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81" r:id="rId2"/>
    <p:sldId id="280" r:id="rId3"/>
    <p:sldId id="257" r:id="rId4"/>
    <p:sldId id="258" r:id="rId5"/>
    <p:sldId id="260" r:id="rId6"/>
    <p:sldId id="262" r:id="rId7"/>
    <p:sldId id="264" r:id="rId8"/>
    <p:sldId id="267" r:id="rId9"/>
    <p:sldId id="276" r:id="rId10"/>
    <p:sldId id="277" r:id="rId11"/>
    <p:sldId id="278" r:id="rId12"/>
    <p:sldId id="271" r:id="rId13"/>
    <p:sldId id="274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FF33"/>
    <a:srgbClr val="99FF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456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17567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3400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0575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118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3463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6100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979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529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6226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72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0">
              <a:srgbClr val="99FF99"/>
            </a:gs>
            <a:gs pos="50000">
              <a:srgbClr val="66FF33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III%20TYP%202018\27&#1082;&#1074;&#1110;&#1090;&#1085;&#1103;\02_04_01_02.avi" TargetMode="External"/><Relationship Id="rId1" Type="http://schemas.microsoft.com/office/2007/relationships/media" Target="file:///F:\III%20TYP%202018\27&#1082;&#1074;&#1110;&#1090;&#1085;&#1103;\02_04_01_02.avi" TargetMode="Externa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Фізика 8 клас 15.04.2022р.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uk-UA" sz="4800" dirty="0" smtClean="0">
                <a:solidFill>
                  <a:srgbClr val="00B0F0"/>
                </a:solidFill>
              </a:rPr>
              <a:t>Електричний струм в металах</a:t>
            </a:r>
            <a:endParaRPr lang="uk-UA" sz="4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11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63" y="160735"/>
            <a:ext cx="62150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Явище надпровідності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3351" y="751625"/>
            <a:ext cx="85010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1800" dirty="0">
                <a:latin typeface="Calibri" pitchFamily="34" charset="0"/>
              </a:rPr>
              <a:t>У 1911 р. </a:t>
            </a:r>
            <a:r>
              <a:rPr lang="uk-UA" altLang="ru-RU" sz="1800" dirty="0" err="1" smtClean="0">
                <a:latin typeface="Calibri" pitchFamily="34" charset="0"/>
              </a:rPr>
              <a:t>Камерлінг</a:t>
            </a:r>
            <a:r>
              <a:rPr lang="uk-UA" altLang="ru-RU" sz="1800" dirty="0" smtClean="0">
                <a:latin typeface="Calibri" pitchFamily="34" charset="0"/>
              </a:rPr>
              <a:t> </a:t>
            </a:r>
            <a:r>
              <a:rPr lang="uk-UA" altLang="ru-RU" sz="1800" dirty="0" err="1">
                <a:latin typeface="Calibri" pitchFamily="34" charset="0"/>
              </a:rPr>
              <a:t>–Оннес</a:t>
            </a:r>
            <a:r>
              <a:rPr lang="uk-UA" altLang="ru-RU" sz="1800" dirty="0">
                <a:latin typeface="Calibri" pitchFamily="34" charset="0"/>
              </a:rPr>
              <a:t> встановив, що при охолодженні ртуті в рідкому гелії її опір спочатку змінювався поступово, а при досягненні  температури 4,1К різко спадав  до нуля.</a:t>
            </a: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 l="41819" t="21831" r="10192" b="5399"/>
          <a:stretch>
            <a:fillRect/>
          </a:stretch>
        </p:blipFill>
        <p:spPr bwMode="auto">
          <a:xfrm>
            <a:off x="1617743" y="1708870"/>
            <a:ext cx="5170410" cy="3434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813" y="160735"/>
            <a:ext cx="8001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Результати експерименту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605" y="2827907"/>
            <a:ext cx="835824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800" dirty="0"/>
              <a:t>Явище зменшення опору до нуля називається </a:t>
            </a:r>
            <a:r>
              <a:rPr lang="uk-UA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надпровідністю</a:t>
            </a:r>
            <a:r>
              <a:rPr lang="uk-UA" sz="1800" dirty="0"/>
              <a:t>.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786063" y="2464594"/>
            <a:ext cx="3429000" cy="11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2098477" y="1741289"/>
            <a:ext cx="166092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лилиния 16"/>
          <p:cNvSpPr/>
          <p:nvPr/>
        </p:nvSpPr>
        <p:spPr>
          <a:xfrm>
            <a:off x="2928939" y="1017985"/>
            <a:ext cx="2935287" cy="964406"/>
          </a:xfrm>
          <a:custGeom>
            <a:avLst/>
            <a:gdLst>
              <a:gd name="connsiteX0" fmla="*/ 0 w 2934586"/>
              <a:gd name="connsiteY0" fmla="*/ 1286539 h 1286539"/>
              <a:gd name="connsiteX1" fmla="*/ 914400 w 2934586"/>
              <a:gd name="connsiteY1" fmla="*/ 1244009 h 1286539"/>
              <a:gd name="connsiteX2" fmla="*/ 1637414 w 2934586"/>
              <a:gd name="connsiteY2" fmla="*/ 1063255 h 1286539"/>
              <a:gd name="connsiteX3" fmla="*/ 2179675 w 2934586"/>
              <a:gd name="connsiteY3" fmla="*/ 744279 h 1286539"/>
              <a:gd name="connsiteX4" fmla="*/ 2934586 w 2934586"/>
              <a:gd name="connsiteY4" fmla="*/ 0 h 1286539"/>
              <a:gd name="connsiteX5" fmla="*/ 2934586 w 2934586"/>
              <a:gd name="connsiteY5" fmla="*/ 0 h 128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4586" h="1286539">
                <a:moveTo>
                  <a:pt x="0" y="1286539"/>
                </a:moveTo>
                <a:cubicBezTo>
                  <a:pt x="320749" y="1283881"/>
                  <a:pt x="641498" y="1281223"/>
                  <a:pt x="914400" y="1244009"/>
                </a:cubicBezTo>
                <a:cubicBezTo>
                  <a:pt x="1187302" y="1206795"/>
                  <a:pt x="1426535" y="1146543"/>
                  <a:pt x="1637414" y="1063255"/>
                </a:cubicBezTo>
                <a:cubicBezTo>
                  <a:pt x="1848293" y="979967"/>
                  <a:pt x="1963480" y="921488"/>
                  <a:pt x="2179675" y="744279"/>
                </a:cubicBezTo>
                <a:cubicBezTo>
                  <a:pt x="2395870" y="567070"/>
                  <a:pt x="2934586" y="0"/>
                  <a:pt x="2934586" y="0"/>
                </a:cubicBezTo>
                <a:lnTo>
                  <a:pt x="2934586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3929063" y="1126331"/>
            <a:ext cx="2097087" cy="1338263"/>
            <a:chOff x="2357422" y="1573619"/>
            <a:chExt cx="2097620" cy="1783943"/>
          </a:xfrm>
        </p:grpSpPr>
        <p:sp>
          <p:nvSpPr>
            <p:cNvPr id="20" name="Полилиния 19"/>
            <p:cNvSpPr/>
            <p:nvPr/>
          </p:nvSpPr>
          <p:spPr>
            <a:xfrm>
              <a:off x="2360598" y="1573619"/>
              <a:ext cx="2094444" cy="1260187"/>
            </a:xfrm>
            <a:custGeom>
              <a:avLst/>
              <a:gdLst>
                <a:gd name="connsiteX0" fmla="*/ 0 w 2094614"/>
                <a:gd name="connsiteY0" fmla="*/ 1254641 h 1259957"/>
                <a:gd name="connsiteX1" fmla="*/ 265814 w 2094614"/>
                <a:gd name="connsiteY1" fmla="*/ 1233376 h 1259957"/>
                <a:gd name="connsiteX2" fmla="*/ 765544 w 2094614"/>
                <a:gd name="connsiteY2" fmla="*/ 1095153 h 1259957"/>
                <a:gd name="connsiteX3" fmla="*/ 1137684 w 2094614"/>
                <a:gd name="connsiteY3" fmla="*/ 903767 h 1259957"/>
                <a:gd name="connsiteX4" fmla="*/ 1435395 w 2094614"/>
                <a:gd name="connsiteY4" fmla="*/ 669851 h 1259957"/>
                <a:gd name="connsiteX5" fmla="*/ 2094614 w 2094614"/>
                <a:gd name="connsiteY5" fmla="*/ 0 h 1259957"/>
                <a:gd name="connsiteX6" fmla="*/ 2094614 w 2094614"/>
                <a:gd name="connsiteY6" fmla="*/ 0 h 125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4614" h="1259957">
                  <a:moveTo>
                    <a:pt x="0" y="1254641"/>
                  </a:moveTo>
                  <a:cubicBezTo>
                    <a:pt x="69111" y="1257299"/>
                    <a:pt x="138223" y="1259957"/>
                    <a:pt x="265814" y="1233376"/>
                  </a:cubicBezTo>
                  <a:cubicBezTo>
                    <a:pt x="393405" y="1206795"/>
                    <a:pt x="620232" y="1150088"/>
                    <a:pt x="765544" y="1095153"/>
                  </a:cubicBezTo>
                  <a:cubicBezTo>
                    <a:pt x="910856" y="1040218"/>
                    <a:pt x="1026042" y="974651"/>
                    <a:pt x="1137684" y="903767"/>
                  </a:cubicBezTo>
                  <a:cubicBezTo>
                    <a:pt x="1249326" y="832883"/>
                    <a:pt x="1275907" y="820479"/>
                    <a:pt x="1435395" y="669851"/>
                  </a:cubicBezTo>
                  <a:cubicBezTo>
                    <a:pt x="1594883" y="519223"/>
                    <a:pt x="2094614" y="0"/>
                    <a:pt x="2094614" y="0"/>
                  </a:cubicBezTo>
                  <a:lnTo>
                    <a:pt x="2094614" y="0"/>
                  </a:lnTo>
                </a:path>
              </a:pathLst>
            </a:cu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cxnSp>
          <p:nvCxnSpPr>
            <p:cNvPr id="22" name="Прямая соединительная линия 21"/>
            <p:cNvCxnSpPr>
              <a:stCxn id="20" idx="0"/>
            </p:cNvCxnSpPr>
            <p:nvPr/>
          </p:nvCxnSpPr>
          <p:spPr>
            <a:xfrm flipH="1">
              <a:off x="2357422" y="2829046"/>
              <a:ext cx="3176" cy="52851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" name="Object 2"/>
          <p:cNvGraphicFramePr>
            <a:graphicFrameLocks noChangeAspect="1"/>
          </p:cNvGraphicFramePr>
          <p:nvPr/>
        </p:nvGraphicFramePr>
        <p:xfrm>
          <a:off x="2643188" y="2464594"/>
          <a:ext cx="285750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5" name="Equation" r:id="rId3" imgW="126725" imgH="177415" progId="">
                  <p:embed/>
                </p:oleObj>
              </mc:Choice>
              <mc:Fallback>
                <p:oleObj name="Equation" r:id="rId3" imgW="126725" imgH="17741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2464594"/>
                        <a:ext cx="285750" cy="30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"/>
          <p:cNvGraphicFramePr>
            <a:graphicFrameLocks noChangeAspect="1"/>
          </p:cNvGraphicFramePr>
          <p:nvPr/>
        </p:nvGraphicFramePr>
        <p:xfrm>
          <a:off x="2571751" y="803672"/>
          <a:ext cx="3524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6" name="Equation" r:id="rId5" imgW="152268" imgH="164957" progId="">
                  <p:embed/>
                </p:oleObj>
              </mc:Choice>
              <mc:Fallback>
                <p:oleObj name="Equation" r:id="rId5" imgW="152268" imgH="164957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1" y="803672"/>
                        <a:ext cx="352425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"/>
          <p:cNvGraphicFramePr>
            <a:graphicFrameLocks noChangeAspect="1"/>
          </p:cNvGraphicFramePr>
          <p:nvPr/>
        </p:nvGraphicFramePr>
        <p:xfrm>
          <a:off x="2571751" y="1714500"/>
          <a:ext cx="4286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7" name="Equation" r:id="rId7" imgW="190500" imgH="228600" progId="">
                  <p:embed/>
                </p:oleObj>
              </mc:Choice>
              <mc:Fallback>
                <p:oleObj name="Equation" r:id="rId7" imgW="190500" imgH="2286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1" y="1714500"/>
                        <a:ext cx="428625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5"/>
          <p:cNvGraphicFramePr>
            <a:graphicFrameLocks noChangeAspect="1"/>
          </p:cNvGraphicFramePr>
          <p:nvPr/>
        </p:nvGraphicFramePr>
        <p:xfrm>
          <a:off x="6215063" y="2518173"/>
          <a:ext cx="285750" cy="253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8" name="Equation" r:id="rId9" imgW="139579" imgH="164957" progId="">
                  <p:embed/>
                </p:oleObj>
              </mc:Choice>
              <mc:Fallback>
                <p:oleObj name="Equation" r:id="rId9" imgW="139579" imgH="164957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63" y="2518173"/>
                        <a:ext cx="285750" cy="2536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"/>
          <p:cNvGraphicFramePr>
            <a:graphicFrameLocks noChangeAspect="1"/>
          </p:cNvGraphicFramePr>
          <p:nvPr/>
        </p:nvGraphicFramePr>
        <p:xfrm>
          <a:off x="3786188" y="2518173"/>
          <a:ext cx="285750" cy="29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9" name="Equation" r:id="rId11" imgW="165028" imgH="228501" progId="">
                  <p:embed/>
                </p:oleObj>
              </mc:Choice>
              <mc:Fallback>
                <p:oleObj name="Equation" r:id="rId11" imgW="165028" imgH="228501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2518173"/>
                        <a:ext cx="285750" cy="296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929188" y="1768079"/>
            <a:ext cx="8572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>
                <a:solidFill>
                  <a:srgbClr val="00B050"/>
                </a:solidFill>
                <a:latin typeface="Calibri" pitchFamily="34" charset="0"/>
              </a:rPr>
              <a:t>ртуть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286251" y="1393031"/>
            <a:ext cx="7858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>
                <a:solidFill>
                  <a:srgbClr val="FF0000"/>
                </a:solidFill>
                <a:latin typeface="Calibri" pitchFamily="34" charset="0"/>
              </a:rPr>
              <a:t>мідь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mtClean="0"/>
              <a:t>Дай відповідь</a:t>
            </a:r>
            <a:endParaRPr dirty="0"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ru" dirty="0" smtClean="0"/>
              <a:t>Як </a:t>
            </a:r>
            <a:r>
              <a:rPr lang="ru" dirty="0"/>
              <a:t>рухаються електрони провідності в металевому провіднику, коли в ньому</a:t>
            </a:r>
            <a:r>
              <a:rPr lang="ru" dirty="0" smtClean="0"/>
              <a:t>:</a:t>
            </a:r>
          </a:p>
          <a:p>
            <a:pPr marL="342900" lv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dirty="0" smtClean="0"/>
              <a:t>        а</a:t>
            </a:r>
            <a:r>
              <a:rPr lang="ru" dirty="0"/>
              <a:t>) немає електричного поля; б) створене </a:t>
            </a:r>
            <a:r>
              <a:rPr lang="ru" dirty="0" smtClean="0"/>
              <a:t>електричне поле?</a:t>
            </a:r>
            <a:endParaRPr lang="ru" dirty="0"/>
          </a:p>
          <a:p>
            <a:pPr marL="342900" lv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dirty="0" smtClean="0"/>
              <a:t>2. Чому </a:t>
            </a:r>
            <a:r>
              <a:rPr lang="ru" dirty="0"/>
              <a:t>струм при замиканні кола починає текти одночасно по всіх провідниках</a:t>
            </a:r>
            <a:r>
              <a:rPr lang="ru" dirty="0" smtClean="0"/>
              <a:t>?</a:t>
            </a:r>
            <a:endParaRPr lang="ru" dirty="0"/>
          </a:p>
          <a:p>
            <a:pPr marL="342900" lv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dirty="0" smtClean="0"/>
              <a:t>3 .З </a:t>
            </a:r>
            <a:r>
              <a:rPr lang="ru" dirty="0"/>
              <a:t>якою швидкістю поширюється в провіднику електричне поле</a:t>
            </a:r>
            <a:r>
              <a:rPr lang="ru" dirty="0" smtClean="0"/>
              <a:t>?</a:t>
            </a:r>
          </a:p>
          <a:p>
            <a:pPr marL="342900" lv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dirty="0" smtClean="0"/>
              <a:t>4. Які головні технічні труднощі використання надпровідників на практиці?</a:t>
            </a:r>
            <a:r>
              <a:rPr lang="ru" dirty="0"/>
              <a:t/>
            </a:r>
            <a:br>
              <a:rPr lang="ru" dirty="0"/>
            </a:b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Домашнє завдання</a:t>
            </a:r>
            <a:endParaRPr dirty="0"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 dirty="0">
                <a:solidFill>
                  <a:srgbClr val="C00000"/>
                </a:solidFill>
              </a:rPr>
              <a:t>Параграф </a:t>
            </a:r>
            <a:r>
              <a:rPr lang="ru" sz="2400" smtClean="0">
                <a:solidFill>
                  <a:srgbClr val="C00000"/>
                </a:solidFill>
              </a:rPr>
              <a:t>36 вивчити</a:t>
            </a:r>
            <a:r>
              <a:rPr lang="ru" sz="2400" dirty="0">
                <a:solidFill>
                  <a:srgbClr val="C00000"/>
                </a:solidFill>
              </a:rPr>
              <a:t/>
            </a:r>
            <a:br>
              <a:rPr lang="ru" sz="2400" dirty="0">
                <a:solidFill>
                  <a:srgbClr val="C00000"/>
                </a:solidFill>
              </a:rPr>
            </a:br>
            <a:r>
              <a:rPr lang="ru" sz="2400" dirty="0">
                <a:solidFill>
                  <a:srgbClr val="C00000"/>
                </a:solidFill>
              </a:rPr>
              <a:t>Вправа 36 </a:t>
            </a:r>
            <a:r>
              <a:rPr lang="ru" sz="2400">
                <a:solidFill>
                  <a:srgbClr val="C00000"/>
                </a:solidFill>
              </a:rPr>
              <a:t>№</a:t>
            </a:r>
            <a:r>
              <a:rPr lang="ru" sz="2400" smtClean="0">
                <a:solidFill>
                  <a:srgbClr val="C00000"/>
                </a:solidFill>
              </a:rPr>
              <a:t>1,2</a:t>
            </a:r>
            <a:endParaRPr lang="ru" sz="2400" dirty="0" smtClean="0">
              <a:solidFill>
                <a:srgbClr val="C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uk-UA" sz="2400" dirty="0" smtClean="0">
                <a:solidFill>
                  <a:srgbClr val="C00000"/>
                </a:solidFill>
              </a:rPr>
              <a:t>Напишіть есе на тему «</a:t>
            </a:r>
            <a:r>
              <a:rPr lang="ru-RU" sz="2400" dirty="0" smtClean="0">
                <a:solidFill>
                  <a:srgbClr val="C00000"/>
                </a:solidFill>
              </a:rPr>
              <a:t>Як вплине на </a:t>
            </a:r>
            <a:r>
              <a:rPr lang="ru-RU" sz="2400" dirty="0" err="1" smtClean="0">
                <a:solidFill>
                  <a:srgbClr val="C00000"/>
                </a:solidFill>
              </a:rPr>
              <a:t>енергозбереження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України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пошук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напівпровідників</a:t>
            </a:r>
            <a:r>
              <a:rPr lang="ru-RU" sz="2400" dirty="0" smtClean="0">
                <a:solidFill>
                  <a:srgbClr val="C00000"/>
                </a:solidFill>
              </a:rPr>
              <a:t> та </a:t>
            </a:r>
            <a:r>
              <a:rPr lang="ru-RU" sz="2400" dirty="0" err="1" smtClean="0">
                <a:solidFill>
                  <a:srgbClr val="C00000"/>
                </a:solidFill>
              </a:rPr>
              <a:t>їх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застосування</a:t>
            </a:r>
            <a:r>
              <a:rPr lang="ru-RU" sz="2400" dirty="0" smtClean="0">
                <a:solidFill>
                  <a:srgbClr val="C00000"/>
                </a:solidFill>
              </a:rPr>
              <a:t>»</a:t>
            </a:r>
            <a:r>
              <a:rPr lang="ru" dirty="0"/>
              <a:t/>
            </a:r>
            <a:br>
              <a:rPr lang="ru" dirty="0"/>
            </a:br>
            <a:endParaRPr lang="ru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ru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ru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ru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ru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ru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ru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Ð°ÑÑÐ¸Ð½ÐºÐ¸ Ð¿Ð¾ Ð·Ð°Ð¿ÑÐ¾ÑÑ Ð»ÑÐ½ÑÑ ÐµÐ»ÐµÐºÑÑÐ¾Ð¿ÐµÑÐµÐ´Ð°Ñ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623400" y="145861"/>
            <a:ext cx="8520600" cy="158496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algn="r"/>
            <a:r>
              <a:rPr lang="uk-UA" sz="2800" i="1" dirty="0" smtClean="0"/>
              <a:t>Розум полягає не тільки в знанні,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i="1" dirty="0" smtClean="0"/>
              <a:t>але й в умінні застосовувати знання на ділі.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i="1" dirty="0" err="1" smtClean="0"/>
              <a:t>Арістотель</a:t>
            </a:r>
            <a:r>
              <a:rPr lang="uk-UA" sz="2800" i="1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701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278" y="152400"/>
            <a:ext cx="2987921" cy="203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293914" y="293915"/>
            <a:ext cx="8538386" cy="4274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dirty="0"/>
              <a:t>	</a:t>
            </a:r>
            <a:r>
              <a:rPr lang="en-US" sz="2000" dirty="0" smtClean="0"/>
              <a:t>                                </a:t>
            </a:r>
            <a:r>
              <a:rPr lang="uk-UA" sz="2000" dirty="0" smtClean="0"/>
              <a:t>-</a:t>
            </a:r>
            <a:r>
              <a:rPr lang="en-US" sz="2000" dirty="0" smtClean="0"/>
              <a:t> </a:t>
            </a:r>
            <a:r>
              <a:rPr lang="ru" sz="2000" dirty="0" smtClean="0"/>
              <a:t>Що </a:t>
            </a:r>
            <a:r>
              <a:rPr lang="ru" sz="2000" dirty="0"/>
              <a:t>називають електричним струмом? </a:t>
            </a:r>
            <a:br>
              <a:rPr lang="ru" sz="2000" dirty="0"/>
            </a:br>
            <a:r>
              <a:rPr lang="ru" sz="2000" dirty="0"/>
              <a:t>	</a:t>
            </a:r>
            <a:r>
              <a:rPr lang="en-US" sz="2000" dirty="0" smtClean="0"/>
              <a:t>                                 </a:t>
            </a:r>
            <a:r>
              <a:rPr lang="uk-UA" sz="2000" dirty="0" smtClean="0"/>
              <a:t>-</a:t>
            </a:r>
            <a:r>
              <a:rPr lang="en-US" sz="2000" dirty="0" smtClean="0"/>
              <a:t> </a:t>
            </a:r>
            <a:r>
              <a:rPr lang="ru" sz="2000" dirty="0" smtClean="0"/>
              <a:t>Що </a:t>
            </a:r>
            <a:r>
              <a:rPr lang="ru" sz="2000" dirty="0"/>
              <a:t>ж беруть за напрям струму?</a:t>
            </a:r>
            <a:br>
              <a:rPr lang="ru" sz="2000" dirty="0"/>
            </a:br>
            <a:r>
              <a:rPr lang="en-US" sz="2000" dirty="0" smtClean="0"/>
              <a:t>                                             </a:t>
            </a:r>
            <a:r>
              <a:rPr lang="uk-UA" sz="2000" dirty="0" smtClean="0"/>
              <a:t>-</a:t>
            </a:r>
            <a:r>
              <a:rPr lang="en-US" sz="2000" dirty="0" smtClean="0"/>
              <a:t> </a:t>
            </a:r>
            <a:r>
              <a:rPr lang="ru" sz="2000" dirty="0" smtClean="0"/>
              <a:t>Чи </a:t>
            </a:r>
            <a:r>
              <a:rPr lang="ru" sz="2000" dirty="0"/>
              <a:t>достатньо тільки заряджених </a:t>
            </a:r>
            <a:r>
              <a:rPr lang="ru" sz="2000" dirty="0" smtClean="0"/>
              <a:t>частинок</a:t>
            </a:r>
            <a:r>
              <a:rPr lang="ru" sz="2000" dirty="0"/>
              <a:t>, </a:t>
            </a:r>
            <a:r>
              <a:rPr lang="en-US" sz="2000" dirty="0" smtClean="0"/>
              <a:t>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dirty="0" smtClean="0"/>
              <a:t>                                              </a:t>
            </a:r>
            <a:r>
              <a:rPr lang="ru" sz="2000" dirty="0" smtClean="0"/>
              <a:t>щоб протікав </a:t>
            </a:r>
            <a:r>
              <a:rPr lang="ru" sz="2000" dirty="0"/>
              <a:t>електричний струм? </a:t>
            </a:r>
            <a:br>
              <a:rPr lang="ru" sz="2000" dirty="0"/>
            </a:br>
            <a:r>
              <a:rPr lang="ru" sz="2000" dirty="0" smtClean="0"/>
              <a:t>-Чи </a:t>
            </a:r>
            <a:r>
              <a:rPr lang="ru" sz="2000" dirty="0"/>
              <a:t>всі речовини мають здатність проводити електричний </a:t>
            </a:r>
            <a:r>
              <a:rPr lang="ru" sz="2000" dirty="0" smtClean="0"/>
              <a:t>струм?</a:t>
            </a:r>
            <a:r>
              <a:rPr lang="ru" sz="2000" dirty="0"/>
              <a:t/>
            </a:r>
            <a:br>
              <a:rPr lang="ru" sz="2000" dirty="0"/>
            </a:br>
            <a:r>
              <a:rPr lang="ru" sz="2000" dirty="0" smtClean="0"/>
              <a:t>-В </a:t>
            </a:r>
            <a:r>
              <a:rPr lang="ru" sz="2000" dirty="0"/>
              <a:t>залежності від цієї здатності речовини поділяють </a:t>
            </a:r>
            <a:r>
              <a:rPr lang="ru" sz="2000" dirty="0" smtClean="0"/>
              <a:t>на...</a:t>
            </a:r>
            <a:r>
              <a:rPr lang="ru" sz="2000" dirty="0"/>
              <a:t/>
            </a:r>
            <a:br>
              <a:rPr lang="ru" sz="2000" dirty="0"/>
            </a:br>
            <a:r>
              <a:rPr lang="ru" sz="2000" dirty="0" smtClean="0"/>
              <a:t>-Наведіть </a:t>
            </a:r>
            <a:r>
              <a:rPr lang="ru" sz="2000" dirty="0"/>
              <a:t>мені приклад діелектриків і провідників.</a:t>
            </a:r>
            <a:br>
              <a:rPr lang="ru" sz="2000" dirty="0"/>
            </a:br>
            <a:r>
              <a:rPr lang="ru" sz="2000" dirty="0" smtClean="0"/>
              <a:t>-Що </a:t>
            </a:r>
            <a:r>
              <a:rPr lang="ru" sz="2000" dirty="0"/>
              <a:t>є гарним провідником?</a:t>
            </a:r>
            <a:br>
              <a:rPr lang="ru" sz="2000" dirty="0"/>
            </a:br>
            <a:r>
              <a:rPr lang="ru" dirty="0"/>
              <a:t/>
            </a:r>
            <a:br>
              <a:rPr lang="ru" dirty="0"/>
            </a:br>
            <a:endParaRPr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27099" y="348342"/>
            <a:ext cx="3910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ru-RU" sz="5400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195131">
            <a:off x="568084" y="538161"/>
            <a:ext cx="1683882" cy="237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ÐÐ°ÑÑÐ¸Ð½ÐºÐ¸ Ð¿Ð¾ Ð·Ð°Ð¿ÑÐ¾ÑÑ Ð»Ð°Ð¼Ð¿Ð¾ÑÐºÐ°"/>
          <p:cNvPicPr>
            <a:picLocks noChangeAspect="1" noChangeArrowheads="1"/>
          </p:cNvPicPr>
          <p:nvPr/>
        </p:nvPicPr>
        <p:blipFill>
          <a:blip r:embed="rId4"/>
          <a:srcRect l="16300" r="15128"/>
          <a:stretch>
            <a:fillRect/>
          </a:stretch>
        </p:blipFill>
        <p:spPr bwMode="auto">
          <a:xfrm>
            <a:off x="3171861" y="446315"/>
            <a:ext cx="2586682" cy="2675392"/>
          </a:xfrm>
          <a:prstGeom prst="rect">
            <a:avLst/>
          </a:prstGeom>
          <a:noFill/>
        </p:spPr>
      </p:pic>
      <p:sp>
        <p:nvSpPr>
          <p:cNvPr id="5" name="Shape 54"/>
          <p:cNvSpPr txBox="1">
            <a:spLocks/>
          </p:cNvSpPr>
          <p:nvPr/>
        </p:nvSpPr>
        <p:spPr>
          <a:xfrm>
            <a:off x="333479" y="163287"/>
            <a:ext cx="8462177" cy="8708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uk-UA" sz="4400" b="0" i="0" u="none" strike="noStrike" kern="0" cap="none" spc="0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rPr>
              <a:t>Електричний струм у металах</a:t>
            </a:r>
            <a:endParaRPr kumimoji="0" lang="uk-UA" sz="4400" b="0" i="0" u="none" strike="noStrike" kern="0" cap="none" spc="0" normalizeH="0" baseline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34823" name="Picture 7" descr="ÐÐ°ÑÑÐ¸Ð½ÐºÐ¸ Ð¿Ð¾ Ð·Ð°Ð¿ÑÐ¾ÑÑ Ð»Ð°Ð¼Ð¿Ð¾ÑÐºÐ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72615">
            <a:off x="7021890" y="971028"/>
            <a:ext cx="1667172" cy="205401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032671" y="2819401"/>
            <a:ext cx="3111329" cy="13849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</a:rPr>
              <a:t>Познайомитись з явищем надпровідності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35086" y="2906487"/>
            <a:ext cx="311132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effectLst/>
              </a:rPr>
              <a:t>Дізнатись, як</a:t>
            </a:r>
          </a:p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</a:rPr>
              <a:t>залежить опір</a:t>
            </a:r>
            <a:endParaRPr lang="uk-UA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600"/>
              </a:solidFill>
              <a:effectLst/>
            </a:endParaRPr>
          </a:p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</a:rPr>
              <a:t>металів від температури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2400" y="2645230"/>
            <a:ext cx="311132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</a:rPr>
              <a:t>З’ясувати природу</a:t>
            </a:r>
          </a:p>
          <a:p>
            <a:pPr algn="ctr"/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</a:rPr>
              <a:t>електричного струму</a:t>
            </a:r>
          </a:p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в металах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effectLst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600"/>
                            </p:stCondLst>
                            <p:childTnLst>
                              <p:par>
                                <p:cTn id="2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100"/>
                            </p:stCondLst>
                            <p:childTnLst>
                              <p:par>
                                <p:cTn id="3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130629"/>
            <a:ext cx="4194986" cy="6204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b="1" dirty="0" smtClean="0">
                <a:solidFill>
                  <a:srgbClr val="0033CC"/>
                </a:solidFill>
              </a:rPr>
              <a:t>Яка будова металу? </a:t>
            </a:r>
            <a:endParaRPr b="1" dirty="0">
              <a:solidFill>
                <a:srgbClr val="0033CC"/>
              </a:solidFill>
            </a:endParaRP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555" y="1370239"/>
            <a:ext cx="2581275" cy="2409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87"/>
          <p:cNvSpPr txBox="1">
            <a:spLocks/>
          </p:cNvSpPr>
          <p:nvPr/>
        </p:nvSpPr>
        <p:spPr>
          <a:xfrm>
            <a:off x="5184710" y="1628969"/>
            <a:ext cx="3418113" cy="206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uk-UA" sz="1800" b="1" i="0" u="none" strike="noStrike" kern="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Електричний струм у металах </a:t>
            </a:r>
            <a:r>
              <a:rPr kumimoji="0" lang="uk-UA" sz="1800" b="1" i="0" u="none" strike="noStrike" kern="0" cap="none" spc="0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це напрямлений рух вільних електронів.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uk-UA" sz="1800" b="1" i="0" u="none" strike="noStrike" kern="0" cap="none" spc="0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uk-UA" sz="1800" b="1" i="0" u="none" strike="noStrike" kern="0" cap="none" spc="0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uk-UA" sz="1800" b="1" i="0" u="none" strike="noStrike" kern="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Носії струму </a:t>
            </a:r>
            <a:r>
              <a:rPr kumimoji="0" lang="uk-UA" sz="1800" b="1" i="0" u="none" strike="noStrike" kern="0" cap="none" spc="0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вільні електрони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11116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altLang="ru-RU" b="1" dirty="0" smtClean="0">
                <a:solidFill>
                  <a:srgbClr val="C00000"/>
                </a:solidFill>
                <a:latin typeface="Calibri" pitchFamily="34" charset="0"/>
              </a:rPr>
              <a:t>Електронна теорія провідності металів створена наприкінці 19 – початку 20 століття.</a:t>
            </a:r>
            <a:r>
              <a:rPr lang="uk-UA" altLang="ru-RU" dirty="0" smtClean="0">
                <a:latin typeface="Calibri" pitchFamily="34" charset="0"/>
              </a:rPr>
              <a:t/>
            </a:r>
            <a:br>
              <a:rPr lang="uk-UA" altLang="ru-RU" dirty="0" smtClean="0">
                <a:latin typeface="Calibri" pitchFamily="34" charset="0"/>
              </a:rPr>
            </a:br>
            <a:endParaRPr dirty="0"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589315"/>
            <a:ext cx="8520600" cy="297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uk-UA" altLang="ru-RU" sz="3200" b="1" dirty="0" smtClean="0">
                <a:solidFill>
                  <a:schemeClr val="tx1"/>
                </a:solidFill>
                <a:latin typeface="Calibri" pitchFamily="34" charset="0"/>
              </a:rPr>
              <a:t>Це доведено класичними дослідами :</a:t>
            </a:r>
          </a:p>
          <a:p>
            <a:r>
              <a:rPr lang="uk-UA" altLang="ru-RU" sz="2400" dirty="0" smtClean="0">
                <a:solidFill>
                  <a:schemeClr val="tx1"/>
                </a:solidFill>
                <a:latin typeface="Calibri" pitchFamily="34" charset="0"/>
              </a:rPr>
              <a:t>К.</a:t>
            </a:r>
            <a:r>
              <a:rPr lang="uk-UA" altLang="ru-RU" sz="2400" dirty="0" err="1" smtClean="0">
                <a:solidFill>
                  <a:schemeClr val="tx1"/>
                </a:solidFill>
                <a:latin typeface="Calibri" pitchFamily="34" charset="0"/>
              </a:rPr>
              <a:t>Рикке</a:t>
            </a:r>
            <a:r>
              <a:rPr lang="uk-UA" altLang="ru-RU" sz="2400" dirty="0" smtClean="0">
                <a:solidFill>
                  <a:schemeClr val="tx1"/>
                </a:solidFill>
                <a:latin typeface="Calibri" pitchFamily="34" charset="0"/>
              </a:rPr>
              <a:t> (1901 р.) - німецький фізик; </a:t>
            </a:r>
          </a:p>
          <a:p>
            <a:r>
              <a:rPr lang="uk-UA" altLang="ru-RU" sz="2400" dirty="0" smtClean="0">
                <a:solidFill>
                  <a:srgbClr val="7030A0"/>
                </a:solidFill>
                <a:latin typeface="Calibri" pitchFamily="34" charset="0"/>
              </a:rPr>
              <a:t>Л.И. </a:t>
            </a:r>
            <a:r>
              <a:rPr lang="uk-UA" altLang="ru-RU" sz="2400" dirty="0" err="1" smtClean="0">
                <a:solidFill>
                  <a:srgbClr val="7030A0"/>
                </a:solidFill>
                <a:latin typeface="Calibri" pitchFamily="34" charset="0"/>
              </a:rPr>
              <a:t>Мандельштамом</a:t>
            </a:r>
            <a:r>
              <a:rPr lang="uk-UA" altLang="ru-RU" sz="2400" dirty="0" smtClean="0">
                <a:solidFill>
                  <a:srgbClr val="7030A0"/>
                </a:solidFill>
                <a:latin typeface="Calibri" pitchFamily="34" charset="0"/>
              </a:rPr>
              <a:t> і </a:t>
            </a:r>
            <a:r>
              <a:rPr lang="uk-UA" altLang="ru-RU" sz="2400" dirty="0" err="1" smtClean="0">
                <a:solidFill>
                  <a:srgbClr val="7030A0"/>
                </a:solidFill>
                <a:latin typeface="Calibri" pitchFamily="34" charset="0"/>
              </a:rPr>
              <a:t>Н.Д.Папалексі</a:t>
            </a:r>
            <a:r>
              <a:rPr lang="uk-UA" altLang="ru-RU" sz="24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uk-UA" altLang="ru-RU" sz="2400" dirty="0" smtClean="0">
                <a:solidFill>
                  <a:srgbClr val="7030A0"/>
                </a:solidFill>
                <a:latin typeface="Calibri" pitchFamily="34" charset="0"/>
              </a:rPr>
              <a:t>(1913 р.) - наші співвітчизники;</a:t>
            </a:r>
          </a:p>
          <a:p>
            <a:r>
              <a:rPr lang="uk-UA" altLang="ru-RU" sz="24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uk-UA" altLang="ru-RU" sz="2400" dirty="0" smtClean="0">
                <a:solidFill>
                  <a:srgbClr val="C00000"/>
                </a:solidFill>
                <a:latin typeface="Calibri" pitchFamily="34" charset="0"/>
              </a:rPr>
              <a:t>Т.Стюартом і Р.</a:t>
            </a:r>
            <a:r>
              <a:rPr lang="uk-UA" altLang="ru-RU" sz="2400" dirty="0" err="1" smtClean="0">
                <a:solidFill>
                  <a:srgbClr val="C00000"/>
                </a:solidFill>
                <a:latin typeface="Calibri" pitchFamily="34" charset="0"/>
              </a:rPr>
              <a:t>Толменом</a:t>
            </a:r>
            <a:r>
              <a:rPr lang="uk-UA" altLang="ru-RU" sz="2400" dirty="0" smtClean="0">
                <a:solidFill>
                  <a:srgbClr val="C00000"/>
                </a:solidFill>
                <a:latin typeface="Calibri" pitchFamily="34" charset="0"/>
              </a:rPr>
              <a:t> (1916 р.) - американські фізики.</a:t>
            </a:r>
            <a:endParaRPr lang="ru-RU" altLang="ru-RU" sz="24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821575" y="1152475"/>
            <a:ext cx="501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ДОСЛІД МАНДЕЛЬШТАМА-ПАПАЛЕКСІ</a:t>
            </a:r>
            <a:endParaRPr lang="ru-RU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02_04_01_02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69572" y="1159328"/>
            <a:ext cx="5312229" cy="3984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sz="3600" b="1" dirty="0" smtClean="0">
                <a:solidFill>
                  <a:srgbClr val="C00000"/>
                </a:solidFill>
              </a:rPr>
              <a:t>Залежність опору від температури.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ru" dirty="0"/>
              <a:t/>
            </a:r>
            <a:br>
              <a:rPr lang="ru" dirty="0"/>
            </a:br>
            <a:r>
              <a:rPr lang="ru" sz="2000" b="1" dirty="0" smtClean="0">
                <a:solidFill>
                  <a:srgbClr val="7030A0"/>
                </a:solidFill>
              </a:rPr>
              <a:t>При </a:t>
            </a:r>
            <a:r>
              <a:rPr lang="ru" sz="2000" b="1" dirty="0">
                <a:solidFill>
                  <a:srgbClr val="7030A0"/>
                </a:solidFill>
              </a:rPr>
              <a:t>нагріванні опір зростає</a:t>
            </a:r>
            <a:r>
              <a:rPr lang="ru" sz="2000" b="1" dirty="0" smtClean="0">
                <a:solidFill>
                  <a:srgbClr val="7030A0"/>
                </a:solidFill>
              </a:rPr>
              <a:t>? 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000" b="1" dirty="0" smtClean="0">
                <a:solidFill>
                  <a:srgbClr val="7030A0"/>
                </a:solidFill>
              </a:rPr>
              <a:t>Чому</a:t>
            </a:r>
            <a:r>
              <a:rPr lang="ru" sz="2000" b="1" dirty="0">
                <a:solidFill>
                  <a:srgbClr val="7030A0"/>
                </a:solidFill>
              </a:rPr>
              <a:t>? ….</a:t>
            </a:r>
            <a:r>
              <a:rPr lang="ru" dirty="0"/>
              <a:t/>
            </a:r>
            <a:br>
              <a:rPr lang="ru" dirty="0"/>
            </a:br>
            <a:endParaRPr lang="ru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ru" b="1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ru" dirty="0"/>
              <a:t/>
            </a:r>
            <a:br>
              <a:rPr lang="ru" dirty="0"/>
            </a:br>
            <a:endParaRPr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50731" t="23414" r="19104" b="23414"/>
          <a:stretch>
            <a:fillRect/>
          </a:stretch>
        </p:blipFill>
        <p:spPr bwMode="auto">
          <a:xfrm>
            <a:off x="4834303" y="1049790"/>
            <a:ext cx="3811449" cy="3293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696516"/>
            <a:ext cx="86439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800" dirty="0">
                <a:latin typeface="+mn-lt"/>
              </a:rPr>
              <a:t>Залежність опору металевих провідників від температури використовується в різних вимірювальних і автоматичних пристроях. </a:t>
            </a:r>
            <a:endParaRPr lang="uk-UA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0" y="160735"/>
            <a:ext cx="79295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Застосування явища:</a:t>
            </a: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 l="21739" t="4905" r="21584" b="29826"/>
          <a:stretch>
            <a:fillRect/>
          </a:stretch>
        </p:blipFill>
        <p:spPr bwMode="auto">
          <a:xfrm>
            <a:off x="357157" y="1393023"/>
            <a:ext cx="4238789" cy="2395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43438" y="1607344"/>
            <a:ext cx="421481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термометр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опору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uk-U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13" y="3750469"/>
            <a:ext cx="8572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2000" b="1" dirty="0">
                <a:latin typeface="Calibri" pitchFamily="34" charset="0"/>
              </a:rPr>
              <a:t>Такі термометри дають змогу дають змогу вимірювати дуже низькі і дуже високі </a:t>
            </a:r>
            <a:r>
              <a:rPr lang="uk-UA" altLang="ru-RU" sz="2000" b="1" dirty="0" smtClean="0">
                <a:latin typeface="Calibri" pitchFamily="34" charset="0"/>
              </a:rPr>
              <a:t>температури</a:t>
            </a:r>
            <a:endParaRPr lang="uk-UA" altLang="ru-RU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259</Words>
  <Application>Microsoft Office PowerPoint</Application>
  <PresentationFormat>Екран (16:9)</PresentationFormat>
  <Paragraphs>52</Paragraphs>
  <Slides>13</Slides>
  <Notes>9</Notes>
  <HiddenSlides>0</HiddenSlides>
  <MMClips>1</MMClips>
  <ScaleCrop>false</ScaleCrop>
  <HeadingPairs>
    <vt:vector size="8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7" baseType="lpstr">
      <vt:lpstr>Arial</vt:lpstr>
      <vt:lpstr>Calibri</vt:lpstr>
      <vt:lpstr>Simple Light</vt:lpstr>
      <vt:lpstr>Equation</vt:lpstr>
      <vt:lpstr>Фізика 8 клас 15.04.2022р.</vt:lpstr>
      <vt:lpstr>Розум полягає не тільки в знанні, але й в умінні застосовувати знання на ділі. Арістотель.</vt:lpstr>
      <vt:lpstr>Презентація PowerPoint</vt:lpstr>
      <vt:lpstr>Презентація PowerPoint</vt:lpstr>
      <vt:lpstr>Яка будова металу? </vt:lpstr>
      <vt:lpstr>Електронна теорія провідності металів створена наприкінці 19 – початку 20 століття. </vt:lpstr>
      <vt:lpstr>ДОСЛІД МАНДЕЛЬШТАМА-ПАПАЛЕКСІ</vt:lpstr>
      <vt:lpstr>Залежність опору від температури.</vt:lpstr>
      <vt:lpstr>Презентація PowerPoint</vt:lpstr>
      <vt:lpstr>Презентація PowerPoint</vt:lpstr>
      <vt:lpstr>Презентація PowerPoint</vt:lpstr>
      <vt:lpstr>Дай відповідь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Електричний струм у металах</dc:title>
  <dc:creator>Пользователь</dc:creator>
  <cp:lastModifiedBy>RePack by Diakov</cp:lastModifiedBy>
  <cp:revision>38</cp:revision>
  <dcterms:modified xsi:type="dcterms:W3CDTF">2022-04-13T09:33:47Z</dcterms:modified>
</cp:coreProperties>
</file>