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14"/>
  </p:notesMasterIdLst>
  <p:sldIdLst>
    <p:sldId id="256" r:id="rId4"/>
    <p:sldId id="265" r:id="rId5"/>
    <p:sldId id="267" r:id="rId6"/>
    <p:sldId id="271" r:id="rId7"/>
    <p:sldId id="268" r:id="rId8"/>
    <p:sldId id="280" r:id="rId9"/>
    <p:sldId id="281" r:id="rId10"/>
    <p:sldId id="282" r:id="rId11"/>
    <p:sldId id="286" r:id="rId12"/>
    <p:sldId id="28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B4D9F2-83D0-4045-AFA8-0ABA752D3FBD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F1651-C3F2-4C26-AA52-CF8CD7802F4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612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3 copia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8" name="Группа 65"/>
          <p:cNvGrpSpPr/>
          <p:nvPr userDrawn="1"/>
        </p:nvGrpSpPr>
        <p:grpSpPr>
          <a:xfrm rot="10800000">
            <a:off x="467544" y="6425952"/>
            <a:ext cx="8082147" cy="432048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9" name="Скругленный прямоугольник 46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47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48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49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50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51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52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53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54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55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56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Скругленный прямоугольник 57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58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59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60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61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62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63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64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65"/>
          <p:cNvGrpSpPr/>
          <p:nvPr userDrawn="1"/>
        </p:nvGrpSpPr>
        <p:grpSpPr>
          <a:xfrm>
            <a:off x="539552" y="0"/>
            <a:ext cx="8082147" cy="432048"/>
            <a:chOff x="285720" y="3071810"/>
            <a:chExt cx="8286808" cy="1071570"/>
          </a:xfrm>
          <a:effectLst>
            <a:outerShdw blurRad="114300" dir="2760000" algn="ctr" rotWithShape="0">
              <a:schemeClr val="bg1">
                <a:alpha val="72000"/>
              </a:schemeClr>
            </a:outerShdw>
          </a:effectLst>
        </p:grpSpPr>
        <p:sp>
          <p:nvSpPr>
            <p:cNvPr id="29" name="Скругленный прямоугольник 46"/>
            <p:cNvSpPr/>
            <p:nvPr/>
          </p:nvSpPr>
          <p:spPr>
            <a:xfrm>
              <a:off x="285720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Скругленный прямоугольник 47"/>
            <p:cNvSpPr/>
            <p:nvPr/>
          </p:nvSpPr>
          <p:spPr>
            <a:xfrm>
              <a:off x="64291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Скругленный прямоугольник 48"/>
            <p:cNvSpPr/>
            <p:nvPr/>
          </p:nvSpPr>
          <p:spPr>
            <a:xfrm>
              <a:off x="10001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Скругленный прямоугольник 49"/>
            <p:cNvSpPr/>
            <p:nvPr/>
          </p:nvSpPr>
          <p:spPr>
            <a:xfrm>
              <a:off x="150016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Скругленный прямоугольник 50"/>
            <p:cNvSpPr/>
            <p:nvPr/>
          </p:nvSpPr>
          <p:spPr>
            <a:xfrm>
              <a:off x="192879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Скругленный прямоугольник 51"/>
            <p:cNvSpPr/>
            <p:nvPr/>
          </p:nvSpPr>
          <p:spPr>
            <a:xfrm>
              <a:off x="242886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Скругленный прямоугольник 52"/>
            <p:cNvSpPr/>
            <p:nvPr/>
          </p:nvSpPr>
          <p:spPr>
            <a:xfrm>
              <a:off x="285748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Скругленный прямоугольник 53"/>
            <p:cNvSpPr/>
            <p:nvPr/>
          </p:nvSpPr>
          <p:spPr>
            <a:xfrm>
              <a:off x="3286116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Скругленный прямоугольник 54"/>
            <p:cNvSpPr/>
            <p:nvPr/>
          </p:nvSpPr>
          <p:spPr>
            <a:xfrm>
              <a:off x="3714744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кругленный прямоугольник 55"/>
            <p:cNvSpPr/>
            <p:nvPr/>
          </p:nvSpPr>
          <p:spPr>
            <a:xfrm>
              <a:off x="4143372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кругленный прямоугольник 56"/>
            <p:cNvSpPr/>
            <p:nvPr/>
          </p:nvSpPr>
          <p:spPr>
            <a:xfrm>
              <a:off x="4572000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кругленный прямоугольник 57"/>
            <p:cNvSpPr/>
            <p:nvPr/>
          </p:nvSpPr>
          <p:spPr>
            <a:xfrm>
              <a:off x="500062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кругленный прямоугольник 58"/>
            <p:cNvSpPr/>
            <p:nvPr/>
          </p:nvSpPr>
          <p:spPr>
            <a:xfrm>
              <a:off x="5429256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кругленный прямоугольник 59"/>
            <p:cNvSpPr/>
            <p:nvPr/>
          </p:nvSpPr>
          <p:spPr>
            <a:xfrm>
              <a:off x="5857884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кругленный прямоугольник 60"/>
            <p:cNvSpPr/>
            <p:nvPr/>
          </p:nvSpPr>
          <p:spPr>
            <a:xfrm>
              <a:off x="6286512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кругленный прямоугольник 61"/>
            <p:cNvSpPr/>
            <p:nvPr/>
          </p:nvSpPr>
          <p:spPr>
            <a:xfrm>
              <a:off x="6715140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кругленный прямоугольник 62"/>
            <p:cNvSpPr/>
            <p:nvPr/>
          </p:nvSpPr>
          <p:spPr>
            <a:xfrm>
              <a:off x="7143768" y="3643314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Скругленный прямоугольник 63"/>
            <p:cNvSpPr/>
            <p:nvPr/>
          </p:nvSpPr>
          <p:spPr>
            <a:xfrm>
              <a:off x="7500958" y="3357562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Скругленный прямоугольник 64"/>
            <p:cNvSpPr/>
            <p:nvPr/>
          </p:nvSpPr>
          <p:spPr>
            <a:xfrm>
              <a:off x="7858148" y="3071810"/>
              <a:ext cx="714380" cy="500066"/>
            </a:xfrm>
            <a:prstGeom prst="roundRect">
              <a:avLst/>
            </a:prstGeom>
            <a:noFill/>
            <a:ln>
              <a:solidFill>
                <a:schemeClr val="bg1">
                  <a:alpha val="67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8" name="Group 42"/>
          <p:cNvGrpSpPr/>
          <p:nvPr userDrawn="1"/>
        </p:nvGrpSpPr>
        <p:grpSpPr>
          <a:xfrm>
            <a:off x="-394166" y="0"/>
            <a:ext cx="9932332" cy="6858000"/>
            <a:chOff x="-382404" y="0"/>
            <a:chExt cx="9932332" cy="6858000"/>
          </a:xfrm>
        </p:grpSpPr>
        <p:grpSp>
          <p:nvGrpSpPr>
            <p:cNvPr id="49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50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1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2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3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4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5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6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7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8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9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0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1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2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3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4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5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6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7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8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9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0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71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ru-RU" smtClean="0"/>
              <a:pPr/>
              <a:t>‹№›</a:t>
            </a:fld>
            <a:endParaRPr lang="ru-RU" dirty="0"/>
          </a:p>
        </p:txBody>
      </p:sp>
      <p:grpSp>
        <p:nvGrpSpPr>
          <p:cNvPr id="34" name="Group 42"/>
          <p:cNvGrpSpPr/>
          <p:nvPr userDrawn="1"/>
        </p:nvGrpSpPr>
        <p:grpSpPr>
          <a:xfrm>
            <a:off x="-394166" y="0"/>
            <a:ext cx="9932332" cy="6858000"/>
            <a:chOff x="-382404" y="0"/>
            <a:chExt cx="9932332" cy="6858000"/>
          </a:xfrm>
        </p:grpSpPr>
        <p:grpSp>
          <p:nvGrpSpPr>
            <p:cNvPr id="3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8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70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1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72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9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67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8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9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0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64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5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66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s-E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61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62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63" name="Rectangle 76"/>
              <p:cNvSpPr/>
              <p:nvPr userDrawn="1"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s-E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36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8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39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6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7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8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9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0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1" name="Hexagon 62"/>
            <p:cNvSpPr/>
            <p:nvPr userDrawn="1"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2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4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6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57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73" name="Rectangle 74"/>
          <p:cNvSpPr/>
          <p:nvPr userDrawn="1"/>
        </p:nvSpPr>
        <p:spPr>
          <a:xfrm>
            <a:off x="0" y="0"/>
            <a:ext cx="8100392" cy="6858000"/>
          </a:xfrm>
          <a:prstGeom prst="rect">
            <a:avLst/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0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Haga clic para modificar el estilo de título del patrón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591D5FD-C7C4-444E-BD74-93ED0BC6ACA5}" type="datetimeFigureOut">
              <a:rPr lang="ru-RU" smtClean="0"/>
              <a:pPr/>
              <a:t>06.04.2022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F9C7FFF-6D7D-47A6-82AF-BE85652087CB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Закон Джоуля-Ленца</a:t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Електронагрівальні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прилади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s-E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339752" y="4581128"/>
            <a:ext cx="6400800" cy="17526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Фізика 8 клас</a:t>
            </a:r>
          </a:p>
          <a:p>
            <a:r>
              <a:rPr lang="uk-UA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08.04.2022р.</a:t>
            </a:r>
            <a:endParaRPr lang="es-ES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5972985" cy="1152128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Домашнє завдання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3203848" y="1412776"/>
            <a:ext cx="5112568" cy="518457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Опрацювати теоретичний матеріал за підручником 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        (§ </a:t>
            </a:r>
            <a:r>
              <a:rPr lang="uk-UA" sz="2800" b="1" dirty="0" smtClean="0">
                <a:solidFill>
                  <a:srgbClr val="002060"/>
                </a:solidFill>
              </a:rPr>
              <a:t>34,35</a:t>
            </a:r>
            <a:r>
              <a:rPr lang="uk-UA" sz="28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)</a:t>
            </a:r>
          </a:p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Підготувати повідомлення: « Енергозберігаючі лампи: </a:t>
            </a:r>
            <a:r>
              <a:rPr lang="uk-UA" sz="2800" b="1" i="1" dirty="0" smtClean="0">
                <a:solidFill>
                  <a:srgbClr val="002060"/>
                </a:solidFill>
              </a:rPr>
              <a:t>за і проти</a:t>
            </a:r>
            <a:r>
              <a:rPr lang="uk-UA" sz="2800" b="1" dirty="0" smtClean="0">
                <a:solidFill>
                  <a:srgbClr val="002060"/>
                </a:solidFill>
              </a:rPr>
              <a:t>»</a:t>
            </a:r>
          </a:p>
          <a:p>
            <a:pPr marL="609600" indent="-60960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800" b="1" dirty="0" smtClean="0">
                <a:solidFill>
                  <a:srgbClr val="002060"/>
                </a:solidFill>
              </a:rPr>
              <a:t>Написати твір на тему:” Як  я зберігаю електроенергію в школі і вдома”</a:t>
            </a:r>
            <a:endParaRPr lang="ru-RU" sz="28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561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2682240" cy="28041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17304"/>
            <a:ext cx="2454400" cy="2895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562" cy="1050925"/>
          </a:xfrm>
          <a:prstGeom prst="cloudCallout">
            <a:avLst>
              <a:gd name="adj1" fmla="val 1198"/>
              <a:gd name="adj2" fmla="val 106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r>
              <a:rPr lang="uk-UA" sz="2400" dirty="0">
                <a:latin typeface="Monotype Corsiva" panose="03010101010201010101" pitchFamily="66" charset="0"/>
              </a:rPr>
              <a:t>Від чого залежить кількість теплоти, що виділяється у провіднику зі струмом</a:t>
            </a:r>
            <a:r>
              <a:rPr lang="uk-UA" sz="2400" dirty="0" smtClean="0">
                <a:latin typeface="Monotype Corsiva" panose="03010101010201010101" pitchFamily="66" charset="0"/>
              </a:rPr>
              <a:t>?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4509120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Джоуль Джеймс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Прескот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(1818 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 1889) </a:t>
            </a:r>
            <a:endParaRPr lang="uk-UA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uk-UA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становив закон,</a:t>
            </a:r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який визначає теплову дію електричного </a:t>
            </a:r>
            <a:r>
              <a:rPr lang="uk-UA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струму. Обґрунтував </a:t>
            </a:r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дослідах закон </a:t>
            </a:r>
            <a:r>
              <a:rPr lang="uk-UA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збереження енергії</a:t>
            </a:r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95936" y="1556792"/>
            <a:ext cx="484532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Ленц Еміль </a:t>
            </a:r>
            <a:r>
              <a:rPr lang="uk-UA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Християнович</a:t>
            </a:r>
            <a:r>
              <a:rPr lang="uk-UA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(1804-1865</a:t>
            </a:r>
            <a:r>
              <a:rPr lang="uk-UA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uk-UA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Установив закон, </a:t>
            </a:r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який визначає теплову дію електричного </a:t>
            </a:r>
            <a:r>
              <a:rPr lang="uk-UA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струму. Один </a:t>
            </a:r>
            <a:r>
              <a:rPr lang="uk-UA" sz="20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основоположників </a:t>
            </a:r>
          </a:p>
          <a:p>
            <a:r>
              <a:rPr lang="uk-UA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електротехніки.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04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126268" y="134635"/>
            <a:ext cx="7974124" cy="108012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-73024" y="197641"/>
            <a:ext cx="8317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Робота електричного струму може повністю витрачатися на збільшення внутрішньої енергії тіла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1328574"/>
            <a:ext cx="7056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>
                <a:solidFill>
                  <a:schemeClr val="bg1"/>
                </a:solidFill>
              </a:rPr>
              <a:t>A = Q;</a:t>
            </a:r>
            <a:r>
              <a:rPr lang="uk-UA" sz="4800" i="1" dirty="0">
                <a:solidFill>
                  <a:schemeClr val="bg1"/>
                </a:solidFill>
              </a:rPr>
              <a:t> </a:t>
            </a:r>
            <a:r>
              <a:rPr lang="en-US" sz="4800" i="1" dirty="0" smtClean="0">
                <a:solidFill>
                  <a:schemeClr val="bg1"/>
                </a:solidFill>
              </a:rPr>
              <a:t>   </a:t>
            </a:r>
            <a:r>
              <a:rPr lang="uk-UA" sz="4800" i="1" dirty="0" smtClean="0">
                <a:solidFill>
                  <a:schemeClr val="bg1"/>
                </a:solidFill>
              </a:rPr>
              <a:t>А = </a:t>
            </a:r>
            <a:r>
              <a:rPr lang="en-US" sz="4800" i="1" dirty="0" err="1" smtClean="0">
                <a:solidFill>
                  <a:schemeClr val="bg1"/>
                </a:solidFill>
              </a:rPr>
              <a:t>IUt</a:t>
            </a:r>
            <a:r>
              <a:rPr lang="en-US" sz="4800" i="1" dirty="0" smtClean="0">
                <a:solidFill>
                  <a:schemeClr val="bg1"/>
                </a:solidFill>
              </a:rPr>
              <a:t>;    Q = </a:t>
            </a:r>
            <a:r>
              <a:rPr lang="en-US" sz="4800" i="1" dirty="0" err="1">
                <a:solidFill>
                  <a:schemeClr val="bg1"/>
                </a:solidFill>
              </a:rPr>
              <a:t>IUt</a:t>
            </a:r>
            <a:r>
              <a:rPr lang="en-US" sz="4800" i="1" dirty="0">
                <a:solidFill>
                  <a:schemeClr val="bg1"/>
                </a:solidFill>
              </a:rPr>
              <a:t>;</a:t>
            </a:r>
            <a:endParaRPr lang="ru-RU" sz="4800" i="1" dirty="0">
              <a:solidFill>
                <a:schemeClr val="bg1"/>
              </a:solidFill>
            </a:endParaRPr>
          </a:p>
        </p:txBody>
      </p:sp>
      <p:sp>
        <p:nvSpPr>
          <p:cNvPr id="5" name="Выноска со стрелкой вверх 4"/>
          <p:cNvSpPr/>
          <p:nvPr/>
        </p:nvSpPr>
        <p:spPr>
          <a:xfrm rot="10800000">
            <a:off x="1201360" y="2301540"/>
            <a:ext cx="2736304" cy="169131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0800000" flipH="1" flipV="1">
                <a:off x="1201358" y="4174921"/>
                <a:ext cx="27363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0" i="1" smtClean="0">
                        <a:solidFill>
                          <a:schemeClr val="bg1"/>
                        </a:solidFill>
                        <a:latin typeface="Cambria Math"/>
                      </a:rPr>
                      <m:t>Q</m:t>
                    </m:r>
                    <m:r>
                      <m:rPr>
                        <m:nor/>
                      </m:rPr>
                      <a:rPr lang="en-US" sz="5400" b="0" i="1" smtClean="0">
                        <a:solidFill>
                          <a:schemeClr val="bg1"/>
                        </a:solidFill>
                        <a:latin typeface="Cambria Math"/>
                      </a:rPr>
                      <m:t> = </m:t>
                    </m:r>
                    <m:sSup>
                      <m:sSupPr>
                        <m:ctrlP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𝐼</m:t>
                        </m:r>
                      </m:e>
                      <m:sup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5400" i="1" dirty="0" smtClean="0">
                    <a:solidFill>
                      <a:schemeClr val="bg1"/>
                    </a:solidFill>
                  </a:rPr>
                  <a:t>Rt</a:t>
                </a:r>
                <a:r>
                  <a:rPr lang="uk-UA" sz="5400" dirty="0" smtClean="0">
                    <a:solidFill>
                      <a:schemeClr val="bg1"/>
                    </a:solidFill>
                  </a:rPr>
                  <a:t> </a:t>
                </a:r>
                <a:endParaRPr lang="ru-RU" sz="5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1201358" y="4174921"/>
                <a:ext cx="2736305" cy="923330"/>
              </a:xfrm>
              <a:prstGeom prst="rect">
                <a:avLst/>
              </a:prstGeom>
              <a:blipFill rotWithShape="1">
                <a:blip r:embed="rId2"/>
                <a:stretch>
                  <a:fillRect t="-17881" r="-8686" b="-403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 rot="10800000" flipH="1" flipV="1">
                <a:off x="5220073" y="3992858"/>
                <a:ext cx="2736303" cy="16610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0" i="1" smtClean="0">
                        <a:solidFill>
                          <a:schemeClr val="bg1"/>
                        </a:solidFill>
                        <a:latin typeface="Cambria Math"/>
                      </a:rPr>
                      <m:t>Q</m:t>
                    </m:r>
                    <m:r>
                      <m:rPr>
                        <m:nor/>
                      </m:rPr>
                      <a:rPr lang="en-US" sz="5400" b="0" i="1" smtClean="0">
                        <a:solidFill>
                          <a:schemeClr val="bg1"/>
                        </a:solidFill>
                        <a:latin typeface="Cambria Math"/>
                      </a:rPr>
                      <m:t> = </m:t>
                    </m:r>
                    <m:f>
                      <m:fPr>
                        <m:ctrlP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𝑈</m:t>
                            </m:r>
                          </m:e>
                          <m:sup>
                            <m:r>
                              <a:rPr lang="en-US" sz="5400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54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n-US" sz="5400" i="1" dirty="0" smtClean="0">
                    <a:solidFill>
                      <a:schemeClr val="bg1"/>
                    </a:solidFill>
                  </a:rPr>
                  <a:t>t</a:t>
                </a:r>
                <a:endParaRPr lang="ru-RU" sz="5400" i="1" dirty="0">
                  <a:solidFill>
                    <a:schemeClr val="bg1"/>
                  </a:solidFill>
                </a:endParaRPr>
              </a:p>
              <a:p>
                <a:r>
                  <a:rPr lang="uk-UA" dirty="0" smtClean="0">
                    <a:solidFill>
                      <a:schemeClr val="bg1"/>
                    </a:solidFill>
                  </a:rPr>
                  <a:t> </a:t>
                </a:r>
                <a:endParaRPr lang="ru-RU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H="1" flipV="1">
                <a:off x="5220073" y="3992858"/>
                <a:ext cx="2736303" cy="1661032"/>
              </a:xfrm>
              <a:prstGeom prst="rect">
                <a:avLst/>
              </a:prstGeom>
              <a:blipFill rotWithShape="1">
                <a:blip r:embed="rId3"/>
                <a:stretch>
                  <a:fillRect r="-13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 rot="10800000" flipH="1" flipV="1">
            <a:off x="1355553" y="2505453"/>
            <a:ext cx="242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При послідовному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з’єднанні провідників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Выноска со стрелкой вверх 8"/>
          <p:cNvSpPr/>
          <p:nvPr/>
        </p:nvSpPr>
        <p:spPr>
          <a:xfrm rot="10800000">
            <a:off x="5220072" y="2317541"/>
            <a:ext cx="2736304" cy="1691317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0800000" flipH="1" flipV="1">
            <a:off x="5374266" y="2516869"/>
            <a:ext cx="242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При паралельному 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з’єднанні провідників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Овальная выноска 14"/>
          <p:cNvSpPr/>
          <p:nvPr/>
        </p:nvSpPr>
        <p:spPr>
          <a:xfrm>
            <a:off x="1273367" y="5648966"/>
            <a:ext cx="5328592" cy="864096"/>
          </a:xfrm>
          <a:prstGeom prst="wedgeEllipseCallout">
            <a:avLst>
              <a:gd name="adj1" fmla="val -19730"/>
              <a:gd name="adj2" fmla="val -101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187624" y="5733256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Закон Джоуля-Ленца</a:t>
            </a:r>
            <a:endParaRPr lang="ru-RU" sz="3200" i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31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4" grpId="0"/>
      <p:bldP spid="10" grpId="0"/>
      <p:bldP spid="1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ерфолента 3"/>
          <p:cNvSpPr/>
          <p:nvPr/>
        </p:nvSpPr>
        <p:spPr>
          <a:xfrm>
            <a:off x="251520" y="0"/>
            <a:ext cx="7848872" cy="1772816"/>
          </a:xfrm>
          <a:prstGeom prst="flowChartPunchedTap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1256"/>
            <a:ext cx="7125113" cy="1267543"/>
          </a:xfrm>
        </p:spPr>
        <p:txBody>
          <a:bodyPr>
            <a:normAutofit fontScale="90000"/>
          </a:bodyPr>
          <a:lstStyle/>
          <a:p>
            <a:pPr marL="320040" indent="-32004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44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 чого залежить теплова дія струму?</a:t>
            </a:r>
            <a:endParaRPr lang="ru-RU" sz="4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51520" y="2141502"/>
            <a:ext cx="7848872" cy="132637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2327635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i="1" dirty="0" smtClean="0"/>
              <a:t>Залежить від сили струму і не залежить </a:t>
            </a:r>
            <a:endParaRPr lang="en-US" sz="2400" i="1" dirty="0" smtClean="0"/>
          </a:p>
          <a:p>
            <a:pPr algn="ctr"/>
            <a:r>
              <a:rPr lang="uk-UA" sz="2400" i="1" dirty="0" smtClean="0"/>
              <a:t>від прикладеної напруги</a:t>
            </a:r>
            <a:endParaRPr lang="ru-RU" sz="2400" i="1" dirty="0"/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395536" y="3573016"/>
            <a:ext cx="7704856" cy="2088232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9552" y="393305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 smtClean="0"/>
              <a:t>При послідовному з</a:t>
            </a:r>
            <a:r>
              <a:rPr lang="en-US" sz="2400" i="1" dirty="0" smtClean="0"/>
              <a:t>’</a:t>
            </a:r>
            <a:r>
              <a:rPr lang="uk-UA" sz="2400" i="1" dirty="0" smtClean="0"/>
              <a:t>єднанні:</a:t>
            </a:r>
            <a:endParaRPr lang="ru-RU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4581128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i="1" dirty="0"/>
              <a:t>При </a:t>
            </a:r>
            <a:r>
              <a:rPr lang="uk-UA" sz="2400" i="1" dirty="0" smtClean="0"/>
              <a:t>паралельному </a:t>
            </a:r>
            <a:r>
              <a:rPr lang="uk-UA" sz="2400" i="1" dirty="0"/>
              <a:t>з</a:t>
            </a:r>
            <a:r>
              <a:rPr lang="en-US" sz="2400" i="1" dirty="0"/>
              <a:t>’</a:t>
            </a:r>
            <a:r>
              <a:rPr lang="uk-UA" sz="2400" i="1" dirty="0"/>
              <a:t>єднанні:</a:t>
            </a:r>
            <a:endParaRPr lang="ru-RU" sz="2400" i="1" dirty="0"/>
          </a:p>
          <a:p>
            <a:endParaRPr lang="ru-RU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52020" y="3933056"/>
                <a:ext cx="10442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020" y="3933056"/>
                <a:ext cx="1044260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93281" y="4581127"/>
                <a:ext cx="96173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281" y="4581127"/>
                <a:ext cx="961738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7998989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9" grpId="0"/>
      <p:bldP spid="3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ента лицом вниз 1"/>
          <p:cNvSpPr/>
          <p:nvPr/>
        </p:nvSpPr>
        <p:spPr>
          <a:xfrm>
            <a:off x="0" y="332656"/>
            <a:ext cx="8316416" cy="576064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92539" y="412531"/>
            <a:ext cx="46085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600" dirty="0" smtClean="0">
                <a:solidFill>
                  <a:schemeClr val="bg1"/>
                </a:solidFill>
              </a:rPr>
              <a:t>Електронагрівальні прилади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07" y="1352964"/>
            <a:ext cx="2390843" cy="19445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83412"/>
            <a:ext cx="2327502" cy="2327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41" y="3972338"/>
            <a:ext cx="2374586" cy="2149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73" y="1326544"/>
            <a:ext cx="2478882" cy="34428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24744"/>
            <a:ext cx="2009775" cy="2276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289" y="5062918"/>
            <a:ext cx="2309710" cy="15431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4396795" y="6358022"/>
            <a:ext cx="1656184" cy="3693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Лампочка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96336" y="5928515"/>
            <a:ext cx="1440160" cy="3693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Праска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92739" y="4440814"/>
            <a:ext cx="2160240" cy="3693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Електрична плита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80028" y="3031887"/>
            <a:ext cx="1512168" cy="3693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Фен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6251" y="3193796"/>
            <a:ext cx="1814779" cy="3693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>
                <a:solidFill>
                  <a:schemeClr val="bg1"/>
                </a:solidFill>
              </a:rPr>
              <a:t>Електрочайник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84399" y="5928515"/>
            <a:ext cx="2013774" cy="369332"/>
          </a:xfrm>
          <a:prstGeom prst="rect">
            <a:avLst/>
          </a:prstGeom>
          <a:solidFill>
            <a:srgbClr val="0070C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Кип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err="1" smtClean="0">
                <a:solidFill>
                  <a:schemeClr val="bg1"/>
                </a:solidFill>
              </a:rPr>
              <a:t>ятильник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83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1961" y="370940"/>
            <a:ext cx="383390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uk-UA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Лампи розжарювання служать нам до цього часу. Їхнє світло вважається оптимальним для сприйняття людським 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оком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4" name="Рисунок 3" descr="ла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3477773"/>
            <a:ext cx="3890126" cy="29175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23527" y="3706914"/>
            <a:ext cx="418782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Однак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них є один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суттєвий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недолік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95%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енергії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перетворюється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тепло і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5%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припадає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світло</a:t>
            </a:r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22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одержимое 2"/>
          <p:cNvSpPr txBox="1">
            <a:spLocks/>
          </p:cNvSpPr>
          <p:nvPr/>
        </p:nvSpPr>
        <p:spPr>
          <a:xfrm>
            <a:off x="395536" y="404664"/>
            <a:ext cx="8352928" cy="338437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 2"/>
              <a:buNone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3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Уже в наші дні з'явилися </a:t>
            </a:r>
            <a:endParaRPr lang="uk-UA" sz="3500" dirty="0" smtClean="0"/>
          </a:p>
          <a:p>
            <a:pPr marL="0" indent="0">
              <a:buFont typeface="Wingdings 2"/>
              <a:buNone/>
            </a:pPr>
            <a:r>
              <a:rPr lang="uk-UA" sz="2000" b="1" i="1" dirty="0" smtClean="0">
                <a:solidFill>
                  <a:schemeClr val="bg1"/>
                </a:solidFill>
              </a:rPr>
              <a:t>криптонові лампи </a:t>
            </a:r>
            <a:r>
              <a:rPr lang="uk-UA" sz="2000" dirty="0" smtClean="0"/>
              <a:t>(наповнені криптоном), у яких</a:t>
            </a:r>
            <a:r>
              <a:rPr lang="en-US" sz="2000" dirty="0" smtClean="0"/>
              <a:t> </a:t>
            </a:r>
            <a:r>
              <a:rPr lang="uk-UA" sz="2000" dirty="0" smtClean="0"/>
              <a:t>підвищено</a:t>
            </a:r>
            <a:r>
              <a:rPr lang="en-US" sz="2000" dirty="0" smtClean="0"/>
              <a:t> </a:t>
            </a:r>
            <a:r>
              <a:rPr lang="uk-UA" sz="2000" dirty="0" smtClean="0"/>
              <a:t>світловіддачу порівняно зі звичайними лампами</a:t>
            </a:r>
            <a:r>
              <a:rPr lang="en-US" sz="2000" dirty="0" smtClean="0"/>
              <a:t>.</a:t>
            </a:r>
          </a:p>
          <a:p>
            <a:pPr marL="0" indent="0">
              <a:buFont typeface="Wingdings 2"/>
              <a:buNone/>
            </a:pPr>
            <a:r>
              <a:rPr lang="uk-UA" sz="2000" b="1" i="1" dirty="0" err="1" smtClean="0">
                <a:solidFill>
                  <a:schemeClr val="bg1"/>
                </a:solidFill>
              </a:rPr>
              <a:t>біспіральні</a:t>
            </a:r>
            <a:r>
              <a:rPr lang="uk-UA" sz="2000" b="1" i="1" dirty="0" smtClean="0">
                <a:solidFill>
                  <a:schemeClr val="bg1"/>
                </a:solidFill>
              </a:rPr>
              <a:t> лампи </a:t>
            </a:r>
            <a:r>
              <a:rPr lang="uk-UA" sz="2000" dirty="0" smtClean="0"/>
              <a:t>— з більш товстим волоском розжарення,</a:t>
            </a:r>
            <a:r>
              <a:rPr lang="en-US" sz="2000" dirty="0" smtClean="0"/>
              <a:t> </a:t>
            </a:r>
            <a:r>
              <a:rPr lang="uk-UA" sz="2000" dirty="0" smtClean="0"/>
              <a:t>який дозволяє випромінювати більш яскраве світло</a:t>
            </a:r>
            <a:r>
              <a:rPr lang="en-US" sz="2000" dirty="0"/>
              <a:t>.</a:t>
            </a:r>
            <a:r>
              <a:rPr lang="uk-UA" sz="2000" dirty="0" smtClean="0"/>
              <a:t> </a:t>
            </a:r>
          </a:p>
          <a:p>
            <a:pPr marL="0" indent="0">
              <a:buFont typeface="Wingdings 2"/>
              <a:buNone/>
            </a:pPr>
            <a:r>
              <a:rPr lang="uk-UA" sz="2000" b="1" i="1" dirty="0" smtClean="0">
                <a:solidFill>
                  <a:schemeClr val="bg1"/>
                </a:solidFill>
              </a:rPr>
              <a:t>галогенові лампи </a:t>
            </a:r>
            <a:r>
              <a:rPr lang="uk-UA" sz="2000" dirty="0" smtClean="0"/>
              <a:t>— вони наповнені парами брому, фтору або йоду, що підвищує світловіддачу й збільшує термін служби</a:t>
            </a:r>
            <a:r>
              <a:rPr lang="en-US" sz="2000" dirty="0"/>
              <a:t>.</a:t>
            </a:r>
            <a:endParaRPr lang="uk-UA" sz="2000" dirty="0" smtClean="0"/>
          </a:p>
          <a:p>
            <a:pPr>
              <a:buFont typeface="Wingdings 2"/>
              <a:buNone/>
            </a:pPr>
            <a:r>
              <a:rPr lang="uk-UA" sz="2000" b="1" i="1" dirty="0" smtClean="0">
                <a:solidFill>
                  <a:schemeClr val="bg1"/>
                </a:solidFill>
              </a:rPr>
              <a:t>люмінесцентні лампи </a:t>
            </a:r>
            <a:r>
              <a:rPr lang="uk-UA" sz="2000" dirty="0" smtClean="0"/>
              <a:t>(їх так і називають енергозберігаючі). </a:t>
            </a:r>
          </a:p>
          <a:p>
            <a:pPr>
              <a:buFont typeface="Wingdings 2"/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417" y="3453141"/>
            <a:ext cx="4947166" cy="27402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41363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6837" y="1823613"/>
            <a:ext cx="7632848" cy="3349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altLang="ru-RU" sz="2400" b="1" i="1" dirty="0">
                <a:latin typeface="Times New Roman" pitchFamily="18" charset="0"/>
                <a:cs typeface="Times New Roman" pitchFamily="18" charset="0"/>
              </a:rPr>
              <a:t>Чому іноді розетка або штепсельна вилка працюючого електроприладу дуже нагрівається?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uk-UA" altLang="ru-RU" sz="2400" b="1" i="1" dirty="0" smtClean="0">
                <a:latin typeface="Times New Roman" pitchFamily="18" charset="0"/>
                <a:cs typeface="Times New Roman" pitchFamily="18" charset="0"/>
              </a:rPr>
              <a:t>Увімкнули паралельно залізний та мідний </a:t>
            </a:r>
            <a:r>
              <a:rPr lang="uk-UA" altLang="ru-RU" sz="2400" b="1" i="1" dirty="0" err="1" smtClean="0">
                <a:latin typeface="Times New Roman" pitchFamily="18" charset="0"/>
                <a:cs typeface="Times New Roman" pitchFamily="18" charset="0"/>
              </a:rPr>
              <a:t>провідникиоднакової</a:t>
            </a:r>
            <a:r>
              <a:rPr lang="uk-UA" altLang="ru-RU" sz="2400" b="1" i="1" dirty="0" smtClean="0">
                <a:latin typeface="Times New Roman" pitchFamily="18" charset="0"/>
                <a:cs typeface="Times New Roman" pitchFamily="18" charset="0"/>
              </a:rPr>
              <a:t> довжини. На якому з цих провідників виділяються більша кількість теплоти?</a:t>
            </a:r>
            <a:endParaRPr lang="ru-RU" alt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9294" y="476672"/>
            <a:ext cx="790793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</a:t>
            </a:r>
            <a:r>
              <a:rPr lang="uk-UA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акріплення</a:t>
            </a:r>
            <a:r>
              <a:rPr lang="uk-UA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вивченого</a:t>
            </a:r>
            <a:endParaRPr lang="ru-RU" sz="4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41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5" name="Rectangle 5"/>
          <p:cNvSpPr>
            <a:spLocks noGrp="1" noChangeArrowheads="1"/>
          </p:cNvSpPr>
          <p:nvPr>
            <p:ph type="title"/>
          </p:nvPr>
        </p:nvSpPr>
        <p:spPr>
          <a:xfrm>
            <a:off x="189303" y="0"/>
            <a:ext cx="8640960" cy="1008112"/>
          </a:xfrm>
        </p:spPr>
        <p:txBody>
          <a:bodyPr>
            <a:normAutofit/>
          </a:bodyPr>
          <a:lstStyle/>
          <a:p>
            <a:pPr marL="320040" indent="-320040" algn="l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uk-UA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Економне  використання світла</a:t>
            </a:r>
            <a:endParaRPr lang="ru-RU" sz="40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250826" y="1125538"/>
            <a:ext cx="5238820" cy="237547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800" dirty="0" smtClean="0">
                <a:solidFill>
                  <a:srgbClr val="002060"/>
                </a:solidFill>
              </a:rPr>
              <a:t>Вимикайте світло, коли воно не потрібно.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uk-UA" sz="2800" dirty="0" smtClean="0">
                <a:solidFill>
                  <a:srgbClr val="002060"/>
                </a:solidFill>
              </a:rPr>
              <a:t>Чиніть за принципом: ” Хто йде останній,той вимикає світло ”</a:t>
            </a:r>
            <a:r>
              <a:rPr lang="uk-UA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7790" y="3356992"/>
            <a:ext cx="69105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" indent="-2857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uk-UA" sz="2800" dirty="0">
                <a:solidFill>
                  <a:srgbClr val="002060"/>
                </a:solidFill>
              </a:rPr>
              <a:t>Використовуйте одну потужну лампу замість декількох ламп меншої потужності </a:t>
            </a:r>
          </a:p>
          <a:p>
            <a:pPr marL="102870" indent="-2857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uk-UA" sz="2800" dirty="0">
                <a:solidFill>
                  <a:srgbClr val="002060"/>
                </a:solidFill>
              </a:rPr>
              <a:t>Утримуйте в чистоті лампи, плафони та іншу освітлювальну </a:t>
            </a:r>
            <a:r>
              <a:rPr lang="uk-UA" sz="2800" dirty="0" smtClean="0">
                <a:solidFill>
                  <a:srgbClr val="002060"/>
                </a:solidFill>
              </a:rPr>
              <a:t>арматуру</a:t>
            </a:r>
          </a:p>
          <a:p>
            <a:pPr marL="102870" indent="-2857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uk-UA" sz="2800" dirty="0">
                <a:solidFill>
                  <a:srgbClr val="002060"/>
                </a:solidFill>
              </a:rPr>
              <a:t>Стіни й стелі мають бути </a:t>
            </a:r>
          </a:p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uk-UA" sz="2800" dirty="0" smtClean="0">
                <a:solidFill>
                  <a:srgbClr val="002060"/>
                </a:solidFill>
              </a:rPr>
              <a:t>світлих </a:t>
            </a:r>
            <a:r>
              <a:rPr lang="uk-UA" sz="2800" dirty="0">
                <a:solidFill>
                  <a:srgbClr val="002060"/>
                </a:solidFill>
              </a:rPr>
              <a:t>тонів</a:t>
            </a:r>
            <a:endParaRPr lang="ru-RU" sz="2800" dirty="0">
              <a:solidFill>
                <a:srgbClr val="002060"/>
              </a:solidFill>
            </a:endParaRPr>
          </a:p>
          <a:p>
            <a:pPr marL="102870" indent="-28575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uk-UA" sz="2800" dirty="0">
              <a:solidFill>
                <a:srgbClr val="00206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78941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P102483550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Аспект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04EC45B-A55F-4419-8B68-983DCF117A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TP102483550_template</Template>
  <TotalTime>387</TotalTime>
  <Words>308</Words>
  <Application>Microsoft Office PowerPoint</Application>
  <PresentationFormat>Екран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10</vt:i4>
      </vt:variant>
    </vt:vector>
  </HeadingPairs>
  <TitlesOfParts>
    <vt:vector size="20" baseType="lpstr">
      <vt:lpstr>Arial</vt:lpstr>
      <vt:lpstr>Calibri</vt:lpstr>
      <vt:lpstr>Cambria Math</vt:lpstr>
      <vt:lpstr>Monotype Corsiva</vt:lpstr>
      <vt:lpstr>Times New Roman</vt:lpstr>
      <vt:lpstr>Verdana</vt:lpstr>
      <vt:lpstr>Wingdings</vt:lpstr>
      <vt:lpstr>Wingdings 2</vt:lpstr>
      <vt:lpstr>TP102483550_template</vt:lpstr>
      <vt:lpstr>Аспект</vt:lpstr>
      <vt:lpstr>Закон Джоуля-Ленца Електронагрівальні прилади </vt:lpstr>
      <vt:lpstr>Від чого залежить кількість теплоти, що виділяється у провіднику зі струмом?</vt:lpstr>
      <vt:lpstr>Презентація PowerPoint</vt:lpstr>
      <vt:lpstr>Від чого залежить теплова дія струму?</vt:lpstr>
      <vt:lpstr>Презентація PowerPoint</vt:lpstr>
      <vt:lpstr>Презентація PowerPoint</vt:lpstr>
      <vt:lpstr>Презентація PowerPoint</vt:lpstr>
      <vt:lpstr>Презентація PowerPoint</vt:lpstr>
      <vt:lpstr>Економне  використання світла</vt:lpstr>
      <vt:lpstr>Домашнє завдання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 Джоуля-Ленца Електронагрівальні прилади</dc:title>
  <dc:creator>Deafult User</dc:creator>
  <cp:lastModifiedBy>RePack by Diakov</cp:lastModifiedBy>
  <cp:revision>34</cp:revision>
  <dcterms:created xsi:type="dcterms:W3CDTF">2016-12-04T11:31:13Z</dcterms:created>
  <dcterms:modified xsi:type="dcterms:W3CDTF">2022-04-06T09:58:38Z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TC024835519991</vt:lpwstr>
  </property>
</Properties>
</file>