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330" r:id="rId3"/>
    <p:sldId id="338" r:id="rId4"/>
    <p:sldId id="332" r:id="rId5"/>
    <p:sldId id="337" r:id="rId6"/>
    <p:sldId id="334" r:id="rId7"/>
    <p:sldId id="305" r:id="rId8"/>
    <p:sldId id="340" r:id="rId9"/>
    <p:sldId id="324" r:id="rId10"/>
    <p:sldId id="291" r:id="rId11"/>
    <p:sldId id="309" r:id="rId12"/>
    <p:sldId id="316" r:id="rId13"/>
    <p:sldId id="34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0404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1" autoAdjust="0"/>
    <p:restoredTop sz="89748" autoAdjust="0"/>
  </p:normalViewPr>
  <p:slideViewPr>
    <p:cSldViewPr showGuides="1">
      <p:cViewPr varScale="1">
        <p:scale>
          <a:sx n="77" d="100"/>
          <a:sy n="77" d="100"/>
        </p:scale>
        <p:origin x="804" y="9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376B1-F97B-4034-AF84-1BA8C55094F2}" type="datetimeFigureOut">
              <a:rPr lang="ru-RU" smtClean="0"/>
              <a:pPr/>
              <a:t>05.02.2022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6E1DC-CDC4-463B-BC3B-B51EC78E8CF1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43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6E1DC-CDC4-463B-BC3B-B51EC78E8CF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92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3133" name="AutoShape 61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3134" name="Rectangle 62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3135" name="Rectangle 63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36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340A6F-E71A-4FAD-8075-801F7EDB62ED}" type="slidenum">
              <a:rPr lang="ru-RU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BBDD-8E43-4E28-B782-F802E6943D36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92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42F1-DC54-423B-A980-C607916B4374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26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7D4428-EFCC-4BAA-B537-EE5BB4B59ACC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7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8CFD1-CD07-4CAA-8E45-972D9361991B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8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47EA6-555D-493A-B56D-F12F6778A60D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97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A5ED2-AB13-4898-A8D7-1B0A83D7C80D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26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C87F1-0E23-4A0F-8A70-E27C3D83916B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00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D36A-B9CC-4F6F-B886-CE861F822109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474D-4D9C-4E57-944A-A9A294E43A8E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42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2F4A-10C8-41CB-9A02-DEABFFCE7943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94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CFFA8-38B4-4A36-ACFE-439EA1A47033}" type="slidenum">
              <a:rPr lang="ru-RU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25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Rectangle 58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2115" name="Rectangle 6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dirty="0"/>
          </a:p>
        </p:txBody>
      </p:sp>
      <p:sp>
        <p:nvSpPr>
          <p:cNvPr id="2110" name="Rectangle 62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B6B6BA1-729F-414C-A6F9-B3888C50A0AE}" type="slidenum">
              <a:rPr lang="ru-RU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37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3224560"/>
          </a:xfrm>
        </p:spPr>
        <p:txBody>
          <a:bodyPr/>
          <a:lstStyle/>
          <a:p>
            <a:r>
              <a:rPr lang="ru-RU" dirty="0" smtClean="0"/>
              <a:t>Закон </a:t>
            </a:r>
            <a:r>
              <a:rPr lang="uk-UA" dirty="0" smtClean="0"/>
              <a:t>Ома </a:t>
            </a:r>
            <a:r>
              <a:rPr lang="uk-UA" dirty="0"/>
              <a:t>для ділянки кола. 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задач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фізика 8 клас 07.02.2022р.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609329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Георг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Сімон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Denisovna\Downloads\line.gif"/>
          <p:cNvPicPr>
            <a:picLocks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8640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899592" y="4221088"/>
            <a:ext cx="5270766" cy="2548536"/>
            <a:chOff x="1691680" y="1904256"/>
            <a:chExt cx="6048672" cy="3002632"/>
          </a:xfrm>
        </p:grpSpPr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1691680" y="2361456"/>
              <a:ext cx="604867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Прямоугольник 2"/>
            <p:cNvSpPr/>
            <p:nvPr/>
          </p:nvSpPr>
          <p:spPr bwMode="auto">
            <a:xfrm>
              <a:off x="2519772" y="2132856"/>
              <a:ext cx="2952328" cy="4572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2242454" y="2361456"/>
              <a:ext cx="0" cy="20882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5868144" y="2361456"/>
              <a:ext cx="0" cy="20882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2242454" y="4449688"/>
              <a:ext cx="362569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Группа 13"/>
            <p:cNvGrpSpPr/>
            <p:nvPr/>
          </p:nvGrpSpPr>
          <p:grpSpPr>
            <a:xfrm>
              <a:off x="6255223" y="1904256"/>
              <a:ext cx="914400" cy="914400"/>
              <a:chOff x="1115616" y="4653136"/>
              <a:chExt cx="914400" cy="914400"/>
            </a:xfrm>
          </p:grpSpPr>
          <p:sp>
            <p:nvSpPr>
              <p:cNvPr id="12" name="Овал 11"/>
              <p:cNvSpPr/>
              <p:nvPr/>
            </p:nvSpPr>
            <p:spPr bwMode="auto">
              <a:xfrm>
                <a:off x="1115616" y="4653136"/>
                <a:ext cx="914400" cy="914400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256864" y="4756393"/>
                    <a:ext cx="631904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4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А</m:t>
                          </m:r>
                        </m:oMath>
                      </m:oMathPara>
                    </a14:m>
                    <a:endParaRPr lang="ru-RU" sz="4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6864" y="4756393"/>
                    <a:ext cx="631904" cy="707886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Группа 14"/>
            <p:cNvGrpSpPr/>
            <p:nvPr/>
          </p:nvGrpSpPr>
          <p:grpSpPr>
            <a:xfrm>
              <a:off x="3419872" y="3992488"/>
              <a:ext cx="914400" cy="914400"/>
              <a:chOff x="1115616" y="4653136"/>
              <a:chExt cx="914400" cy="914400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6" name="Овал 15"/>
              <p:cNvSpPr/>
              <p:nvPr/>
            </p:nvSpPr>
            <p:spPr bwMode="auto">
              <a:xfrm>
                <a:off x="1115616" y="4653136"/>
                <a:ext cx="914400" cy="914400"/>
              </a:xfrm>
              <a:prstGeom prst="ellipse">
                <a:avLst/>
              </a:prstGeom>
              <a:grpFill/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250452" y="4740055"/>
                    <a:ext cx="64472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𝐕</m:t>
                          </m:r>
                        </m:oMath>
                      </m:oMathPara>
                    </a14:m>
                    <a:endParaRPr lang="ru-RU" sz="4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0452" y="4740055"/>
                    <a:ext cx="644727" cy="707886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Овал 19"/>
            <p:cNvSpPr>
              <a:spLocks noChangeAspect="1"/>
            </p:cNvSpPr>
            <p:nvPr/>
          </p:nvSpPr>
          <p:spPr bwMode="auto">
            <a:xfrm>
              <a:off x="5778144" y="2271456"/>
              <a:ext cx="180000" cy="180000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 bwMode="auto">
            <a:xfrm>
              <a:off x="2152454" y="2285256"/>
              <a:ext cx="180000" cy="180000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3650078" y="2070320"/>
                  <a:ext cx="43152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ru-RU" sz="4000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8" y="2070320"/>
                  <a:ext cx="43152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Picture 4" descr="C:\Users\Denisovna\Downloads\line.gif"/>
          <p:cNvPicPr>
            <a:picLocks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1" y="1520800"/>
            <a:ext cx="7595626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185204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опору на </a:t>
            </a:r>
            <a:r>
              <a:rPr lang="ru-RU" dirty="0" err="1" smtClean="0"/>
              <a:t>практиці</a:t>
            </a:r>
            <a:endParaRPr lang="ru-RU" dirty="0"/>
          </a:p>
        </p:txBody>
      </p:sp>
      <p:sp>
        <p:nvSpPr>
          <p:cNvPr id="24" name="Название 3"/>
          <p:cNvSpPr txBox="1">
            <a:spLocks/>
          </p:cNvSpPr>
          <p:nvPr/>
        </p:nvSpPr>
        <p:spPr bwMode="auto">
          <a:xfrm>
            <a:off x="4932040" y="2276872"/>
            <a:ext cx="3240360" cy="1224136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6600" dirty="0" smtClean="0"/>
              <a:t> R = U/I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593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547664" y="1844824"/>
            <a:ext cx="6768752" cy="4392488"/>
            <a:chOff x="683568" y="1832364"/>
            <a:chExt cx="7387795" cy="463327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1" t="15141" r="21163" b="10377"/>
            <a:stretch/>
          </p:blipFill>
          <p:spPr bwMode="auto">
            <a:xfrm>
              <a:off x="683568" y="1832364"/>
              <a:ext cx="6890424" cy="4633276"/>
            </a:xfrm>
            <a:prstGeom prst="rect">
              <a:avLst/>
            </a:prstGeom>
            <a:noFill/>
            <a:ln w="63500" algn="in">
              <a:solidFill>
                <a:srgbClr val="F2F2F2"/>
              </a:solidFill>
              <a:miter lim="800000"/>
              <a:headEnd/>
              <a:tailEnd/>
            </a:ln>
            <a:effectLst>
              <a:outerShdw blurRad="63500" dist="1270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971520" y="1911912"/>
              <a:ext cx="7099843" cy="4461098"/>
              <a:chOff x="971520" y="1911912"/>
              <a:chExt cx="7099843" cy="446109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267664" y="5661727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10</a:t>
                </a:r>
                <a:endParaRPr lang="ru-RU" sz="3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08439" y="5726679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20</a:t>
                </a:r>
                <a:endParaRPr lang="ru-RU" sz="3600" dirty="0"/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1286120" y="1911912"/>
                <a:ext cx="6785243" cy="4113167"/>
                <a:chOff x="1286120" y="1911912"/>
                <a:chExt cx="6785243" cy="4113167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1374619" y="1911912"/>
                  <a:ext cx="6696744" cy="4113167"/>
                  <a:chOff x="1403648" y="1984484"/>
                  <a:chExt cx="6696744" cy="4113167"/>
                </a:xfrm>
              </p:grpSpPr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1403648" y="2276872"/>
                    <a:ext cx="5256584" cy="3528392"/>
                    <a:chOff x="1403648" y="2276872"/>
                    <a:chExt cx="5256584" cy="3528392"/>
                  </a:xfrm>
                </p:grpSpPr>
                <p:cxnSp>
                  <p:nvCxnSpPr>
                    <p:cNvPr id="4" name="Прямая со стрелкой 3"/>
                    <p:cNvCxnSpPr/>
                    <p:nvPr/>
                  </p:nvCxnSpPr>
                  <p:spPr bwMode="auto">
                    <a:xfrm flipV="1">
                      <a:off x="1403648" y="2276872"/>
                      <a:ext cx="0" cy="352839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" name="Прямая со стрелкой 5"/>
                    <p:cNvCxnSpPr/>
                    <p:nvPr/>
                  </p:nvCxnSpPr>
                  <p:spPr bwMode="auto">
                    <a:xfrm>
                      <a:off x="1403648" y="5805264"/>
                      <a:ext cx="5256584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612617" y="1984484"/>
                    <a:ext cx="129614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I</a:t>
                    </a:r>
                    <a:r>
                      <a:rPr lang="ru-RU" sz="3200" dirty="0" smtClean="0"/>
                      <a:t>,А</a:t>
                    </a:r>
                    <a:endParaRPr lang="ru-RU" sz="3200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804248" y="5512876"/>
                    <a:ext cx="129614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U</a:t>
                    </a:r>
                    <a:r>
                      <a:rPr lang="ru-RU" sz="3200" dirty="0" smtClean="0"/>
                      <a:t>,</a:t>
                    </a:r>
                    <a:r>
                      <a:rPr lang="en-US" sz="3200" dirty="0" smtClean="0"/>
                      <a:t>B</a:t>
                    </a:r>
                    <a:endParaRPr lang="ru-RU" sz="3200" dirty="0"/>
                  </a:p>
                </p:txBody>
              </p:sp>
            </p:grpSp>
            <p:sp>
              <p:nvSpPr>
                <p:cNvPr id="16" name="Овал 15"/>
                <p:cNvSpPr>
                  <a:spLocks noChangeAspect="1"/>
                </p:cNvSpPr>
                <p:nvPr/>
              </p:nvSpPr>
              <p:spPr bwMode="auto">
                <a:xfrm>
                  <a:off x="1318152" y="3498438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7" name="Овал 16"/>
                <p:cNvSpPr>
                  <a:spLocks noChangeAspect="1"/>
                </p:cNvSpPr>
                <p:nvPr/>
              </p:nvSpPr>
              <p:spPr bwMode="auto">
                <a:xfrm>
                  <a:off x="1286120" y="4215261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8" name="Овал 17"/>
                <p:cNvSpPr>
                  <a:spLocks noChangeAspect="1"/>
                </p:cNvSpPr>
                <p:nvPr/>
              </p:nvSpPr>
              <p:spPr bwMode="auto">
                <a:xfrm>
                  <a:off x="1302619" y="4874891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9" name="Овал 18"/>
                <p:cNvSpPr>
                  <a:spLocks noChangeAspect="1"/>
                </p:cNvSpPr>
                <p:nvPr/>
              </p:nvSpPr>
              <p:spPr bwMode="auto">
                <a:xfrm>
                  <a:off x="3814018" y="5660691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20" name="Овал 19"/>
                <p:cNvSpPr>
                  <a:spLocks noChangeAspect="1"/>
                </p:cNvSpPr>
                <p:nvPr/>
              </p:nvSpPr>
              <p:spPr bwMode="auto">
                <a:xfrm>
                  <a:off x="2555776" y="5660692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21" name="Овал 20"/>
                <p:cNvSpPr>
                  <a:spLocks noChangeAspect="1"/>
                </p:cNvSpPr>
                <p:nvPr/>
              </p:nvSpPr>
              <p:spPr bwMode="auto">
                <a:xfrm>
                  <a:off x="1302619" y="5660691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971520" y="3964095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2</a:t>
                </a:r>
                <a:endParaRPr lang="ru-RU" sz="3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39487" y="3247272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3</a:t>
                </a:r>
                <a:endParaRPr lang="ru-RU" sz="3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71520" y="4623725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</a:t>
                </a:r>
                <a:endParaRPr lang="ru-RU" sz="3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07524" y="5481526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0</a:t>
                </a:r>
                <a:endParaRPr lang="ru-RU" sz="3600" dirty="0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 bwMode="auto">
            <a:xfrm flipV="1">
              <a:off x="1374619" y="2996952"/>
              <a:ext cx="4709549" cy="273574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Прямая соединительная линия 30"/>
            <p:cNvCxnSpPr/>
            <p:nvPr/>
          </p:nvCxnSpPr>
          <p:spPr bwMode="auto">
            <a:xfrm flipV="1">
              <a:off x="1430120" y="2204299"/>
              <a:ext cx="3032282" cy="345639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4179119" y="4277570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II</a:t>
              </a:r>
              <a:endParaRPr lang="ru-RU" sz="3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8266" y="3502671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I</a:t>
              </a:r>
              <a:endParaRPr lang="ru-RU" sz="3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61430" y="685826"/>
            <a:ext cx="7731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Порівняйте</a:t>
            </a:r>
            <a:r>
              <a:rPr lang="ru-RU" sz="4400" dirty="0" smtClean="0"/>
              <a:t> опори </a:t>
            </a:r>
            <a:r>
              <a:rPr lang="ru-RU" sz="4400" dirty="0" err="1" smtClean="0"/>
              <a:t>провідник</a:t>
            </a:r>
            <a:r>
              <a:rPr lang="uk-UA" sz="4400" dirty="0" smtClean="0"/>
              <a:t>і</a:t>
            </a:r>
            <a:r>
              <a:rPr lang="ru-RU" sz="4400" dirty="0" smtClean="0"/>
              <a:t>в</a:t>
            </a:r>
            <a:endParaRPr lang="ru-RU" sz="4400" dirty="0"/>
          </a:p>
        </p:txBody>
      </p:sp>
      <p:pic>
        <p:nvPicPr>
          <p:cNvPr id="32" name="Picture 4" descr="C:\Users\Denisovna\Downloads\line.gif"/>
          <p:cNvPicPr>
            <a:picLocks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1" y="1520800"/>
            <a:ext cx="7595626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66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5937" r="34643" b="32573"/>
          <a:stretch/>
        </p:blipFill>
        <p:spPr bwMode="auto">
          <a:xfrm rot="21434887">
            <a:off x="5643946" y="3581233"/>
            <a:ext cx="3396343" cy="127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90550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Як за допомогою вимірювальних приладів визначити довжину мідного дроту, спутаного в клубок? Які прилади для цього знадобляться? Поверхня дроту покрита тонким шаром непровідного лаку. </a:t>
            </a:r>
            <a:endParaRPr lang="uk-UA" sz="3200" dirty="0" smtClean="0"/>
          </a:p>
          <a:p>
            <a:r>
              <a:rPr lang="uk-UA" sz="3200" dirty="0" smtClean="0"/>
              <a:t>Кінці </a:t>
            </a:r>
            <a:r>
              <a:rPr lang="uk-UA" sz="3200" dirty="0"/>
              <a:t>дроту стирчать з клубка </a:t>
            </a:r>
            <a:r>
              <a:rPr lang="uk-UA" sz="3200" dirty="0" smtClean="0"/>
              <a:t>…</a:t>
            </a:r>
            <a:endParaRPr lang="ru-RU" sz="3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42" y="3140968"/>
            <a:ext cx="5984739" cy="52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404664"/>
            <a:ext cx="77724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ru-RU" sz="6000" dirty="0" err="1" smtClean="0">
                <a:solidFill>
                  <a:srgbClr val="FF6600"/>
                </a:solidFill>
              </a:rPr>
              <a:t>Творче</a:t>
            </a:r>
            <a:r>
              <a:rPr lang="ru-RU" sz="6000" dirty="0" smtClean="0">
                <a:solidFill>
                  <a:srgbClr val="FF6600"/>
                </a:solidFill>
              </a:rPr>
              <a:t> </a:t>
            </a:r>
            <a:r>
              <a:rPr lang="ru-RU" sz="6000" dirty="0" err="1" smtClean="0">
                <a:solidFill>
                  <a:srgbClr val="FF6600"/>
                </a:solidFill>
              </a:rPr>
              <a:t>завдання</a:t>
            </a:r>
            <a:r>
              <a:rPr lang="ru-RU" sz="6000" dirty="0" smtClean="0">
                <a:solidFill>
                  <a:srgbClr val="FF6600"/>
                </a:solidFill>
              </a:rPr>
              <a:t> </a:t>
            </a:r>
            <a:endParaRPr lang="ru-RU" sz="6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37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29</a:t>
            </a:r>
          </a:p>
          <a:p>
            <a:r>
              <a:rPr lang="uk-UA" dirty="0" smtClean="0"/>
              <a:t>Вправа 29 (3-5)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75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2304256" cy="710952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1826 р.</a:t>
            </a:r>
            <a:endParaRPr lang="uk-U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835322"/>
              </p:ext>
            </p:extLst>
          </p:nvPr>
        </p:nvGraphicFramePr>
        <p:xfrm>
          <a:off x="4211960" y="1988840"/>
          <a:ext cx="44608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Формула" r:id="rId3" imgW="419040" imgH="393480" progId="Equation.3">
                  <p:embed/>
                </p:oleObj>
              </mc:Choice>
              <mc:Fallback>
                <p:oleObj name="Формула" r:id="rId3" imgW="419040" imgH="393480" progId="Equation.3">
                  <p:embed/>
                  <p:pic>
                    <p:nvPicPr>
                      <p:cNvPr id="0" name="Содержимо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988840"/>
                        <a:ext cx="4460875" cy="419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mpd="thickThin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2780928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Ома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r>
              <a:rPr lang="uk-UA" sz="3600" dirty="0" smtClean="0"/>
              <a:t>фізичний </a:t>
            </a:r>
            <a:r>
              <a:rPr lang="uk-UA" sz="3600" dirty="0"/>
              <a:t>закон, що визначає зв'язок між напругою з силою струму і опором провідника</a:t>
            </a:r>
            <a:r>
              <a:rPr lang="ru-RU" sz="3600" dirty="0"/>
              <a:t>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8244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563938" y="2205038"/>
            <a:ext cx="2376487" cy="19446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2205038"/>
            <a:ext cx="2374900" cy="39608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793037" cy="1462087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Ома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0288968"/>
              </p:ext>
            </p:extLst>
          </p:nvPr>
        </p:nvGraphicFramePr>
        <p:xfrm>
          <a:off x="539552" y="2996952"/>
          <a:ext cx="2232794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3" imgW="418918" imgH="393529" progId="Equation.3">
                  <p:embed/>
                </p:oleObj>
              </mc:Choice>
              <mc:Fallback>
                <p:oleObj name="Формула" r:id="rId3" imgW="418918" imgH="393529" progId="Equation.3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96952"/>
                        <a:ext cx="2232794" cy="189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63938" y="2852738"/>
          <a:ext cx="2447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5" imgW="571004" imgH="177646" progId="Equation.3">
                  <p:embed/>
                </p:oleObj>
              </mc:Choice>
              <mc:Fallback>
                <p:oleObj name="Формула" r:id="rId5" imgW="571004" imgH="177646" progId="Equation.3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52738"/>
                        <a:ext cx="244792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563938" y="4221163"/>
            <a:ext cx="2376487" cy="19446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24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08400" y="4365625"/>
          <a:ext cx="187166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Формула" r:id="rId7" imgW="444307" imgH="393529" progId="Equation.3">
                  <p:embed/>
                </p:oleObj>
              </mc:Choice>
              <mc:Fallback>
                <p:oleObj name="Формула" r:id="rId7" imgW="444307" imgH="393529" progId="Equation.3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365625"/>
                        <a:ext cx="1871663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916238" y="2852738"/>
            <a:ext cx="576262" cy="863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2916238" y="4868863"/>
            <a:ext cx="576262" cy="863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300788" y="2205038"/>
            <a:ext cx="2374900" cy="39608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372225" y="2565400"/>
            <a:ext cx="2232025" cy="29511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6732588" y="4581525"/>
            <a:ext cx="1511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164388" y="3429000"/>
            <a:ext cx="719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latin typeface="Georgia" pitchFamily="18" charset="0"/>
              </a:rPr>
              <a:t>U</a:t>
            </a:r>
            <a:endParaRPr lang="ru-RU" sz="4800" i="1">
              <a:latin typeface="Georgia" pitchFamily="18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588125" y="4581525"/>
            <a:ext cx="719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latin typeface="Georgia" pitchFamily="18" charset="0"/>
              </a:rPr>
              <a:t>I</a:t>
            </a:r>
            <a:endParaRPr lang="ru-RU" sz="4800" i="1">
              <a:latin typeface="Georgia" pitchFamily="18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524750" y="4581525"/>
            <a:ext cx="719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latin typeface="Georgia" pitchFamily="18" charset="0"/>
              </a:rPr>
              <a:t>R</a:t>
            </a:r>
            <a:endParaRPr lang="ru-RU" sz="4800" i="1">
              <a:latin typeface="Georgia" pitchFamily="18" charset="0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7451725" y="4581525"/>
            <a:ext cx="0" cy="9350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animBg="1"/>
      <p:bldP spid="34830" grpId="0"/>
      <p:bldP spid="34831" grpId="0"/>
      <p:bldP spid="34832" grpId="0"/>
      <p:bldP spid="348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uk-UA" dirty="0" smtClean="0">
                <a:solidFill>
                  <a:srgbClr val="FF0000"/>
                </a:solidFill>
              </a:rPr>
              <a:t>акон Ома проголошує, що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50" name="Picture 2" descr="File:Ohm's law tria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33900" cy="4267200"/>
          </a:xfrm>
          <a:prstGeom prst="triangl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dirty="0"/>
              <a:t>с</a:t>
            </a:r>
            <a:r>
              <a:rPr lang="uk-UA" sz="4000" dirty="0" smtClean="0"/>
              <a:t>ила </a:t>
            </a:r>
            <a:r>
              <a:rPr lang="uk-UA" sz="4000" dirty="0"/>
              <a:t>струму прямо пропорційна напрузі і обернено пропорційна </a:t>
            </a:r>
            <a:r>
              <a:rPr lang="uk-UA" sz="4000" dirty="0" smtClean="0"/>
              <a:t>опору на даній ділянці кола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81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6000" dirty="0" err="1" smtClean="0">
                <a:solidFill>
                  <a:srgbClr val="FF6600"/>
                </a:solidFill>
              </a:rPr>
              <a:t>Розв’язування</a:t>
            </a:r>
            <a:r>
              <a:rPr lang="ru-RU" sz="6000" dirty="0" smtClean="0">
                <a:solidFill>
                  <a:srgbClr val="FF6600"/>
                </a:solidFill>
              </a:rPr>
              <a:t> </a:t>
            </a:r>
            <a:r>
              <a:rPr lang="ru-RU" sz="6000" dirty="0">
                <a:solidFill>
                  <a:srgbClr val="FF6600"/>
                </a:solidFill>
              </a:rPr>
              <a:t>задач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uk-UA" sz="4400" dirty="0"/>
              <a:t>На цоколі електричної лампи написано 3,5 В; 0,28 А. Що це означає? Знайдіть опір спіралі </a:t>
            </a:r>
            <a:r>
              <a:rPr lang="uk-UA" sz="4400" dirty="0" smtClean="0"/>
              <a:t>лампи.</a:t>
            </a:r>
            <a:endParaRPr lang="ru-RU" sz="4400" dirty="0"/>
          </a:p>
          <a:p>
            <a:pPr>
              <a:buFont typeface="Wingdings" pitchFamily="2" charset="2"/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22884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933057"/>
            <a:ext cx="8229600" cy="2088232"/>
          </a:xfrm>
        </p:spPr>
        <p:txBody>
          <a:bodyPr>
            <a:noAutofit/>
          </a:bodyPr>
          <a:lstStyle/>
          <a:p>
            <a:r>
              <a:rPr lang="uk-UA" sz="4000" dirty="0"/>
              <a:t>В якому випадку на малюнку амперметр правильно підключений для вимірювання сили </a:t>
            </a:r>
            <a:r>
              <a:rPr lang="uk-UA" sz="4000" dirty="0" smtClean="0"/>
              <a:t>струму?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54206" y="2331837"/>
            <a:ext cx="455766" cy="900000"/>
            <a:chOff x="7190935" y="2330200"/>
            <a:chExt cx="455766" cy="90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7190935" y="2534726"/>
                  <a:ext cx="45576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ru-RU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0935" y="2534726"/>
                  <a:ext cx="455766" cy="58477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7115524" y="2780200"/>
              <a:ext cx="90000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13" y="1817538"/>
            <a:ext cx="258048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7538"/>
            <a:ext cx="234264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62" y="1762419"/>
            <a:ext cx="234332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3688" y="3429000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uk-UA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29000"/>
                <a:ext cx="59663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16016" y="335699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uk-UA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56992"/>
                <a:ext cx="596638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52320" y="335699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uk-UA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356992"/>
                <a:ext cx="596638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8884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Знайти напругу на провіднику з опором  R = 10 Ом, якщо за час </a:t>
            </a:r>
            <a:r>
              <a:rPr lang="uk-UA" sz="4000" dirty="0" smtClean="0"/>
              <a:t>            t </a:t>
            </a:r>
            <a:r>
              <a:rPr lang="uk-UA" sz="4000" dirty="0"/>
              <a:t>= 5 хв протікає заряд q = 120 Кл</a:t>
            </a:r>
            <a:r>
              <a:rPr lang="uk-UA" sz="4000" dirty="0" smtClean="0"/>
              <a:t>.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59632" y="0"/>
                <a:ext cx="13111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0"/>
                <a:ext cx="13111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87824" y="0"/>
                <a:ext cx="12824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0"/>
                <a:ext cx="128243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04048" y="0"/>
                <a:ext cx="13297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0"/>
                <a:ext cx="132971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660232" y="0"/>
                <a:ext cx="13681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0"/>
                <a:ext cx="136815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Прилад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опору</a:t>
            </a:r>
            <a:endParaRPr lang="ru-RU" dirty="0"/>
          </a:p>
        </p:txBody>
      </p:sp>
      <p:pic>
        <p:nvPicPr>
          <p:cNvPr id="3" name="Рисунок 1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290060" cy="429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2780928"/>
            <a:ext cx="3635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Омме́тр</a:t>
            </a:r>
            <a:r>
              <a:rPr lang="ru-RU" sz="3600" dirty="0"/>
              <a:t> </a:t>
            </a:r>
            <a:endParaRPr lang="ru-RU" sz="3600" dirty="0" smtClean="0"/>
          </a:p>
          <a:p>
            <a:pPr algn="ctr"/>
            <a:r>
              <a:rPr lang="ru-RU" sz="3600" dirty="0" smtClean="0"/>
              <a:t>(</a:t>
            </a:r>
            <a:r>
              <a:rPr lang="ru-RU" sz="3600" i="1" dirty="0"/>
              <a:t>Ом</a:t>
            </a:r>
            <a:r>
              <a:rPr lang="ru-RU" sz="3600" dirty="0"/>
              <a:t> + </a:t>
            </a:r>
            <a:r>
              <a:rPr lang="ru-RU" sz="3600" dirty="0" smtClean="0"/>
              <a:t>дав.</a:t>
            </a:r>
            <a:r>
              <a:rPr lang="ru-RU" sz="3600" dirty="0"/>
              <a:t>-</a:t>
            </a:r>
            <a:r>
              <a:rPr lang="ru-RU" sz="3600" dirty="0" err="1" smtClean="0"/>
              <a:t>грец</a:t>
            </a:r>
            <a:r>
              <a:rPr lang="ru-RU" sz="3600" dirty="0" smtClean="0"/>
              <a:t>.</a:t>
            </a:r>
            <a:r>
              <a:rPr lang="ru-RU" sz="3600" dirty="0"/>
              <a:t> </a:t>
            </a:r>
            <a:r>
              <a:rPr lang="ru-RU" sz="3600" dirty="0" err="1"/>
              <a:t>μετρεω</a:t>
            </a:r>
            <a:r>
              <a:rPr lang="ru-RU" sz="3600" dirty="0"/>
              <a:t> </a:t>
            </a:r>
            <a:r>
              <a:rPr lang="ru-RU" sz="3600" dirty="0" smtClean="0"/>
              <a:t> «</a:t>
            </a:r>
            <a:r>
              <a:rPr lang="ru-RU" sz="3600" dirty="0" err="1" smtClean="0"/>
              <a:t>вимірюю</a:t>
            </a:r>
            <a:r>
              <a:rPr lang="ru-RU" sz="3600" dirty="0"/>
              <a:t>») </a:t>
            </a:r>
          </a:p>
        </p:txBody>
      </p:sp>
    </p:spTree>
    <p:extLst>
      <p:ext uri="{BB962C8B-B14F-4D97-AF65-F5344CB8AC3E}">
        <p14:creationId xmlns:p14="http://schemas.microsoft.com/office/powerpoint/2010/main" val="3088519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опорів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3878713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исовая бумага">
  <a:themeElements>
    <a:clrScheme name="Рисовая бумага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Рисовая бумаг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Рисовая бумага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исовая бумага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2162</TotalTime>
  <Words>185</Words>
  <Application>Microsoft Office PowerPoint</Application>
  <PresentationFormat>Екран (4:3)</PresentationFormat>
  <Paragraphs>45</Paragraphs>
  <Slides>13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Calibri</vt:lpstr>
      <vt:lpstr>Cambria Math</vt:lpstr>
      <vt:lpstr>Georgia</vt:lpstr>
      <vt:lpstr>Times New Roman</vt:lpstr>
      <vt:lpstr>Wingdings</vt:lpstr>
      <vt:lpstr>Рисовая бумага</vt:lpstr>
      <vt:lpstr>Формула</vt:lpstr>
      <vt:lpstr>Закон Ома для ділянки кола.  Розв’язування задач  фізика 8 клас 07.02.2022р.</vt:lpstr>
      <vt:lpstr>1826 р.</vt:lpstr>
      <vt:lpstr>Закон Ома для ділянки кола </vt:lpstr>
      <vt:lpstr>Закон Ома проголошує, що</vt:lpstr>
      <vt:lpstr>Розв’язування задач </vt:lpstr>
      <vt:lpstr>В якому випадку на малюнку амперметр правильно підключений для вимірювання сили струму?</vt:lpstr>
      <vt:lpstr>Презентація PowerPoint</vt:lpstr>
      <vt:lpstr>Прилад для вимірювання опору</vt:lpstr>
      <vt:lpstr>Зовнішній вигляд опорів</vt:lpstr>
      <vt:lpstr>Визначення опору на практиці</vt:lpstr>
      <vt:lpstr>Презентація PowerPoint</vt:lpstr>
      <vt:lpstr>Презентація PowerPoint</vt:lpstr>
      <vt:lpstr>Домашнє завдання</vt:lpstr>
    </vt:vector>
  </TitlesOfParts>
  <Company>TVK28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162</cp:revision>
  <cp:lastPrinted>1601-01-01T00:00:00Z</cp:lastPrinted>
  <dcterms:created xsi:type="dcterms:W3CDTF">2005-03-28T08:56:23Z</dcterms:created>
  <dcterms:modified xsi:type="dcterms:W3CDTF">2022-02-05T13:57:29Z</dcterms:modified>
</cp:coreProperties>
</file>