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68" r:id="rId6"/>
    <p:sldId id="267" r:id="rId7"/>
    <p:sldId id="259" r:id="rId8"/>
    <p:sldId id="261" r:id="rId9"/>
    <p:sldId id="270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DA1D-A7F8-4B65-87BA-D081DDB6A89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EA9F-C569-489C-9B65-D9D3B32403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2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DA1D-A7F8-4B65-87BA-D081DDB6A89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EA9F-C569-489C-9B65-D9D3B32403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8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DA1D-A7F8-4B65-87BA-D081DDB6A89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EA9F-C569-489C-9B65-D9D3B32403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3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DA1D-A7F8-4B65-87BA-D081DDB6A89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EA9F-C569-489C-9B65-D9D3B32403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DA1D-A7F8-4B65-87BA-D081DDB6A89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EA9F-C569-489C-9B65-D9D3B32403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0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DA1D-A7F8-4B65-87BA-D081DDB6A89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EA9F-C569-489C-9B65-D9D3B32403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8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DA1D-A7F8-4B65-87BA-D081DDB6A89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EA9F-C569-489C-9B65-D9D3B32403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0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DA1D-A7F8-4B65-87BA-D081DDB6A89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EA9F-C569-489C-9B65-D9D3B32403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DA1D-A7F8-4B65-87BA-D081DDB6A89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EA9F-C569-489C-9B65-D9D3B32403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DA1D-A7F8-4B65-87BA-D081DDB6A89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EA9F-C569-489C-9B65-D9D3B32403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34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DA1D-A7F8-4B65-87BA-D081DDB6A89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EA9F-C569-489C-9B65-D9D3B32403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30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6DA1D-A7F8-4B65-87BA-D081DDB6A89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4EA9F-C569-489C-9B65-D9D3B324030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0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8657617" y="973642"/>
            <a:ext cx="3169303" cy="350763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3334"/>
            <a:ext cx="8255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Виштовхувальна сила.</a:t>
            </a:r>
          </a:p>
          <a:p>
            <a:pPr algn="ctr"/>
            <a:r>
              <a:rPr lang="uk-UA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Закон </a:t>
            </a:r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Архімеда</a:t>
            </a:r>
            <a:endParaRPr lang="ru-RU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10637" y="4481276"/>
            <a:ext cx="68405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Фізика 7 клас</a:t>
            </a:r>
          </a:p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28.03.2022р.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64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Домашнє завдання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Вивчити параграф 27</a:t>
            </a:r>
          </a:p>
          <a:p>
            <a:r>
              <a:rPr lang="uk-UA" dirty="0" smtClean="0"/>
              <a:t>Вправа 27 (1,2)</a:t>
            </a:r>
          </a:p>
          <a:p>
            <a:r>
              <a:rPr lang="uk-UA" dirty="0" smtClean="0"/>
              <a:t>Експериментальне завдання «Родзинки- танцівниці», що на сторінці 180 вашого підручника</a:t>
            </a:r>
          </a:p>
          <a:p>
            <a:endParaRPr lang="uk-UA" dirty="0" smtClean="0"/>
          </a:p>
          <a:p>
            <a:r>
              <a:rPr lang="uk-UA" sz="4000" dirty="0" smtClean="0">
                <a:solidFill>
                  <a:srgbClr val="FF0000"/>
                </a:solidFill>
              </a:rPr>
              <a:t>Відео в групі  ( з поясненням) – 12 балів!</a:t>
            </a:r>
            <a:endParaRPr lang="uk-U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72732" y="950860"/>
            <a:ext cx="10515600" cy="590714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Коли  взаємодіють тверді нерухомі тіла, діючи одне на одне, вони </a:t>
            </a:r>
            <a:r>
              <a:rPr lang="ru-RU" sz="3600" dirty="0" err="1" smtClean="0"/>
              <a:t>деформуються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або</a:t>
            </a:r>
            <a:r>
              <a:rPr lang="ru-RU" sz="3600" dirty="0" smtClean="0"/>
              <a:t> </a:t>
            </a:r>
            <a:r>
              <a:rPr lang="ru-RU" sz="3600" dirty="0" err="1" smtClean="0"/>
              <a:t>руйнуються</a:t>
            </a:r>
            <a:r>
              <a:rPr lang="ru-RU" sz="3600" dirty="0" smtClean="0"/>
              <a:t>. </a:t>
            </a:r>
            <a:r>
              <a:rPr lang="ru-RU" sz="3600" dirty="0"/>
              <a:t>І дія кожного з цих тіл на інше характеризується силою</a:t>
            </a:r>
            <a:r>
              <a:rPr lang="ru-RU" sz="3600" dirty="0" smtClean="0"/>
              <a:t>.</a:t>
            </a:r>
          </a:p>
        </p:txBody>
      </p:sp>
      <p:sp>
        <p:nvSpPr>
          <p:cNvPr id="2" name="AutoShape 2" descr="Бокс: Фьюри на одном дыхании побеждает Уайлдера"/>
          <p:cNvSpPr>
            <a:spLocks noChangeAspect="1" noChangeArrowheads="1"/>
          </p:cNvSpPr>
          <p:nvPr/>
        </p:nvSpPr>
        <p:spPr bwMode="auto">
          <a:xfrm>
            <a:off x="1224522" y="150403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Бокс: Фьюри на одном дыхании побеждает Уайлдера"/>
          <p:cNvSpPr>
            <a:spLocks noChangeAspect="1" noChangeArrowheads="1"/>
          </p:cNvSpPr>
          <p:nvPr/>
        </p:nvSpPr>
        <p:spPr bwMode="auto">
          <a:xfrm>
            <a:off x="4173784" y="2997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11" y="3600450"/>
            <a:ext cx="6757852" cy="253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46" y="97476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 Якщо ж тверде тіло взаємодіє з рідиною, то воно проникає в рідину. Що відбувається в такому випадку? 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just"/>
            <a:endParaRPr lang="ru-RU" dirty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/>
              <a:t/>
            </a:r>
            <a:br>
              <a:rPr lang="ru-RU" sz="2400" dirty="0"/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53" y="2255346"/>
            <a:ext cx="4168864" cy="333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6" y="1232198"/>
            <a:ext cx="4474724" cy="5180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20" y="-617218"/>
            <a:ext cx="12286445" cy="346344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53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Висновок: </a:t>
            </a:r>
            <a:r>
              <a:rPr lang="ru-RU" sz="28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в рідині (газі) на занурене тіло діє виштовхувальна сила. Напрям ц</a:t>
            </a:r>
            <a:r>
              <a:rPr lang="uk-UA" sz="28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ієї сили протилежн</a:t>
            </a:r>
            <a:r>
              <a:rPr lang="ru-RU" sz="28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ий  напряму</a:t>
            </a:r>
            <a:r>
              <a:rPr lang="ru-RU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 </a:t>
            </a:r>
            <a:r>
              <a:rPr lang="ru-RU" sz="2800" b="1" dirty="0" smtClean="0">
                <a:latin typeface="Calibri" panose="020F0502020204030204"/>
                <a:ea typeface="+mn-ea"/>
                <a:cs typeface="+mn-cs"/>
              </a:rPr>
              <a:t>сили тяжіння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.</a:t>
            </a:r>
            <a:r>
              <a:rPr lang="ru-RU" sz="20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5167" y="1690688"/>
            <a:ext cx="702985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 </a:t>
            </a:r>
            <a:r>
              <a:rPr lang="ru-RU" sz="2800" b="1" dirty="0"/>
              <a:t>В</a:t>
            </a:r>
            <a:r>
              <a:rPr lang="ru-RU" sz="2800" b="1" dirty="0" smtClean="0"/>
              <a:t>иштовхуюча сила</a:t>
            </a:r>
            <a:r>
              <a:rPr lang="ru-RU" sz="2800" dirty="0"/>
              <a:t> </a:t>
            </a:r>
            <a:r>
              <a:rPr lang="ru-RU" sz="2800" dirty="0" smtClean="0"/>
              <a:t>спрямована вгору, і діє на любе тіло</a:t>
            </a:r>
            <a:r>
              <a:rPr lang="en-US" sz="2800" dirty="0" smtClean="0"/>
              <a:t>,</a:t>
            </a:r>
            <a:r>
              <a:rPr lang="uk-UA" sz="2800" dirty="0" smtClean="0"/>
              <a:t> </a:t>
            </a:r>
            <a:r>
              <a:rPr lang="ru-RU" sz="2800" dirty="0" smtClean="0"/>
              <a:t>занурене в цю р</a:t>
            </a:r>
            <a:r>
              <a:rPr lang="uk-UA" sz="2800" dirty="0" smtClean="0"/>
              <a:t>і</a:t>
            </a:r>
            <a:r>
              <a:rPr lang="ru-RU" sz="2800" dirty="0" smtClean="0"/>
              <a:t>дину або газ.</a:t>
            </a:r>
          </a:p>
          <a:p>
            <a:pPr algn="just"/>
            <a:r>
              <a:rPr lang="ru-RU" sz="2800" dirty="0"/>
              <a:t> Виштовхуюча сила також пояснює , чому ми можемо піднімати предмети під водою набагато легше , ніж на суші.</a:t>
            </a:r>
          </a:p>
          <a:p>
            <a:pPr algn="just"/>
            <a:r>
              <a:rPr lang="ru-RU" sz="2800" dirty="0" smtClean="0"/>
              <a:t>     Ця сила виникає </a:t>
            </a:r>
            <a:r>
              <a:rPr lang="ru-RU" sz="2800" dirty="0" err="1" smtClean="0"/>
              <a:t>із</a:t>
            </a:r>
            <a:r>
              <a:rPr lang="ru-RU" sz="2800" dirty="0" smtClean="0"/>
              <a:t>-за</a:t>
            </a:r>
            <a:r>
              <a:rPr lang="ru-RU" sz="2800" dirty="0"/>
              <a:t> різниці  </a:t>
            </a:r>
            <a:r>
              <a:rPr lang="ru-RU" sz="2800" dirty="0" smtClean="0"/>
              <a:t>гідростатичних тисків – тиску</a:t>
            </a:r>
            <a:r>
              <a:rPr lang="en-US" sz="2800" dirty="0" smtClean="0"/>
              <a:t>,</a:t>
            </a:r>
            <a:r>
              <a:rPr lang="ru-RU" sz="2800" dirty="0" smtClean="0"/>
              <a:t> </a:t>
            </a:r>
            <a:r>
              <a:rPr lang="ru-RU" sz="2800" dirty="0"/>
              <a:t> який чиниться статичної </a:t>
            </a:r>
            <a:r>
              <a:rPr lang="ru-RU" sz="2800" dirty="0" smtClean="0"/>
              <a:t>рідиною на нижню та верхню поверхню тіла.</a:t>
            </a:r>
            <a:endParaRPr lang="ru-RU" sz="2800" dirty="0"/>
          </a:p>
          <a:p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9106" y="4221804"/>
            <a:ext cx="1361873" cy="350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538" y="479685"/>
            <a:ext cx="10649262" cy="1948722"/>
          </a:xfrm>
        </p:spPr>
        <p:txBody>
          <a:bodyPr>
            <a:normAutofit/>
          </a:bodyPr>
          <a:lstStyle/>
          <a:p>
            <a:r>
              <a:rPr lang="ru-RU" b="1" dirty="0" smtClean="0"/>
              <a:t>Виштовхувальна сила діє на будь яке тіло занурене в рідину або газ і дорівнює ця сила вазі витисненоі даним тілом рідини (газу).</a:t>
            </a:r>
          </a:p>
          <a:p>
            <a:r>
              <a:rPr lang="ru-RU" b="1" dirty="0" smtClean="0"/>
              <a:t>Відкрив даний закон давньогрецький математик і механік Архімед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8407"/>
            <a:ext cx="3810000" cy="38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0">
              <a:schemeClr val="accent1">
                <a:lumMod val="7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61" y="3151096"/>
            <a:ext cx="5574505" cy="370690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202" y="226998"/>
            <a:ext cx="7909125" cy="4808641"/>
          </a:xfrm>
          <a:gradFill>
            <a:gsLst>
              <a:gs pos="0">
                <a:schemeClr val="bg2">
                  <a:lumMod val="75000"/>
                </a:schemeClr>
              </a:gs>
              <a:gs pos="0">
                <a:schemeClr val="accent1">
                  <a:lumMod val="7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   Відома легенда про </a:t>
            </a:r>
            <a:r>
              <a:rPr lang="ru-RU" sz="2400" dirty="0"/>
              <a:t>те, як Архімед зумів визначити,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smtClean="0"/>
              <a:t>не фальшива </a:t>
            </a:r>
            <a:r>
              <a:rPr lang="ru-RU" sz="2400" dirty="0"/>
              <a:t> </a:t>
            </a:r>
            <a:r>
              <a:rPr lang="ru-RU" sz="2400" dirty="0" smtClean="0"/>
              <a:t>корона</a:t>
            </a:r>
            <a:r>
              <a:rPr lang="ru-RU" sz="2400" dirty="0"/>
              <a:t> </a:t>
            </a:r>
            <a:r>
              <a:rPr lang="ru-RU" sz="2400" dirty="0" smtClean="0"/>
              <a:t>сиракузького </a:t>
            </a:r>
            <a:r>
              <a:rPr lang="ru-RU" sz="2400" dirty="0"/>
              <a:t>тирана Гієрона </a:t>
            </a:r>
            <a:r>
              <a:rPr lang="en-US" sz="2400" dirty="0"/>
              <a:t>II </a:t>
            </a:r>
            <a:r>
              <a:rPr lang="uk-UA" sz="2400" dirty="0" smtClean="0"/>
              <a:t>яку зробили з золота.</a:t>
            </a:r>
            <a:r>
              <a:rPr lang="ru-RU" sz="2400" dirty="0" smtClean="0"/>
              <a:t> Питома </a:t>
            </a:r>
            <a:r>
              <a:rPr lang="ru-RU" sz="2400" dirty="0"/>
              <a:t>вага золота на той час вже була відомою, але складність полягала в тому, щоб точно визначити </a:t>
            </a:r>
            <a:r>
              <a:rPr lang="ru-RU" sz="2400" dirty="0" smtClean="0"/>
              <a:t>об'єм</a:t>
            </a:r>
            <a:r>
              <a:rPr lang="ru-RU" sz="2400" dirty="0"/>
              <a:t> </a:t>
            </a:r>
            <a:r>
              <a:rPr lang="ru-RU" sz="2400" dirty="0" smtClean="0"/>
              <a:t>корони</a:t>
            </a:r>
            <a:r>
              <a:rPr lang="ru-RU" sz="2400" dirty="0"/>
              <a:t>, адже вона мала неправильну форму. Архімед довгий час розмірковував над цим завданням. Зрештою, коли він приймав ванну, йому в голову прийшла блискуча ідея: занурюючи корону у воду, можна визначити її об'єм, вимірявши об'єм витісненої нею води. Згідно з </a:t>
            </a:r>
            <a:r>
              <a:rPr lang="ru-RU" sz="2400" dirty="0" smtClean="0"/>
              <a:t>легендою, </a:t>
            </a:r>
            <a:r>
              <a:rPr lang="ru-RU" sz="2400" dirty="0"/>
              <a:t>Архімед вискочив голий на вулицю з криком «Еврика</a:t>
            </a:r>
            <a:r>
              <a:rPr lang="ru-RU" sz="2400" dirty="0" smtClean="0"/>
              <a:t>!»</a:t>
            </a:r>
            <a:r>
              <a:rPr lang="el-GR" sz="2400" dirty="0" smtClean="0"/>
              <a:t>, </a:t>
            </a:r>
            <a:r>
              <a:rPr lang="ru-RU" sz="2400" dirty="0"/>
              <a:t>що означало буквально «Знайшов!». Так науковець відкрив основний закон гідростатики, нині відомий як закон Архімеда.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402" y="632250"/>
            <a:ext cx="2570387" cy="193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61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855" y="1828799"/>
            <a:ext cx="10568189" cy="699015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На тіло, занурене в рідину або газ, діє виштовхувальна сила, яка дорівнює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вазі рідини або газу в </a:t>
            </a:r>
            <a:r>
              <a:rPr lang="ru-RU" dirty="0" err="1">
                <a:solidFill>
                  <a:srgbClr val="C00000"/>
                </a:solidFill>
              </a:rPr>
              <a:t>об’ємі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зануреної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частини</a:t>
            </a:r>
            <a:r>
              <a:rPr lang="ru-RU" dirty="0">
                <a:solidFill>
                  <a:srgbClr val="C00000"/>
                </a:solidFill>
              </a:rPr>
              <a:t> тіла:</a:t>
            </a:r>
          </a:p>
        </p:txBody>
      </p:sp>
      <p:pic>
        <p:nvPicPr>
          <p:cNvPr id="4098" name="Picture 2" descr="суть закона архимед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785" y="3681272"/>
            <a:ext cx="5011409" cy="180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7786" y="264554"/>
            <a:ext cx="7981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u="none" strike="noStrike" baseline="0" dirty="0" smtClean="0">
                <a:solidFill>
                  <a:schemeClr val="accent6"/>
                </a:solidFill>
                <a:latin typeface="SchoolBookC"/>
                <a:cs typeface="Aharoni" panose="02010803020104030203" pitchFamily="2" charset="-79"/>
              </a:rPr>
              <a:t>А </a:t>
            </a:r>
            <a:r>
              <a:rPr lang="ru-RU" sz="3200" b="0" i="0" u="none" strike="noStrike" baseline="0" dirty="0" err="1" smtClean="0">
                <a:solidFill>
                  <a:schemeClr val="accent6"/>
                </a:solidFill>
                <a:latin typeface="SchoolBookC"/>
                <a:cs typeface="Aharoni" panose="02010803020104030203" pitchFamily="2" charset="-79"/>
              </a:rPr>
              <a:t>тепер</a:t>
            </a:r>
            <a:r>
              <a:rPr lang="ru-RU" sz="3200" b="0" i="0" u="none" strike="noStrike" baseline="0" dirty="0" smtClean="0">
                <a:solidFill>
                  <a:schemeClr val="accent6"/>
                </a:solidFill>
                <a:latin typeface="SchoolBookC"/>
                <a:cs typeface="Aharoni" panose="02010803020104030203" pitchFamily="2" charset="-79"/>
              </a:rPr>
              <a:t> </a:t>
            </a:r>
            <a:r>
              <a:rPr lang="ru-RU" sz="3200" b="0" i="0" u="none" strike="noStrike" baseline="0" dirty="0" err="1" smtClean="0">
                <a:solidFill>
                  <a:schemeClr val="accent6"/>
                </a:solidFill>
                <a:latin typeface="SchoolBookC"/>
                <a:cs typeface="Aharoni" panose="02010803020104030203" pitchFamily="2" charset="-79"/>
              </a:rPr>
              <a:t>сформулюємо</a:t>
            </a:r>
            <a:r>
              <a:rPr lang="ru-RU" sz="3200" b="0" i="0" u="none" strike="noStrike" baseline="0" dirty="0" smtClean="0">
                <a:solidFill>
                  <a:schemeClr val="accent6"/>
                </a:solidFill>
                <a:latin typeface="SchoolBookC"/>
                <a:cs typeface="Aharoni" panose="02010803020104030203" pitchFamily="2" charset="-79"/>
              </a:rPr>
              <a:t> </a:t>
            </a:r>
            <a:r>
              <a:rPr lang="ru-RU" sz="3200" b="1" i="0" u="none" strike="noStrike" baseline="0" dirty="0" smtClean="0">
                <a:solidFill>
                  <a:schemeClr val="accent6"/>
                </a:solidFill>
                <a:latin typeface="SchoolBookC-Bold"/>
                <a:cs typeface="Aharoni" panose="02010803020104030203" pitchFamily="2" charset="-79"/>
              </a:rPr>
              <a:t>закон Архімеда</a:t>
            </a:r>
            <a:endParaRPr lang="ru-RU" sz="3200" dirty="0">
              <a:solidFill>
                <a:schemeClr val="accent6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38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6996" y="1808912"/>
            <a:ext cx="9410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u="none" strike="noStrike" baseline="0" dirty="0" smtClean="0">
                <a:latin typeface="SchoolBookC"/>
              </a:rPr>
              <a:t>де </a:t>
            </a:r>
            <a:r>
              <a:rPr lang="ru-RU" sz="2800" b="0" i="1" u="none" strike="noStrike" baseline="0" dirty="0" smtClean="0">
                <a:latin typeface="SchoolBookC-Italic"/>
              </a:rPr>
              <a:t>F</a:t>
            </a:r>
            <a:r>
              <a:rPr lang="ru-RU" sz="2800" b="0" i="0" u="none" strike="noStrike" baseline="0" dirty="0" smtClean="0">
                <a:latin typeface="SchoolBookC"/>
              </a:rPr>
              <a:t> — архімедова сила; </a:t>
            </a:r>
          </a:p>
          <a:p>
            <a:r>
              <a:rPr lang="ru-RU" sz="2800" b="0" i="0" u="none" strike="noStrike" baseline="0" dirty="0" smtClean="0">
                <a:latin typeface="SchoolBookC"/>
              </a:rPr>
              <a:t> </a:t>
            </a:r>
            <a:r>
              <a:rPr lang="ru-RU" sz="2800" dirty="0"/>
              <a:t> </a:t>
            </a:r>
            <a:r>
              <a:rPr lang="ru-RU" sz="4000" dirty="0"/>
              <a:t>ρ</a:t>
            </a:r>
            <a:r>
              <a:rPr lang="ru-RU" sz="2800" b="0" i="0" u="none" strike="noStrike" baseline="0" dirty="0" smtClean="0">
                <a:latin typeface="SymbolMT"/>
              </a:rPr>
              <a:t> </a:t>
            </a:r>
            <a:r>
              <a:rPr lang="ru-RU" sz="2800" b="0" i="0" u="none" strike="noStrike" baseline="0" dirty="0" smtClean="0">
                <a:latin typeface="SchoolBookC"/>
              </a:rPr>
              <a:t>— </a:t>
            </a:r>
            <a:r>
              <a:rPr lang="ru-RU" sz="2800" b="0" i="0" u="none" strike="noStrike" baseline="0" dirty="0" err="1" smtClean="0">
                <a:latin typeface="SchoolBookC"/>
              </a:rPr>
              <a:t>густина</a:t>
            </a:r>
            <a:r>
              <a:rPr lang="ru-RU" sz="2800" dirty="0">
                <a:latin typeface="SchoolBookC"/>
              </a:rPr>
              <a:t> </a:t>
            </a:r>
            <a:r>
              <a:rPr lang="ru-RU" sz="2800" b="0" i="0" u="none" strike="noStrike" baseline="0" dirty="0" smtClean="0">
                <a:latin typeface="SchoolBookC"/>
              </a:rPr>
              <a:t>рідини або газу; </a:t>
            </a:r>
          </a:p>
          <a:p>
            <a:r>
              <a:rPr lang="ru-RU" sz="2800" b="0" i="1" u="none" strike="noStrike" baseline="0" dirty="0" smtClean="0">
                <a:latin typeface="SchoolBookC-Italic"/>
              </a:rPr>
              <a:t>V</a:t>
            </a:r>
            <a:r>
              <a:rPr lang="ru-RU" sz="2800" b="0" i="0" u="none" strike="noStrike" baseline="0" dirty="0" smtClean="0">
                <a:latin typeface="SchoolBookC"/>
              </a:rPr>
              <a:t> — об’єм </a:t>
            </a:r>
            <a:r>
              <a:rPr lang="ru-RU" sz="2800" b="0" i="0" u="none" strike="noStrike" baseline="0" dirty="0" err="1" smtClean="0">
                <a:latin typeface="SchoolBookC"/>
              </a:rPr>
              <a:t>зануреної</a:t>
            </a:r>
            <a:r>
              <a:rPr lang="ru-RU" sz="2800" b="0" i="0" u="none" strike="noStrike" baseline="0" dirty="0" smtClean="0">
                <a:latin typeface="SchoolBookC"/>
              </a:rPr>
              <a:t> </a:t>
            </a:r>
            <a:r>
              <a:rPr lang="ru-RU" sz="2800" b="0" i="0" u="none" strike="noStrike" baseline="0" dirty="0" err="1" smtClean="0">
                <a:latin typeface="SchoolBookC"/>
              </a:rPr>
              <a:t>частини</a:t>
            </a:r>
            <a:r>
              <a:rPr lang="ru-RU" sz="2800" dirty="0" smtClean="0">
                <a:latin typeface="SchoolBookC"/>
              </a:rPr>
              <a:t> </a:t>
            </a:r>
            <a:r>
              <a:rPr lang="ru-RU" sz="2800" b="0" i="0" u="none" strike="noStrike" baseline="0" dirty="0" smtClean="0">
                <a:latin typeface="SchoolBookC"/>
              </a:rPr>
              <a:t>тіла</a:t>
            </a:r>
            <a:endParaRPr lang="ru-RU" sz="2800" dirty="0"/>
          </a:p>
        </p:txBody>
      </p:sp>
      <p:pic>
        <p:nvPicPr>
          <p:cNvPr id="5" name="Picture 2" descr="суть закона архиме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5011409" cy="180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0375" y="4193538"/>
            <a:ext cx="58867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none" strike="noStrike" baseline="0" dirty="0" smtClean="0">
                <a:latin typeface="SchoolBookC-Italic"/>
              </a:rPr>
              <a:t>Архімедова сила </a:t>
            </a:r>
            <a:r>
              <a:rPr lang="ru-RU" sz="3200" b="1" i="1" u="none" strike="noStrike" baseline="0" dirty="0" err="1" smtClean="0">
                <a:latin typeface="SchoolBookC-Italic"/>
              </a:rPr>
              <a:t>прикладена</a:t>
            </a:r>
            <a:r>
              <a:rPr lang="ru-RU" sz="3200" b="1" i="1" u="none" strike="noStrike" baseline="0" dirty="0" smtClean="0">
                <a:latin typeface="SchoolBookC-Italic"/>
              </a:rPr>
              <a:t> до центра </a:t>
            </a:r>
            <a:r>
              <a:rPr lang="ru-RU" sz="3200" b="1" i="1" u="none" strike="noStrike" baseline="0" dirty="0" err="1" smtClean="0">
                <a:latin typeface="SchoolBookC-Italic"/>
              </a:rPr>
              <a:t>зануреної</a:t>
            </a:r>
            <a:endParaRPr lang="ru-RU" sz="3200" b="1" i="1" u="none" strike="noStrike" baseline="0" dirty="0" smtClean="0">
              <a:latin typeface="SchoolBookC-Italic"/>
            </a:endParaRPr>
          </a:p>
          <a:p>
            <a:r>
              <a:rPr lang="ru-RU" sz="3200" b="1" i="1" u="none" strike="noStrike" baseline="0" dirty="0" err="1" smtClean="0">
                <a:latin typeface="SchoolBookC-Italic"/>
              </a:rPr>
              <a:t>частини</a:t>
            </a:r>
            <a:r>
              <a:rPr lang="ru-RU" sz="3200" b="1" i="1" u="none" strike="noStrike" baseline="0" dirty="0" smtClean="0">
                <a:latin typeface="SchoolBookC-Italic"/>
              </a:rPr>
              <a:t> тіла і </a:t>
            </a:r>
            <a:r>
              <a:rPr lang="ru-RU" sz="3200" b="1" i="1" u="none" strike="noStrike" baseline="0" dirty="0" err="1" smtClean="0">
                <a:latin typeface="SchoolBookC-Italic"/>
              </a:rPr>
              <a:t>напрямлена</a:t>
            </a:r>
            <a:r>
              <a:rPr lang="ru-RU" sz="3200" b="1" i="1" u="none" strike="noStrike" baseline="0" dirty="0" smtClean="0">
                <a:latin typeface="SchoolBookC-Italic"/>
              </a:rPr>
              <a:t> вертикально вгору</a:t>
            </a:r>
            <a:endParaRPr lang="ru-RU" sz="3200" b="1" dirty="0"/>
          </a:p>
        </p:txBody>
      </p:sp>
      <p:sp>
        <p:nvSpPr>
          <p:cNvPr id="10" name="AutoShape 2" descr="Закон Архімед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Закон Архімеда — Вікіпедія"/>
          <p:cNvSpPr>
            <a:spLocks noChangeAspect="1" noChangeArrowheads="1"/>
          </p:cNvSpPr>
          <p:nvPr/>
        </p:nvSpPr>
        <p:spPr bwMode="auto">
          <a:xfrm>
            <a:off x="-304800" y="2315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Закон Архімеда — Вікіпеді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Закон Архімеда — Вікіпеді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0" descr="Закон Архімеда — Вікіпеді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445" y="3530972"/>
            <a:ext cx="4450509" cy="370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456" y="692162"/>
            <a:ext cx="1161674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2"/>
                </a:solidFill>
                <a:latin typeface="Cuprum"/>
              </a:rPr>
              <a:t>Письмово</a:t>
            </a:r>
            <a:r>
              <a:rPr lang="ru-RU" sz="2800" b="1" dirty="0" smtClean="0">
                <a:solidFill>
                  <a:schemeClr val="accent2"/>
                </a:solidFill>
                <a:latin typeface="Cuprum"/>
              </a:rPr>
              <a:t> дайте </a:t>
            </a:r>
            <a:r>
              <a:rPr lang="ru-RU" sz="2800" b="1" dirty="0" err="1" smtClean="0">
                <a:solidFill>
                  <a:schemeClr val="accent2"/>
                </a:solidFill>
                <a:latin typeface="Cuprum"/>
              </a:rPr>
              <a:t>відповідь</a:t>
            </a:r>
            <a:r>
              <a:rPr lang="ru-RU" sz="2800" b="1" dirty="0" smtClean="0">
                <a:solidFill>
                  <a:schemeClr val="accent2"/>
                </a:solidFill>
                <a:latin typeface="Cuprum"/>
              </a:rPr>
              <a:t> на </a:t>
            </a:r>
            <a:r>
              <a:rPr lang="ru-RU" sz="2800" b="1" dirty="0" err="1" smtClean="0">
                <a:solidFill>
                  <a:schemeClr val="accent2"/>
                </a:solidFill>
                <a:latin typeface="Cuprum"/>
              </a:rPr>
              <a:t>запитання</a:t>
            </a:r>
            <a:r>
              <a:rPr lang="uk-UA" sz="2800" b="1" dirty="0" smtClean="0">
                <a:solidFill>
                  <a:schemeClr val="accent2"/>
                </a:solidFill>
                <a:latin typeface="Cuprum"/>
              </a:rPr>
              <a:t>.</a:t>
            </a:r>
            <a:r>
              <a:rPr lang="ru-RU" sz="2800" b="1" dirty="0">
                <a:solidFill>
                  <a:schemeClr val="accent2"/>
                </a:solidFill>
              </a:rPr>
              <a:t/>
            </a:r>
            <a:br>
              <a:rPr lang="ru-RU" sz="2800" b="1" dirty="0">
                <a:solidFill>
                  <a:schemeClr val="accent2"/>
                </a:solidFill>
              </a:rPr>
            </a:br>
            <a:r>
              <a:rPr lang="ru-RU" sz="2800" b="1" i="1" dirty="0">
                <a:solidFill>
                  <a:srgbClr val="373737"/>
                </a:solidFill>
                <a:latin typeface="Cuprum"/>
              </a:rPr>
              <a:t>1.    Як діє рідина на занурене в неї тіло?</a:t>
            </a:r>
            <a:br>
              <a:rPr lang="ru-RU" sz="2800" b="1" i="1" dirty="0">
                <a:solidFill>
                  <a:srgbClr val="373737"/>
                </a:solidFill>
                <a:latin typeface="Cuprum"/>
              </a:rPr>
            </a:br>
            <a:r>
              <a:rPr lang="ru-RU" sz="2800" b="1" i="1" dirty="0">
                <a:solidFill>
                  <a:srgbClr val="373737"/>
                </a:solidFill>
                <a:latin typeface="Cuprum"/>
              </a:rPr>
              <a:t>2.    Чи залежить сила Архімеда від густини тіла, зануреного в рідину?</a:t>
            </a:r>
            <a:br>
              <a:rPr lang="ru-RU" sz="2800" b="1" i="1" dirty="0">
                <a:solidFill>
                  <a:srgbClr val="373737"/>
                </a:solidFill>
                <a:latin typeface="Cuprum"/>
              </a:rPr>
            </a:br>
            <a:r>
              <a:rPr lang="ru-RU" sz="2800" b="1" i="1" dirty="0">
                <a:solidFill>
                  <a:srgbClr val="373737"/>
                </a:solidFill>
                <a:latin typeface="Cuprum"/>
              </a:rPr>
              <a:t>3.    Як залежить архімедова сила від густини рідини чи газу?</a:t>
            </a:r>
            <a:br>
              <a:rPr lang="ru-RU" sz="2800" b="1" i="1" dirty="0">
                <a:solidFill>
                  <a:srgbClr val="373737"/>
                </a:solidFill>
                <a:latin typeface="Cuprum"/>
              </a:rPr>
            </a:br>
            <a:r>
              <a:rPr lang="ru-RU" sz="2800" b="1" i="1" dirty="0">
                <a:solidFill>
                  <a:srgbClr val="373737"/>
                </a:solidFill>
                <a:latin typeface="Cuprum"/>
              </a:rPr>
              <a:t>4.    Як залежить сила Архімеда від об'єму зануреного в рідину тіла?</a:t>
            </a:r>
            <a:br>
              <a:rPr lang="ru-RU" sz="2800" b="1" i="1" dirty="0">
                <a:solidFill>
                  <a:srgbClr val="373737"/>
                </a:solidFill>
                <a:latin typeface="Cuprum"/>
              </a:rPr>
            </a:br>
            <a:r>
              <a:rPr lang="ru-RU" sz="2800" b="1" i="1" dirty="0">
                <a:solidFill>
                  <a:srgbClr val="373737"/>
                </a:solidFill>
                <a:latin typeface="Cuprum"/>
              </a:rPr>
              <a:t>5.    Як формулюється </a:t>
            </a:r>
            <a:r>
              <a:rPr lang="ru-RU" sz="2800" b="1" i="1" dirty="0">
                <a:solidFill>
                  <a:srgbClr val="702F81"/>
                </a:solidFill>
                <a:latin typeface="Cuprum"/>
              </a:rPr>
              <a:t>закон Архімеда</a:t>
            </a:r>
            <a:r>
              <a:rPr lang="ru-RU" sz="2800" b="1" i="1" dirty="0">
                <a:solidFill>
                  <a:srgbClr val="373737"/>
                </a:solidFill>
                <a:latin typeface="Cuprum"/>
              </a:rPr>
              <a:t>?</a:t>
            </a:r>
            <a:br>
              <a:rPr lang="ru-RU" sz="2800" b="1" i="1" dirty="0">
                <a:solidFill>
                  <a:srgbClr val="373737"/>
                </a:solidFill>
                <a:latin typeface="Cuprum"/>
              </a:rPr>
            </a:br>
            <a:r>
              <a:rPr lang="ru-RU" sz="2800" b="1" i="1" dirty="0">
                <a:solidFill>
                  <a:srgbClr val="373737"/>
                </a:solidFill>
                <a:latin typeface="Cuprum"/>
              </a:rPr>
              <a:t>6.    Чи діє закон Архімеда в умовах невагомості?</a:t>
            </a:r>
            <a:br>
              <a:rPr lang="ru-RU" sz="2800" b="1" i="1" dirty="0">
                <a:solidFill>
                  <a:srgbClr val="373737"/>
                </a:solidFill>
                <a:latin typeface="Cuprum"/>
              </a:rPr>
            </a:br>
            <a:r>
              <a:rPr lang="ru-RU" sz="2800" b="1" i="1" dirty="0">
                <a:solidFill>
                  <a:srgbClr val="373737"/>
                </a:solidFill>
                <a:latin typeface="Cuprum"/>
              </a:rPr>
              <a:t>7.    Чому виникнення сили Архімеда пов'язують </a:t>
            </a:r>
            <a:r>
              <a:rPr lang="ru-RU" sz="2800" b="1" i="1" dirty="0" err="1">
                <a:solidFill>
                  <a:srgbClr val="373737"/>
                </a:solidFill>
                <a:latin typeface="Cuprum"/>
              </a:rPr>
              <a:t>із</a:t>
            </a:r>
            <a:r>
              <a:rPr lang="ru-RU" sz="2800" b="1" i="1" dirty="0">
                <a:solidFill>
                  <a:srgbClr val="373737"/>
                </a:solidFill>
                <a:latin typeface="Cuprum"/>
              </a:rPr>
              <a:t> дією закону Паскаля?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73737"/>
                </a:solidFill>
                <a:latin typeface="Cuprum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87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169</Words>
  <Application>Microsoft Office PowerPoint</Application>
  <PresentationFormat>Широкий екран</PresentationFormat>
  <Paragraphs>31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Cuprum</vt:lpstr>
      <vt:lpstr>SchoolBookC</vt:lpstr>
      <vt:lpstr>SchoolBookC-Bold</vt:lpstr>
      <vt:lpstr>SchoolBookC-Italic</vt:lpstr>
      <vt:lpstr>SymbolMT</vt:lpstr>
      <vt:lpstr>Тема Office</vt:lpstr>
      <vt:lpstr>Презентація PowerPoint</vt:lpstr>
      <vt:lpstr>Презентація PowerPoint</vt:lpstr>
      <vt:lpstr>Презентація PowerPoint</vt:lpstr>
      <vt:lpstr>Висновок:  в рідині (газі) на занурене тіло діє виштовхувальна сила. Напрям цієї сили протилежний  напряму сили тяжіння. </vt:lpstr>
      <vt:lpstr>Презентація PowerPoint</vt:lpstr>
      <vt:lpstr>Презентація PowerPoint</vt:lpstr>
      <vt:lpstr>На тіло, занурене в рідину або газ, діє виштовхувальна сила, яка дорівнює вазі рідини або газу в об’ємі зануреної частини тіла:</vt:lpstr>
      <vt:lpstr>Презентація PowerPoint</vt:lpstr>
      <vt:lpstr>Презентація PowerPoint</vt:lpstr>
      <vt:lpstr>Домашнє завдання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Виштовхувальна сила в рідинах і газах.  Закон Архімеда.</dc:title>
  <dc:creator>Admin</dc:creator>
  <cp:lastModifiedBy>RePack by Diakov</cp:lastModifiedBy>
  <cp:revision>44</cp:revision>
  <dcterms:created xsi:type="dcterms:W3CDTF">2020-03-27T07:16:37Z</dcterms:created>
  <dcterms:modified xsi:type="dcterms:W3CDTF">2022-03-25T18:28:31Z</dcterms:modified>
</cp:coreProperties>
</file>