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8" r:id="rId4"/>
    <p:sldId id="261" r:id="rId5"/>
    <p:sldId id="263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460B2-A1A7-4251-8752-320034957EE2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1A440-80BC-47A9-89A3-779BE845C9D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9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1A440-80BC-47A9-89A3-779BE845C9D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0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E5272-AE00-4E40-B8AB-8093D4AE30BC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1455-0522-47C2-915C-71706EF6440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5123-03C0-4EDF-B40B-F38B4A4249CF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18D00-6AAF-4F80-9C57-4A0F2648165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E3C4-D6B8-4B54-BD43-5997BDA9FD13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B3B1-E406-4FE7-BC95-F88E6192083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049BB-C96C-498B-BC13-1F339D137115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94472-2C96-4CDA-AA15-1D04CC765C7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8BF68-15A7-4CD5-B136-79CE0CEA3C7C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05B6F-1D84-4C76-9EE6-C55E5648487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6FF0C-226F-4C65-A2BA-A9024B370BFF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357BB-0E53-40FC-85B1-ED9DD5F186E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8252-B6B0-4984-9CCD-8248D13AEB5B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596B9-E565-4F37-933B-034395DD02A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53F0-EAFB-4679-80BE-855BBBEE8BE8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BAA36-695A-4AA9-9616-C09FF7743FC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5508A-B8DE-4AA1-A89E-2ABFD9B73A69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4E1D0-75A8-4EE9-A1CF-4170E2BAB22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194AD-8C20-4602-A97E-F662209B3E3B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0F0E2-CC25-4E6A-A932-F497C41C7BA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561A3-B110-4A55-BBC9-500B53CEA231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007E-80F8-4A7F-B4BF-F0FFFF2094C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64AB2DD-530A-4632-BDDE-67370250F8C2}" type="datetime1">
              <a:rPr lang="ru-RU" smtClean="0"/>
              <a:pPr>
                <a:defRPr/>
              </a:pPr>
              <a:t>19.05.2022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AF20E4-6213-47CC-94BF-7A4D2CC333F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14488"/>
            <a:ext cx="9144000" cy="1470025"/>
          </a:xfrm>
        </p:spPr>
        <p:txBody>
          <a:bodyPr/>
          <a:lstStyle/>
          <a:p>
            <a:r>
              <a:rPr lang="ru-RU" sz="8000" dirty="0" smtClean="0">
                <a:solidFill>
                  <a:srgbClr val="0070C0"/>
                </a:solidFill>
              </a:rPr>
              <a:t>«Робота та </a:t>
            </a:r>
            <a:r>
              <a:rPr lang="ru-RU" sz="8000" dirty="0" err="1" smtClean="0">
                <a:solidFill>
                  <a:srgbClr val="0070C0"/>
                </a:solidFill>
              </a:rPr>
              <a:t>енергія</a:t>
            </a:r>
            <a:r>
              <a:rPr lang="ru-RU" sz="8000" dirty="0" smtClean="0">
                <a:solidFill>
                  <a:srgbClr val="0070C0"/>
                </a:solidFill>
              </a:rPr>
              <a:t>»</a:t>
            </a:r>
            <a:br>
              <a:rPr lang="ru-RU" sz="8000" dirty="0" smtClean="0">
                <a:solidFill>
                  <a:srgbClr val="0070C0"/>
                </a:solidFill>
              </a:rPr>
            </a:b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496"/>
            <a:ext cx="6400800" cy="3000396"/>
          </a:xfrm>
        </p:spPr>
        <p:txBody>
          <a:bodyPr/>
          <a:lstStyle/>
          <a:p>
            <a:r>
              <a:rPr lang="ru-RU" sz="4800" dirty="0" err="1" smtClean="0">
                <a:solidFill>
                  <a:srgbClr val="00B0F0"/>
                </a:solidFill>
              </a:rPr>
              <a:t>Узагальнюючий</a:t>
            </a:r>
            <a:r>
              <a:rPr lang="ru-RU" sz="4800" dirty="0" smtClean="0">
                <a:solidFill>
                  <a:srgbClr val="00B0F0"/>
                </a:solidFill>
              </a:rPr>
              <a:t> урок</a:t>
            </a:r>
            <a:endParaRPr lang="en-US" sz="4800" dirty="0" smtClean="0">
              <a:solidFill>
                <a:srgbClr val="00B0F0"/>
              </a:solidFill>
            </a:endParaRPr>
          </a:p>
          <a:p>
            <a:r>
              <a:rPr lang="uk-UA" sz="4800" dirty="0" smtClean="0">
                <a:solidFill>
                  <a:srgbClr val="00B0F0"/>
                </a:solidFill>
              </a:rPr>
              <a:t>7</a:t>
            </a:r>
            <a:r>
              <a:rPr lang="uk-UA" sz="4800" dirty="0" smtClean="0">
                <a:solidFill>
                  <a:srgbClr val="00B0F0"/>
                </a:solidFill>
              </a:rPr>
              <a:t>клас</a:t>
            </a:r>
            <a:endParaRPr lang="uk-UA" sz="4800" dirty="0">
              <a:solidFill>
                <a:srgbClr val="00B0F0"/>
              </a:solidFill>
            </a:endParaRPr>
          </a:p>
          <a:p>
            <a:r>
              <a:rPr lang="uk-UA" sz="4800" dirty="0" smtClean="0">
                <a:solidFill>
                  <a:srgbClr val="00B0F0"/>
                </a:solidFill>
              </a:rPr>
              <a:t>30.05.2022р.</a:t>
            </a:r>
            <a:endParaRPr lang="uk-UA" sz="4800" dirty="0" smtClean="0">
              <a:solidFill>
                <a:srgbClr val="00B0F0"/>
              </a:solidFill>
            </a:endParaRPr>
          </a:p>
          <a:p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65403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Картка №3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«Механічна енергія»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1С) Швидкість тіла масою 4 кг на ділянці шляху зросла з 2 до 8 м/с. Знайдіть на скільки зросла кінетична енергія тіла.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2Д) На якій висоті потенціальна енергія стального куба з стороною 50см рівна 9,75кДж</a:t>
            </a:r>
            <a:r>
              <a:rPr lang="uk-UA" sz="2800" dirty="0" smtClean="0"/>
              <a:t>? (Густина сталі  7800кг/м</a:t>
            </a:r>
            <a:r>
              <a:rPr lang="uk-UA" sz="2800" baseline="30000" dirty="0" smtClean="0"/>
              <a:t>3</a:t>
            </a:r>
            <a:r>
              <a:rPr lang="uk-UA" sz="2800" dirty="0" smtClean="0"/>
              <a:t>)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3В) Розтягнута на 4мм пружина має потенціальну енергію 0,02Дж. Яку енергію матиме ця пружина якщо її розтягнути на 4см?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94472-2C96-4CDA-AA15-1D04CC765C71}" type="slidenum">
              <a:rPr lang="ru-RU" smtClean="0">
                <a:solidFill>
                  <a:srgbClr val="C00000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65403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Картка №4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«Закон збереження енергії в механіці».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1С) При підготовці дитячого пістолету до пострілу пружину жорсткістю 1,8кН/м стиснули на 3см. Яку швидкість матиме куля масою 0,045кг при горизонтальному пострілі?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2В) Камінь кинули вертикально вгору з швидкістю 10м/с. На якій висоті кінетична енергія каменя вдвічі більша його потенціальної енергії.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94472-2C96-4CDA-AA15-1D04CC765C71}" type="slidenum">
              <a:rPr lang="ru-RU" smtClean="0">
                <a:solidFill>
                  <a:srgbClr val="C00000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54032"/>
          </a:xfrm>
        </p:spPr>
        <p:txBody>
          <a:bodyPr/>
          <a:lstStyle/>
          <a:p>
            <a:r>
              <a:rPr lang="uk-UA" dirty="0" err="1" smtClean="0">
                <a:solidFill>
                  <a:srgbClr val="C00000"/>
                </a:solidFill>
              </a:rPr>
              <a:t>Експерементальне</a:t>
            </a:r>
            <a:r>
              <a:rPr lang="uk-UA" dirty="0" smtClean="0">
                <a:solidFill>
                  <a:srgbClr val="C00000"/>
                </a:solidFill>
              </a:rPr>
              <a:t> завдання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4786346" cy="3929090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«Визначення ККД похилої площини».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94472-2C96-4CDA-AA15-1D04CC765C71}" type="slidenum">
              <a:rPr lang="ru-RU" smtClean="0">
                <a:solidFill>
                  <a:srgbClr val="C00000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C00000"/>
              </a:solidFill>
            </a:endParaRPr>
          </a:p>
        </p:txBody>
      </p:sp>
      <p:pic>
        <p:nvPicPr>
          <p:cNvPr id="35842" name="Picture 2" descr="http://disted.edu.vn.ua/media/images/LuDmila/sapsay/fizprakt_8kl/3_zikl/1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2143116"/>
            <a:ext cx="3495675" cy="1600200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214422"/>
            <a:ext cx="2766323" cy="1000132"/>
          </a:xfrm>
          <a:prstGeom prst="rect">
            <a:avLst/>
          </a:prstGeom>
          <a:noFill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000504"/>
            <a:ext cx="2143140" cy="835461"/>
          </a:xfrm>
          <a:prstGeom prst="rect">
            <a:avLst/>
          </a:prstGeom>
          <a:noFill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428868"/>
            <a:ext cx="2553909" cy="500066"/>
          </a:xfrm>
          <a:prstGeom prst="rect">
            <a:avLst/>
          </a:prstGeom>
          <a:noFill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143248"/>
            <a:ext cx="1520201" cy="500066"/>
          </a:xfrm>
          <a:prstGeom prst="rect">
            <a:avLst/>
          </a:prstGeom>
          <a:noFill/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116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57158" y="4572008"/>
            <a:ext cx="4143404" cy="1714512"/>
            <a:chOff x="357158" y="4572008"/>
            <a:chExt cx="4143404" cy="1714512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57158" y="4572008"/>
              <a:ext cx="4143404" cy="1714512"/>
              <a:chOff x="357158" y="4572008"/>
              <a:chExt cx="4143404" cy="1714512"/>
            </a:xfrm>
          </p:grpSpPr>
          <p:sp>
            <p:nvSpPr>
              <p:cNvPr id="16" name="Прямоугольный треугольник 15"/>
              <p:cNvSpPr/>
              <p:nvPr/>
            </p:nvSpPr>
            <p:spPr>
              <a:xfrm>
                <a:off x="357158" y="4572008"/>
                <a:ext cx="4143404" cy="1714512"/>
              </a:xfrm>
              <a:prstGeom prst="rtTriangle">
                <a:avLst/>
              </a:prstGeom>
              <a:solidFill>
                <a:srgbClr val="FFFF00"/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28596" y="5357826"/>
                <a:ext cx="3571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h</a:t>
                </a:r>
                <a:endParaRPr lang="ru-RU" sz="4000" dirty="0"/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 rot="169993">
              <a:off x="1593915" y="5215715"/>
              <a:ext cx="428628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i="1" dirty="0" smtClean="0">
                  <a:solidFill>
                    <a:schemeClr val="tx1"/>
                  </a:solidFill>
                  <a:latin typeface="Boyarsky" pitchFamily="33" charset="0"/>
                </a:rPr>
                <a:t>l</a:t>
              </a:r>
              <a:endParaRPr lang="ru-RU" sz="4000" i="1" dirty="0">
                <a:solidFill>
                  <a:schemeClr val="tx1"/>
                </a:solidFill>
                <a:latin typeface="Boyarsky" pitchFamily="33" charset="0"/>
              </a:endParaRPr>
            </a:p>
          </p:txBody>
        </p:sp>
      </p:grp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3899364" y="1928802"/>
            <a:ext cx="941998" cy="3107449"/>
            <a:chOff x="3899364" y="1928802"/>
            <a:chExt cx="941998" cy="3107449"/>
          </a:xfrm>
        </p:grpSpPr>
        <p:grpSp>
          <p:nvGrpSpPr>
            <p:cNvPr id="29" name="Группа 28"/>
            <p:cNvGrpSpPr/>
            <p:nvPr/>
          </p:nvGrpSpPr>
          <p:grpSpPr>
            <a:xfrm rot="3852687">
              <a:off x="3181354" y="3376244"/>
              <a:ext cx="2378017" cy="941998"/>
              <a:chOff x="2567651" y="4290817"/>
              <a:chExt cx="2378017" cy="941998"/>
            </a:xfrm>
          </p:grpSpPr>
          <p:sp>
            <p:nvSpPr>
              <p:cNvPr id="27" name="Прямоугольник 26"/>
              <p:cNvSpPr/>
              <p:nvPr/>
            </p:nvSpPr>
            <p:spPr>
              <a:xfrm rot="1443140">
                <a:off x="3846761" y="4701443"/>
                <a:ext cx="1098907" cy="53137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Picture 2" descr="http://5terka.com/images/fiz9-11stepzad/fiz9-11stepanovazad-62.pn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1165" t="51180" r="46787" b="12805"/>
              <a:stretch>
                <a:fillRect/>
              </a:stretch>
            </p:blipFill>
            <p:spPr bwMode="auto">
              <a:xfrm rot="6914704">
                <a:off x="3131635" y="3726833"/>
                <a:ext cx="300792" cy="1428760"/>
              </a:xfrm>
              <a:prstGeom prst="rect">
                <a:avLst/>
              </a:prstGeom>
              <a:noFill/>
            </p:spPr>
          </p:pic>
        </p:grp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1928802"/>
              <a:ext cx="381000" cy="781050"/>
            </a:xfrm>
            <a:prstGeom prst="rect">
              <a:avLst/>
            </a:prstGeom>
            <a:noFill/>
          </p:spPr>
        </p:pic>
      </p:grp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2071670" y="4286256"/>
            <a:ext cx="2588245" cy="1803815"/>
            <a:chOff x="2071670" y="4286256"/>
            <a:chExt cx="2588245" cy="1803815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81898" y="5148073"/>
              <a:ext cx="2378017" cy="941998"/>
              <a:chOff x="2281898" y="5148073"/>
              <a:chExt cx="2378017" cy="941998"/>
            </a:xfrm>
          </p:grpSpPr>
          <p:sp>
            <p:nvSpPr>
              <p:cNvPr id="17" name="Прямоугольник 16"/>
              <p:cNvSpPr/>
              <p:nvPr/>
            </p:nvSpPr>
            <p:spPr>
              <a:xfrm rot="1443140">
                <a:off x="3561008" y="5558699"/>
                <a:ext cx="1098907" cy="53137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146" name="Picture 2" descr="http://5terka.com/images/fiz9-11stepzad/fiz9-11stepanovazad-62.pn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1165" t="51180" r="46787" b="12805"/>
              <a:stretch>
                <a:fillRect/>
              </a:stretch>
            </p:blipFill>
            <p:spPr bwMode="auto">
              <a:xfrm rot="6914704">
                <a:off x="2845882" y="4584089"/>
                <a:ext cx="300792" cy="1428760"/>
              </a:xfrm>
              <a:prstGeom prst="rect">
                <a:avLst/>
              </a:prstGeom>
              <a:noFill/>
            </p:spPr>
          </p:pic>
        </p:grpSp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4286256"/>
              <a:ext cx="381000" cy="7810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34844 -0.18287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uk-UA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Золоте правило механіки» 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прикладі рухомого блока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94472-2C96-4CDA-AA15-1D04CC765C71}" type="slidenum">
              <a:rPr lang="ru-RU" smtClean="0">
                <a:solidFill>
                  <a:srgbClr val="C00000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C00000"/>
                </a:solidFill>
              </a:rPr>
              <a:t>Експерементальне</a:t>
            </a:r>
            <a:r>
              <a:rPr lang="uk-UA" dirty="0" smtClean="0">
                <a:solidFill>
                  <a:srgbClr val="C00000"/>
                </a:solidFill>
              </a:rPr>
              <a:t> завдання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l="12186" t="15898" r="70978" b="45384"/>
          <a:stretch>
            <a:fillRect/>
          </a:stretch>
        </p:blipFill>
        <p:spPr bwMode="auto">
          <a:xfrm>
            <a:off x="571472" y="2643182"/>
            <a:ext cx="185738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643050"/>
            <a:ext cx="1500198" cy="500066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285992"/>
            <a:ext cx="1520200" cy="500066"/>
          </a:xfrm>
          <a:prstGeom prst="rect">
            <a:avLst/>
          </a:prstGeom>
          <a:noFill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429000"/>
            <a:ext cx="642942" cy="602758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928934"/>
            <a:ext cx="1234448" cy="428628"/>
          </a:xfrm>
          <a:prstGeom prst="rect">
            <a:avLst/>
          </a:prstGeom>
          <a:noFill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000504"/>
            <a:ext cx="2143140" cy="892975"/>
          </a:xfrm>
          <a:prstGeom prst="rect">
            <a:avLst/>
          </a:prstGeom>
          <a:noFill/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000636"/>
            <a:ext cx="1671649" cy="642942"/>
          </a:xfrm>
          <a:prstGeom prst="rect">
            <a:avLst/>
          </a:prstGeom>
          <a:noFill/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1819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500298" y="2643182"/>
            <a:ext cx="2057400" cy="3214710"/>
            <a:chOff x="2500298" y="2643182"/>
            <a:chExt cx="2057400" cy="3214710"/>
          </a:xfrm>
        </p:grpSpPr>
        <p:pic>
          <p:nvPicPr>
            <p:cNvPr id="10" name="Рисунок 9"/>
            <p:cNvPicPr/>
            <p:nvPr/>
          </p:nvPicPr>
          <p:blipFill>
            <a:blip r:embed="rId9"/>
            <a:srcRect l="11705" t="13846" r="70134" b="44784"/>
            <a:stretch>
              <a:fillRect/>
            </a:stretch>
          </p:blipFill>
          <p:spPr bwMode="auto">
            <a:xfrm>
              <a:off x="2500298" y="2643182"/>
              <a:ext cx="2057400" cy="321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Picture 1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3786190"/>
              <a:ext cx="240032" cy="285752"/>
            </a:xfrm>
            <a:prstGeom prst="rect">
              <a:avLst/>
            </a:prstGeom>
            <a:noFill/>
          </p:spPr>
        </p:pic>
        <p:pic>
          <p:nvPicPr>
            <p:cNvPr id="40977" name="Picture 1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7554" y="4857760"/>
              <a:ext cx="200025" cy="238125"/>
            </a:xfrm>
            <a:prstGeom prst="rect">
              <a:avLst/>
            </a:prstGeom>
            <a:noFill/>
          </p:spPr>
        </p:pic>
        <p:grpSp>
          <p:nvGrpSpPr>
            <p:cNvPr id="39" name="Группа 38"/>
            <p:cNvGrpSpPr/>
            <p:nvPr/>
          </p:nvGrpSpPr>
          <p:grpSpPr>
            <a:xfrm>
              <a:off x="3286116" y="3429000"/>
              <a:ext cx="1588" cy="1785950"/>
              <a:chOff x="3286116" y="3429000"/>
              <a:chExt cx="1588" cy="1785950"/>
            </a:xfrm>
          </p:grpSpPr>
          <p:cxnSp>
            <p:nvCxnSpPr>
              <p:cNvPr id="31" name="Прямая со стрелкой 30"/>
              <p:cNvCxnSpPr/>
              <p:nvPr/>
            </p:nvCxnSpPr>
            <p:spPr>
              <a:xfrm rot="5400000">
                <a:off x="2786844" y="3928272"/>
                <a:ext cx="1000132" cy="1588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 rot="5400000">
                <a:off x="3036480" y="4964520"/>
                <a:ext cx="500066" cy="79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BAA36-695A-4AA9-9616-C09FF7743FC5}" type="slidenum">
              <a:rPr lang="ru-RU" smtClean="0">
                <a:solidFill>
                  <a:srgbClr val="C00000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C00000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l="18379" t="23442" r="54640" b="19859"/>
          <a:stretch>
            <a:fillRect/>
          </a:stretch>
        </p:blipFill>
        <p:spPr bwMode="auto">
          <a:xfrm>
            <a:off x="1714480" y="0"/>
            <a:ext cx="62151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024732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Домашнє</a:t>
            </a: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завдання</a:t>
            </a: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:</a:t>
            </a:r>
            <a:b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Повторити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§ </a:t>
            </a:r>
            <a:r>
              <a:rPr lang="ru-RU" dirty="0" smtClean="0">
                <a:solidFill>
                  <a:srgbClr val="0070C0"/>
                </a:solidFill>
              </a:rPr>
              <a:t>30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-36 ,</a:t>
            </a:r>
            <a:r>
              <a:rPr lang="ru-RU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теоретичний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матеріал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ru-RU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Розв</a:t>
            </a:r>
            <a:r>
              <a:rPr lang="uk-UA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’язати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uk-UA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ад</a:t>
            </a:r>
            <a:r>
              <a:rPr lang="uk-UA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ачі</a:t>
            </a:r>
            <a:r>
              <a:rPr lang="uk-UA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, що лишились не розв’язані  з карток</a:t>
            </a:r>
            <a:r>
              <a:rPr lang="uk-UA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</a:t>
            </a:r>
            <a:br>
              <a:rPr lang="uk-UA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uk-UA" dirty="0" smtClean="0">
                <a:solidFill>
                  <a:srgbClr val="0070C0"/>
                </a:solidFill>
              </a:rPr>
              <a:t>Підготуватися до контрольної роботи.</a:t>
            </a:r>
            <a:r>
              <a:rPr lang="uk-UA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BAA36-695A-4AA9-9616-C09FF7743FC5}" type="slidenum">
              <a:rPr lang="ru-RU" smtClean="0">
                <a:solidFill>
                  <a:srgbClr val="C00000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14554"/>
            <a:ext cx="8229600" cy="1143000"/>
          </a:xfrm>
        </p:spPr>
        <p:txBody>
          <a:bodyPr/>
          <a:lstStyle/>
          <a:p>
            <a:r>
              <a:rPr lang="uk-UA" sz="8000" dirty="0" smtClean="0">
                <a:solidFill>
                  <a:srgbClr val="C00000"/>
                </a:solidFill>
              </a:rPr>
              <a:t>Які завдання Ви ставите собі перед уроком?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B524CB-0F88-4463-BC2E-1DB547B8E5E1}" type="datetime1">
              <a:rPr lang="ru-RU" smtClean="0">
                <a:solidFill>
                  <a:srgbClr val="C00000"/>
                </a:solidFill>
              </a:rPr>
              <a:pPr>
                <a:defRPr/>
              </a:pPr>
              <a:t>19.05.2022</a:t>
            </a:fld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94472-2C96-4CDA-AA15-1D04CC765C71}" type="slidenum">
              <a:rPr lang="ru-RU" smtClean="0">
                <a:solidFill>
                  <a:srgbClr val="C00000"/>
                </a:solidFill>
              </a:rPr>
              <a:pPr>
                <a:defRPr/>
              </a:pPr>
              <a:t>2</a:t>
            </a:fld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4810" y="285728"/>
            <a:ext cx="4614866" cy="4083056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Найголовніша</a:t>
            </a:r>
            <a:r>
              <a:rPr lang="ru-RU" b="1" dirty="0" smtClean="0">
                <a:solidFill>
                  <a:srgbClr val="C00000"/>
                </a:solidFill>
              </a:rPr>
              <a:t> формула </a:t>
            </a:r>
            <a:r>
              <a:rPr lang="ru-RU" b="1" dirty="0" err="1" smtClean="0">
                <a:solidFill>
                  <a:srgbClr val="C00000"/>
                </a:solidFill>
              </a:rPr>
              <a:t>успіху</a:t>
            </a:r>
            <a:r>
              <a:rPr lang="ru-RU" b="1" dirty="0" smtClean="0">
                <a:solidFill>
                  <a:srgbClr val="C00000"/>
                </a:solidFill>
              </a:rPr>
              <a:t> - </a:t>
            </a:r>
            <a:r>
              <a:rPr lang="ru-RU" b="1" dirty="0" err="1" smtClean="0">
                <a:solidFill>
                  <a:srgbClr val="C00000"/>
                </a:solidFill>
              </a:rPr>
              <a:t>знання</a:t>
            </a:r>
            <a:r>
              <a:rPr lang="ru-RU" b="1" dirty="0" smtClean="0">
                <a:solidFill>
                  <a:srgbClr val="C00000"/>
                </a:solidFill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</a:rPr>
              <a:t>вміння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</a:rPr>
              <a:t>мислити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Теодор Рузвельт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BAA36-695A-4AA9-9616-C09FF7743FC5}" type="slidenum">
              <a:rPr lang="ru-RU" smtClean="0">
                <a:solidFill>
                  <a:srgbClr val="C00000"/>
                </a:solidFill>
              </a:rPr>
              <a:pPr>
                <a:defRPr/>
              </a:pPr>
              <a:t>3</a:t>
            </a:fld>
            <a:endParaRPr lang="ru-RU">
              <a:solidFill>
                <a:srgbClr val="C00000"/>
              </a:solidFill>
            </a:endParaRPr>
          </a:p>
        </p:txBody>
      </p:sp>
      <p:pic>
        <p:nvPicPr>
          <p:cNvPr id="3076" name="Picture 4" descr="https://otvet.imgsmail.ru/download/197065792_0f923c5f607f0d355ee3bc52fe82732b_8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28604"/>
            <a:ext cx="3878369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Експрес</a:t>
            </a: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опитування</a:t>
            </a:r>
            <a:r>
              <a:rPr lang="ru-RU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«Так </a:t>
            </a:r>
            <a:r>
              <a:rPr lang="ru-RU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чи</a:t>
            </a:r>
            <a:r>
              <a:rPr lang="ru-RU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ні</a:t>
            </a:r>
            <a:r>
              <a:rPr lang="ru-RU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?»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57158" y="1000108"/>
            <a:ext cx="4038600" cy="521497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1. </a:t>
            </a:r>
            <a:r>
              <a:rPr lang="ru-RU" sz="1800" dirty="0" err="1" smtClean="0"/>
              <a:t>Кінетична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енергія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вимірюється</a:t>
            </a:r>
            <a:r>
              <a:rPr lang="ru-RU" sz="1800" dirty="0" smtClean="0"/>
              <a:t> в Джоулях. </a:t>
            </a:r>
          </a:p>
          <a:p>
            <a:pPr marL="0" indent="0">
              <a:buNone/>
            </a:pPr>
            <a:r>
              <a:rPr lang="ru-RU" sz="1800" dirty="0" smtClean="0"/>
              <a:t>2. ККД </a:t>
            </a:r>
            <a:r>
              <a:rPr lang="ru-RU" sz="1800" dirty="0" err="1" smtClean="0"/>
              <a:t>механізму</a:t>
            </a:r>
            <a:r>
              <a:rPr lang="ru-RU" sz="1800" dirty="0" smtClean="0"/>
              <a:t> не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</a:t>
            </a:r>
            <a:r>
              <a:rPr lang="ru-RU" sz="1800" dirty="0" err="1" smtClean="0"/>
              <a:t>дорівнювати</a:t>
            </a:r>
            <a:r>
              <a:rPr lang="ru-RU" sz="1800" dirty="0" smtClean="0"/>
              <a:t> 100%. </a:t>
            </a:r>
          </a:p>
          <a:p>
            <a:pPr marL="0" indent="0">
              <a:buNone/>
            </a:pPr>
            <a:r>
              <a:rPr lang="ru-RU" sz="1800" dirty="0" smtClean="0"/>
              <a:t>3. Робота </a:t>
            </a:r>
            <a:r>
              <a:rPr lang="ru-RU" sz="1800" dirty="0" err="1" smtClean="0"/>
              <a:t>сили</a:t>
            </a:r>
            <a:r>
              <a:rPr lang="ru-RU" sz="1800" dirty="0" smtClean="0"/>
              <a:t> </a:t>
            </a:r>
            <a:r>
              <a:rPr lang="ru-RU" sz="1800" dirty="0" err="1" smtClean="0"/>
              <a:t>тертя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завжди</a:t>
            </a:r>
            <a:r>
              <a:rPr lang="ru-RU" sz="1800" dirty="0" smtClean="0"/>
              <a:t> </a:t>
            </a:r>
            <a:r>
              <a:rPr lang="ru-RU" sz="1800" dirty="0" err="1" smtClean="0"/>
              <a:t>додатна</a:t>
            </a:r>
            <a:r>
              <a:rPr lang="ru-RU" sz="1800" dirty="0" smtClean="0"/>
              <a:t>. </a:t>
            </a:r>
          </a:p>
          <a:p>
            <a:pPr marL="0" indent="0">
              <a:buNone/>
            </a:pPr>
            <a:r>
              <a:rPr lang="ru-RU" sz="1800" dirty="0" smtClean="0"/>
              <a:t>4. </a:t>
            </a:r>
            <a:r>
              <a:rPr lang="ru-RU" sz="1800" dirty="0" err="1" smtClean="0"/>
              <a:t>Потенціальна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енергія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піднятого</a:t>
            </a:r>
            <a:r>
              <a:rPr lang="ru-RU" sz="1800" dirty="0" smtClean="0"/>
              <a:t> над Землею </a:t>
            </a:r>
            <a:r>
              <a:rPr lang="ru-RU" sz="1800" dirty="0" err="1" smtClean="0"/>
              <a:t>тіла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залежить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маси</a:t>
            </a:r>
            <a:r>
              <a:rPr lang="ru-RU" sz="1800" dirty="0" smtClean="0"/>
              <a:t> </a:t>
            </a:r>
            <a:r>
              <a:rPr lang="ru-RU" sz="1800" dirty="0" err="1" smtClean="0"/>
              <a:t>тіла</a:t>
            </a:r>
            <a:r>
              <a:rPr lang="ru-RU" sz="1800" dirty="0" smtClean="0"/>
              <a:t> та </a:t>
            </a:r>
            <a:r>
              <a:rPr lang="ru-RU" sz="1800" dirty="0" err="1" smtClean="0"/>
              <a:t>висоти</a:t>
            </a:r>
            <a:r>
              <a:rPr lang="ru-RU" sz="1800" dirty="0" smtClean="0"/>
              <a:t>, на </a:t>
            </a:r>
            <a:r>
              <a:rPr lang="ru-RU" sz="1800" dirty="0" err="1" smtClean="0"/>
              <a:t>якій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воно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перебуває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відносно</a:t>
            </a:r>
            <a:r>
              <a:rPr lang="ru-RU" sz="1800" dirty="0" smtClean="0"/>
              <a:t> </a:t>
            </a:r>
            <a:r>
              <a:rPr lang="ru-RU" sz="1800" dirty="0" err="1" smtClean="0"/>
              <a:t>нульового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рівня</a:t>
            </a:r>
            <a:r>
              <a:rPr lang="ru-RU" sz="1800" dirty="0" smtClean="0"/>
              <a:t>. </a:t>
            </a:r>
          </a:p>
          <a:p>
            <a:pPr marL="0" indent="0">
              <a:buNone/>
            </a:pPr>
            <a:r>
              <a:rPr lang="ru-RU" sz="1800" dirty="0" smtClean="0"/>
              <a:t>5. </a:t>
            </a:r>
            <a:r>
              <a:rPr lang="ru-RU" sz="1800" dirty="0" err="1" smtClean="0"/>
              <a:t>Прості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механізми</a:t>
            </a:r>
            <a:r>
              <a:rPr lang="ru-RU" sz="1800" dirty="0" smtClean="0"/>
              <a:t> </a:t>
            </a:r>
            <a:r>
              <a:rPr lang="ru-RU" sz="1800" dirty="0" err="1" smtClean="0"/>
              <a:t>дають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виграш</a:t>
            </a:r>
            <a:r>
              <a:rPr lang="ru-RU" sz="1800" dirty="0" smtClean="0"/>
              <a:t> в </a:t>
            </a:r>
            <a:r>
              <a:rPr lang="ru-RU" sz="1800" dirty="0" err="1" smtClean="0"/>
              <a:t>роботі</a:t>
            </a:r>
            <a:r>
              <a:rPr lang="ru-RU" sz="1800" dirty="0" smtClean="0"/>
              <a:t>. </a:t>
            </a:r>
          </a:p>
          <a:p>
            <a:pPr marL="0" indent="0">
              <a:buNone/>
            </a:pPr>
            <a:r>
              <a:rPr lang="ru-RU" sz="1800" dirty="0" smtClean="0"/>
              <a:t>6. </a:t>
            </a:r>
            <a:r>
              <a:rPr lang="ru-RU" sz="1800" dirty="0" err="1" smtClean="0"/>
              <a:t>Потужність</a:t>
            </a:r>
            <a:r>
              <a:rPr lang="ru-RU" sz="1800" dirty="0" smtClean="0"/>
              <a:t> – </a:t>
            </a:r>
            <a:r>
              <a:rPr lang="ru-RU" sz="1800" dirty="0" err="1" smtClean="0"/>
              <a:t>фізична</a:t>
            </a:r>
            <a:r>
              <a:rPr lang="ru-RU" sz="1800" dirty="0" smtClean="0"/>
              <a:t> величина, яка </a:t>
            </a:r>
            <a:r>
              <a:rPr lang="ru-RU" sz="1800" dirty="0" err="1" smtClean="0"/>
              <a:t>характеризує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. </a:t>
            </a:r>
          </a:p>
          <a:p>
            <a:pPr marL="0" indent="0">
              <a:buNone/>
            </a:pPr>
            <a:r>
              <a:rPr lang="ru-RU" sz="1800" dirty="0" smtClean="0"/>
              <a:t>7. </a:t>
            </a:r>
            <a:r>
              <a:rPr lang="ru-RU" sz="1800" dirty="0" err="1" smtClean="0"/>
              <a:t>Кінетична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енергія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залежить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маси</a:t>
            </a:r>
            <a:r>
              <a:rPr lang="ru-RU" sz="1800" dirty="0" smtClean="0"/>
              <a:t> </a:t>
            </a:r>
            <a:r>
              <a:rPr lang="ru-RU" sz="1800" dirty="0" err="1" smtClean="0"/>
              <a:t>тіла</a:t>
            </a:r>
            <a:r>
              <a:rPr lang="ru-RU" sz="1800" dirty="0" smtClean="0"/>
              <a:t>.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357686" y="1000108"/>
            <a:ext cx="4500594" cy="5286412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8. </a:t>
            </a:r>
            <a:r>
              <a:rPr lang="ru-RU" sz="1800" dirty="0" err="1" smtClean="0"/>
              <a:t>Тіла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виконувати</a:t>
            </a:r>
            <a:r>
              <a:rPr lang="ru-RU" sz="1800" dirty="0" smtClean="0"/>
              <a:t> роботу,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енергію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9. </a:t>
            </a:r>
            <a:r>
              <a:rPr lang="ru-RU" sz="1800" dirty="0" err="1" smtClean="0"/>
              <a:t>Одиниця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потужності</a:t>
            </a:r>
            <a:r>
              <a:rPr lang="ru-RU" sz="1800" dirty="0" smtClean="0"/>
              <a:t> в СІ – одержала свою </a:t>
            </a:r>
            <a:r>
              <a:rPr lang="ru-RU" sz="1800" dirty="0" err="1" smtClean="0"/>
              <a:t>назву</a:t>
            </a:r>
            <a:r>
              <a:rPr lang="ru-RU" sz="1800" dirty="0" smtClean="0"/>
              <a:t> на честь </a:t>
            </a:r>
            <a:r>
              <a:rPr lang="ru-RU" sz="1800" dirty="0" err="1" smtClean="0"/>
              <a:t>англійського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вченого</a:t>
            </a:r>
            <a:r>
              <a:rPr lang="ru-RU" sz="1800" dirty="0" smtClean="0"/>
              <a:t> Джеймса Джоуля. </a:t>
            </a:r>
          </a:p>
          <a:p>
            <a:pPr>
              <a:buNone/>
            </a:pPr>
            <a:r>
              <a:rPr lang="ru-RU" sz="1800" dirty="0" smtClean="0"/>
              <a:t>10. Суму </a:t>
            </a:r>
            <a:r>
              <a:rPr lang="ru-RU" sz="1800" dirty="0" err="1" smtClean="0"/>
              <a:t>потенціальної</a:t>
            </a:r>
            <a:r>
              <a:rPr lang="ru-RU" sz="1800" dirty="0" smtClean="0"/>
              <a:t> та </a:t>
            </a:r>
            <a:r>
              <a:rPr lang="ru-RU" sz="1800" dirty="0" err="1" smtClean="0"/>
              <a:t>кінетичної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енергії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називають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механічною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енергією</a:t>
            </a:r>
            <a:r>
              <a:rPr lang="ru-RU" sz="1800" dirty="0" smtClean="0"/>
              <a:t> </a:t>
            </a:r>
            <a:r>
              <a:rPr lang="ru-RU" sz="1800" dirty="0" err="1" smtClean="0"/>
              <a:t>тіла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11. У </a:t>
            </a:r>
            <a:r>
              <a:rPr lang="ru-RU" sz="1800" dirty="0" err="1" smtClean="0"/>
              <a:t>системі</a:t>
            </a:r>
            <a:r>
              <a:rPr lang="ru-RU" sz="1800" dirty="0" smtClean="0"/>
              <a:t> </a:t>
            </a:r>
            <a:r>
              <a:rPr lang="ru-RU" sz="1800" dirty="0" err="1" smtClean="0"/>
              <a:t>тіл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взаємодіють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одними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силами </a:t>
            </a:r>
            <a:r>
              <a:rPr lang="ru-RU" sz="1800" dirty="0" err="1" smtClean="0"/>
              <a:t>пружності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силами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тяжіння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повна</a:t>
            </a:r>
            <a:r>
              <a:rPr lang="ru-RU" sz="1800" dirty="0" smtClean="0"/>
              <a:t> </a:t>
            </a:r>
            <a:r>
              <a:rPr lang="ru-RU" sz="1800" dirty="0" err="1" smtClean="0"/>
              <a:t>механічна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енергія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змінюється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uk-UA" sz="1800" dirty="0" smtClean="0"/>
              <a:t>12. У скільки разів простий механізм дає виграш у силі у стільки ж і у відстані.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BAA36-695A-4AA9-9616-C09FF7743FC5}" type="slidenum">
              <a:rPr lang="ru-RU" smtClean="0">
                <a:solidFill>
                  <a:srgbClr val="C00000"/>
                </a:solidFill>
              </a:rPr>
              <a:pPr>
                <a:defRPr/>
              </a:pPr>
              <a:t>4</a:t>
            </a:fld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428736"/>
            <a:ext cx="857256" cy="2857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BAA36-695A-4AA9-9616-C09FF7743FC5}" type="slidenum">
              <a:rPr lang="ru-RU" smtClean="0">
                <a:solidFill>
                  <a:srgbClr val="C00000"/>
                </a:solidFill>
              </a:rPr>
              <a:pPr>
                <a:defRPr/>
              </a:pPr>
              <a:t>5</a:t>
            </a:fld>
            <a:endParaRPr lang="ru-RU">
              <a:solidFill>
                <a:srgbClr val="C00000"/>
              </a:solidFill>
            </a:endParaRPr>
          </a:p>
        </p:txBody>
      </p:sp>
      <p:pic>
        <p:nvPicPr>
          <p:cNvPr id="32770" name="Picture 2" descr="https://upload.wikimedia.org/wikipedia/commons/thumb/9/94/Galileo_Galilei_2.jpg/220px-Galileo_Galile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04"/>
            <a:ext cx="335758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12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4" descr="https://otvet.imgsmail.ru/download/197065792_0f923c5f607f0d355ee3bc52fe82732b_8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28604"/>
            <a:ext cx="1465193" cy="1646285"/>
          </a:xfrm>
          <a:prstGeom prst="rect">
            <a:avLst/>
          </a:prstGeom>
          <a:noFill/>
        </p:spPr>
      </p:pic>
      <p:pic>
        <p:nvPicPr>
          <p:cNvPr id="32774" name="Picture 6" descr="http://www.house-art.com.ua/resources/images/mm_files/802.jpg"/>
          <p:cNvPicPr>
            <a:picLocks noChangeAspect="1" noChangeArrowheads="1"/>
          </p:cNvPicPr>
          <p:nvPr/>
        </p:nvPicPr>
        <p:blipFill>
          <a:blip r:embed="rId4"/>
          <a:srcRect b="21666"/>
          <a:stretch>
            <a:fillRect/>
          </a:stretch>
        </p:blipFill>
        <p:spPr bwMode="auto">
          <a:xfrm>
            <a:off x="428596" y="357166"/>
            <a:ext cx="3429024" cy="3662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21454149" lon="20375053" rev="136548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2776" name="Picture 8" descr="http://cs3.livemaster.ru/zhurnalfoto/e/8/3/15041716501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071942"/>
            <a:ext cx="42672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Асоціативний кущ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BAA36-695A-4AA9-9616-C09FF7743FC5}" type="slidenum">
              <a:rPr lang="ru-RU" smtClean="0">
                <a:solidFill>
                  <a:srgbClr val="C00000"/>
                </a:solidFill>
              </a:rPr>
              <a:pPr>
                <a:defRPr/>
              </a:pPr>
              <a:t>6</a:t>
            </a:fld>
            <a:endParaRPr lang="ru-RU">
              <a:solidFill>
                <a:srgbClr val="C00000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2"/>
          <a:srcRect l="16249" t="23442" r="53575" b="20378"/>
          <a:stretch>
            <a:fillRect/>
          </a:stretch>
        </p:blipFill>
        <p:spPr bwMode="auto">
          <a:xfrm>
            <a:off x="1500166" y="857232"/>
            <a:ext cx="564360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Встановіть співвідношення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00354" cy="4525963"/>
          </a:xfrm>
        </p:spPr>
        <p:txBody>
          <a:bodyPr/>
          <a:lstStyle/>
          <a:p>
            <a:r>
              <a:rPr lang="uk-UA" sz="4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uk-UA" sz="4400" b="1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</a:t>
            </a:r>
            <a:r>
              <a:rPr lang="uk-UA" sz="4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=</a:t>
            </a:r>
            <a:endParaRPr lang="ru-RU" sz="44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4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см    =</a:t>
            </a:r>
            <a:endParaRPr lang="ru-RU" sz="44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4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кДж =</a:t>
            </a:r>
            <a:endParaRPr lang="ru-RU" sz="44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4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МВт =</a:t>
            </a:r>
            <a:endParaRPr lang="ru-RU" sz="44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4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1год   =</a:t>
            </a:r>
            <a:endParaRPr lang="ru-RU" sz="44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000364" y="1600200"/>
            <a:ext cx="5929354" cy="4525963"/>
          </a:xfrm>
        </p:spPr>
        <p:txBody>
          <a:bodyPr/>
          <a:lstStyle/>
          <a:p>
            <a:pPr>
              <a:buNone/>
            </a:pPr>
            <a:r>
              <a:rPr lang="uk-UA" sz="4400" b="1" i="1" dirty="0" smtClean="0">
                <a:solidFill>
                  <a:srgbClr val="000000"/>
                </a:solidFill>
              </a:rPr>
              <a:t>0,001Н=10</a:t>
            </a:r>
            <a:r>
              <a:rPr lang="uk-UA" sz="4400" b="1" i="1" baseline="30000" dirty="0" smtClean="0">
                <a:solidFill>
                  <a:srgbClr val="000000"/>
                </a:solidFill>
              </a:rPr>
              <a:t>-3</a:t>
            </a:r>
            <a:r>
              <a:rPr lang="uk-UA" sz="4400" b="1" i="1" dirty="0" smtClean="0">
                <a:solidFill>
                  <a:srgbClr val="000000"/>
                </a:solidFill>
              </a:rPr>
              <a:t>Н;</a:t>
            </a:r>
          </a:p>
          <a:p>
            <a:pPr>
              <a:buNone/>
            </a:pPr>
            <a:r>
              <a:rPr lang="uk-UA" sz="4400" b="1" i="1" dirty="0" smtClean="0">
                <a:solidFill>
                  <a:srgbClr val="000000"/>
                </a:solidFill>
              </a:rPr>
              <a:t>0,01м =10</a:t>
            </a:r>
            <a:r>
              <a:rPr lang="uk-UA" sz="4400" b="1" i="1" baseline="30000" dirty="0" smtClean="0">
                <a:solidFill>
                  <a:srgbClr val="000000"/>
                </a:solidFill>
              </a:rPr>
              <a:t>-2</a:t>
            </a:r>
            <a:r>
              <a:rPr lang="uk-UA" sz="4400" b="1" i="1" dirty="0" smtClean="0">
                <a:solidFill>
                  <a:srgbClr val="000000"/>
                </a:solidFill>
              </a:rPr>
              <a:t>м;</a:t>
            </a:r>
          </a:p>
          <a:p>
            <a:pPr>
              <a:buNone/>
            </a:pPr>
            <a:r>
              <a:rPr lang="uk-UA" sz="4400" b="1" i="1" dirty="0" smtClean="0">
                <a:solidFill>
                  <a:srgbClr val="000000"/>
                </a:solidFill>
              </a:rPr>
              <a:t>1000Дж = 10</a:t>
            </a:r>
            <a:r>
              <a:rPr lang="uk-UA" sz="4400" b="1" i="1" baseline="30000" dirty="0" smtClean="0">
                <a:solidFill>
                  <a:srgbClr val="000000"/>
                </a:solidFill>
              </a:rPr>
              <a:t>3</a:t>
            </a:r>
            <a:r>
              <a:rPr lang="uk-UA" sz="4400" b="1" i="1" dirty="0" smtClean="0">
                <a:solidFill>
                  <a:srgbClr val="000000"/>
                </a:solidFill>
              </a:rPr>
              <a:t> Дж;</a:t>
            </a:r>
          </a:p>
          <a:p>
            <a:pPr>
              <a:buNone/>
            </a:pPr>
            <a:r>
              <a:rPr lang="uk-UA" sz="4400" b="1" i="1" dirty="0" smtClean="0">
                <a:solidFill>
                  <a:srgbClr val="000000"/>
                </a:solidFill>
              </a:rPr>
              <a:t>1000000Вт = 10</a:t>
            </a:r>
            <a:r>
              <a:rPr lang="uk-UA" sz="4400" b="1" i="1" baseline="30000" dirty="0" smtClean="0">
                <a:solidFill>
                  <a:srgbClr val="000000"/>
                </a:solidFill>
              </a:rPr>
              <a:t> 6</a:t>
            </a:r>
            <a:r>
              <a:rPr lang="uk-UA" sz="4400" b="1" i="1" dirty="0" smtClean="0">
                <a:solidFill>
                  <a:srgbClr val="000000"/>
                </a:solidFill>
              </a:rPr>
              <a:t> Вт;</a:t>
            </a:r>
          </a:p>
          <a:p>
            <a:pPr>
              <a:buNone/>
            </a:pPr>
            <a:r>
              <a:rPr lang="uk-UA" sz="4400" b="1" i="1" dirty="0" smtClean="0">
                <a:solidFill>
                  <a:srgbClr val="000000"/>
                </a:solidFill>
              </a:rPr>
              <a:t>60хв = 3600с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94472-2C96-4CDA-AA15-1D04CC765C71}" type="slidenum">
              <a:rPr lang="ru-RU" smtClean="0">
                <a:solidFill>
                  <a:srgbClr val="C00000"/>
                </a:solidFill>
              </a:rPr>
              <a:pPr>
                <a:defRPr/>
              </a:pPr>
              <a:t>7</a:t>
            </a:fld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65403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Картка №1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643602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«Механічна робота»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1С) Визначте роботу яку виконують під час переміщення тіла на 120см, прикладаючи зусилля 40Н.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2Д) Щосекунди насос подає 20л води на висоту 10м. Яка робота виконується насосом за 1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(Густина води 1000кг/м</a:t>
            </a:r>
            <a:r>
              <a:rPr lang="uk-UA" sz="28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3В) Яка робота виконується під час піднімання гранітної брили об’ємом 2м</a:t>
            </a:r>
            <a:r>
              <a:rPr lang="uk-UA" sz="28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висоту 12м? Чому буде рівна робота по підніманню цієї плити на таку ж висоту у воді? (Густина граніту 2700 кг/м</a:t>
            </a:r>
            <a:r>
              <a:rPr lang="uk-UA" sz="28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води 1000кг/м</a:t>
            </a:r>
            <a:r>
              <a:rPr lang="uk-UA" sz="28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94472-2C96-4CDA-AA15-1D04CC765C71}" type="slidenum">
              <a:rPr lang="ru-RU" smtClean="0">
                <a:solidFill>
                  <a:srgbClr val="C00000"/>
                </a:solidFill>
              </a:rPr>
              <a:pPr>
                <a:defRPr/>
              </a:pPr>
              <a:t>8</a:t>
            </a:fld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654032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Картка №2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«Потужність»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1С) При підніманні санок на гору було виконано роботу 800Дж за    </a:t>
            </a:r>
            <a:r>
              <a:rPr lang="uk-UA" sz="28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Обчисліть розвинену потужність.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2Д) Вчені порахували, що кит, плаваючи зі швидкістю 27км/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розвиває потужність 150кВт. Визначте силу опору води рухові кита.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3В) Скільки потрібно часу щоб насос потужністю 50кВт відкачав з шахти глибиною 150м, 200м</a:t>
            </a:r>
            <a:r>
              <a:rPr lang="uk-UA" sz="28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води? (Густина води 1000кг/м</a:t>
            </a:r>
            <a:r>
              <a:rPr lang="uk-UA" sz="28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94472-2C96-4CDA-AA15-1D04CC765C71}" type="slidenum">
              <a:rPr lang="ru-RU" smtClean="0">
                <a:solidFill>
                  <a:srgbClr val="C00000"/>
                </a:solidFill>
              </a:rPr>
              <a:pPr>
                <a:defRPr/>
              </a:pPr>
              <a:t>9</a:t>
            </a:fld>
            <a:endParaRPr lang="ru-RU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428992" y="1357298"/>
          <a:ext cx="285752" cy="80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3" imgW="139680" imgH="393480" progId="Equation.3">
                  <p:embed/>
                </p:oleObj>
              </mc:Choice>
              <mc:Fallback>
                <p:oleObj name="Формула" r:id="rId3" imgW="1396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1357298"/>
                        <a:ext cx="285752" cy="8053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534</Words>
  <Application>Microsoft Office PowerPoint</Application>
  <PresentationFormat>Екран (4:3)</PresentationFormat>
  <Paragraphs>75</Paragraphs>
  <Slides>15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Boyarsky</vt:lpstr>
      <vt:lpstr>Calibri</vt:lpstr>
      <vt:lpstr>Times New Roman</vt:lpstr>
      <vt:lpstr>Оформление по умолчанию</vt:lpstr>
      <vt:lpstr>Формула</vt:lpstr>
      <vt:lpstr>«Робота та енергія» </vt:lpstr>
      <vt:lpstr>Які завдання Ви ставите собі перед уроком?</vt:lpstr>
      <vt:lpstr>«Найголовніша формула успіху - знання та вміння  мислити»  Теодор Рузвельт</vt:lpstr>
      <vt:lpstr>Експрес опитування «Так чи ні?»</vt:lpstr>
      <vt:lpstr>Презентація PowerPoint</vt:lpstr>
      <vt:lpstr>Асоціативний кущ</vt:lpstr>
      <vt:lpstr>Встановіть співвідношення</vt:lpstr>
      <vt:lpstr>Картка №1</vt:lpstr>
      <vt:lpstr>Картка №2</vt:lpstr>
      <vt:lpstr>Картка №3</vt:lpstr>
      <vt:lpstr>Картка №4</vt:lpstr>
      <vt:lpstr>Експерементальне завдання</vt:lpstr>
      <vt:lpstr>Експерементальне завдання</vt:lpstr>
      <vt:lpstr>Презентація PowerPoint</vt:lpstr>
      <vt:lpstr>Домашнє завдання: Повторити § 30-36 ,теоретичний матеріал. Розв’язати: задачі, що лишились не розв’язані  з карток. Підготуватися до контрольної роботи. 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RePack by Diakov</cp:lastModifiedBy>
  <cp:revision>40</cp:revision>
  <dcterms:created xsi:type="dcterms:W3CDTF">2012-09-18T19:05:21Z</dcterms:created>
  <dcterms:modified xsi:type="dcterms:W3CDTF">2022-05-19T09:58:42Z</dcterms:modified>
</cp:coreProperties>
</file>