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9"/>
  </p:notes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86" r:id="rId9"/>
    <p:sldId id="266" r:id="rId10"/>
    <p:sldId id="285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664AD-AAC0-4449-AA2C-BA152007D408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6448C-38EA-4B47-A172-47B8C1F565A7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9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00B0F0"/>
                </a:solidFill>
              </a:rPr>
              <a:t>Прості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механізми</a:t>
            </a:r>
            <a:r>
              <a:rPr lang="ru-RU" dirty="0" smtClean="0">
                <a:solidFill>
                  <a:srgbClr val="00B0F0"/>
                </a:solidFill>
              </a:rPr>
              <a:t>. </a:t>
            </a:r>
            <a:r>
              <a:rPr lang="ru-RU" dirty="0" err="1" smtClean="0">
                <a:solidFill>
                  <a:srgbClr val="00B0F0"/>
                </a:solidFill>
              </a:rPr>
              <a:t>Ккд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похилої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площини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Фізика</a:t>
            </a:r>
            <a:r>
              <a:rPr lang="ru-RU" dirty="0" smtClean="0"/>
              <a:t> 7 </a:t>
            </a:r>
            <a:r>
              <a:rPr lang="ru-RU" dirty="0" err="1" smtClean="0"/>
              <a:t>клас</a:t>
            </a:r>
            <a:endParaRPr lang="ru-RU" dirty="0" smtClean="0"/>
          </a:p>
          <a:p>
            <a:r>
              <a:rPr lang="ru-RU" dirty="0" smtClean="0"/>
              <a:t>18.05.2022р.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 smtClean="0"/>
              <a:t>Похила</a:t>
            </a:r>
            <a:r>
              <a:rPr lang="ru-RU" sz="3600" dirty="0" smtClean="0"/>
              <a:t> </a:t>
            </a:r>
            <a:r>
              <a:rPr lang="ru-RU" sz="3600" dirty="0" err="1" smtClean="0"/>
              <a:t>площина</a:t>
            </a:r>
            <a:r>
              <a:rPr lang="uk-UA" sz="3600" dirty="0" smtClean="0"/>
              <a:t> застосовується для переміщення важких предметів на більш високий рівень.</a:t>
            </a:r>
            <a:br>
              <a:rPr lang="uk-UA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/>
              <a:t>До таких пристроїв відносяться:</a:t>
            </a:r>
          </a:p>
          <a:p>
            <a:r>
              <a:rPr lang="uk-UA" sz="3200" dirty="0" smtClean="0"/>
              <a:t>Пандуси, ескалатори, звичайні сходи, конвеєри.</a:t>
            </a:r>
          </a:p>
          <a:p>
            <a:pPr>
              <a:buNone/>
            </a:pPr>
            <a:r>
              <a:rPr lang="uk-UA" sz="3200" dirty="0" smtClean="0"/>
              <a:t>Різновидом похилої площини є :</a:t>
            </a:r>
          </a:p>
          <a:p>
            <a:pPr>
              <a:buNone/>
            </a:pPr>
            <a:r>
              <a:rPr lang="uk-UA" sz="3200" dirty="0" smtClean="0"/>
              <a:t> - клин (застосовують при рубанні дров)</a:t>
            </a:r>
          </a:p>
          <a:p>
            <a:pPr>
              <a:buNone/>
            </a:pPr>
            <a:r>
              <a:rPr lang="uk-UA" sz="3200" dirty="0" smtClean="0"/>
              <a:t> - гвинт ( домкрат, болт з гайкою, тиски)</a:t>
            </a:r>
            <a:endParaRPr lang="ru-RU" sz="3200" dirty="0"/>
          </a:p>
        </p:txBody>
      </p:sp>
      <p:pic>
        <p:nvPicPr>
          <p:cNvPr id="1026" name="Picture 2" descr="C:\Users\USER\Pictures\imagesCAMDZL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2939" y="5229200"/>
            <a:ext cx="2253158" cy="1252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Клин змінює напрям дії сили. Окрім того сила з якою він діє на колоду набагато більша сили, з якою молот діє на клин.</a:t>
            </a:r>
            <a:endParaRPr lang="ru-RU" dirty="0"/>
          </a:p>
        </p:txBody>
      </p:sp>
      <p:pic>
        <p:nvPicPr>
          <p:cNvPr id="3075" name="Picture 3" descr="C:\Users\USER\Pictures\imagesCAFI8UX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140968"/>
            <a:ext cx="4248472" cy="3717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Чи впливає кут нахилу похилої площини на результат прикладеної сили ?</a:t>
            </a:r>
            <a:endParaRPr lang="ru-RU" dirty="0"/>
          </a:p>
        </p:txBody>
      </p:sp>
      <p:pic>
        <p:nvPicPr>
          <p:cNvPr id="5122" name="Picture 2" descr="C:\Users\USER\Pictures\imagesCALZ4UN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99593" y="2636913"/>
            <a:ext cx="7344815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ККД похилої площини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960440"/>
          </a:xfrm>
        </p:spPr>
        <p:txBody>
          <a:bodyPr/>
          <a:lstStyle/>
          <a:p>
            <a:r>
              <a:rPr lang="uk-UA" dirty="0" smtClean="0"/>
              <a:t>Відношення корисної роботи до затраченої роботи  називається коефіцієнтом корисної дії. (ККД) механізму.</a:t>
            </a:r>
            <a:endParaRPr lang="ru-RU" dirty="0"/>
          </a:p>
        </p:txBody>
      </p:sp>
      <p:pic>
        <p:nvPicPr>
          <p:cNvPr id="6147" name="Picture 3" descr="C:\Users\USER\Pictures\imagesCAMDZL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05064"/>
            <a:ext cx="2466975" cy="1857375"/>
          </a:xfrm>
          <a:prstGeom prst="rect">
            <a:avLst/>
          </a:prstGeom>
          <a:noFill/>
        </p:spPr>
      </p:pic>
      <p:pic>
        <p:nvPicPr>
          <p:cNvPr id="6148" name="Picture 4" descr="C:\Users\USER\Pictures\imagesCAL53DG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149080"/>
            <a:ext cx="260985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“ Золоте </a:t>
            </a:r>
            <a:r>
              <a:rPr lang="uk-UA" dirty="0" err="1" smtClean="0">
                <a:solidFill>
                  <a:srgbClr val="00B0F0"/>
                </a:solidFill>
              </a:rPr>
              <a:t>правило”</a:t>
            </a:r>
            <a:r>
              <a:rPr lang="uk-UA" dirty="0" smtClean="0">
                <a:solidFill>
                  <a:srgbClr val="00B0F0"/>
                </a:solidFill>
              </a:rPr>
              <a:t> механіки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Жоден із простих механізмів не дає виграшу в роботі. Там де ми виграємо в силі – програємо у відстані , а там де виграємо у відстані – програємо у силі.</a:t>
            </a:r>
            <a:endParaRPr lang="ru-RU" dirty="0"/>
          </a:p>
        </p:txBody>
      </p:sp>
      <p:pic>
        <p:nvPicPr>
          <p:cNvPr id="7171" name="Picture 3" descr="C:\Users\USER\Pictures\imagesCADMA9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861048"/>
            <a:ext cx="3960440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Застосування похилої площини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                      ПАНДУС</a:t>
            </a:r>
            <a:endParaRPr lang="ru-RU" dirty="0"/>
          </a:p>
        </p:txBody>
      </p:sp>
      <p:pic>
        <p:nvPicPr>
          <p:cNvPr id="8195" name="Picture 3" descr="C:\Users\USER\Pictures\imagesCAFCDR9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04864"/>
            <a:ext cx="565837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ПАНДУС</a:t>
            </a:r>
            <a:endParaRPr lang="ru-RU" dirty="0"/>
          </a:p>
        </p:txBody>
      </p:sp>
      <p:pic>
        <p:nvPicPr>
          <p:cNvPr id="9220" name="Picture 4" descr="C:\Users\USER\Pictures\imagesCAFZEMDZ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6336704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Пандус</a:t>
            </a:r>
            <a:endParaRPr lang="ru-RU" dirty="0"/>
          </a:p>
        </p:txBody>
      </p:sp>
      <p:pic>
        <p:nvPicPr>
          <p:cNvPr id="10244" name="Picture 4" descr="C:\Users\USER\Pictures\imagesCAPB5SB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6624735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Ескалатор</a:t>
            </a:r>
            <a:endParaRPr lang="ru-RU" dirty="0"/>
          </a:p>
        </p:txBody>
      </p:sp>
      <p:pic>
        <p:nvPicPr>
          <p:cNvPr id="11266" name="Picture 2" descr="C:\Users\USER\Pictures\imagesCALG0TK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268760"/>
            <a:ext cx="5688631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Ескалатор</a:t>
            </a:r>
            <a:endParaRPr lang="ru-RU" dirty="0"/>
          </a:p>
        </p:txBody>
      </p:sp>
      <p:pic>
        <p:nvPicPr>
          <p:cNvPr id="13314" name="Picture 2" descr="C:\Users\USER\Pictures\imagesCAKEBTDC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3" y="1484784"/>
            <a:ext cx="6120680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Важіль</a:t>
            </a:r>
            <a:endParaRPr lang="ru-RU" dirty="0"/>
          </a:p>
        </p:txBody>
      </p:sp>
      <p:pic>
        <p:nvPicPr>
          <p:cNvPr id="1026" name="Picture 2" descr="C:\Users\USER\Pictures\imagesCALZ3KM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7632848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Похила площина під час занять спортом</a:t>
            </a:r>
            <a:endParaRPr lang="ru-RU" dirty="0"/>
          </a:p>
        </p:txBody>
      </p:sp>
      <p:pic>
        <p:nvPicPr>
          <p:cNvPr id="14338" name="Picture 2" descr="C:\Users\USER\Pictures\imagesCAP19MYX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00808"/>
            <a:ext cx="5184576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Гімнастка</a:t>
            </a:r>
            <a:endParaRPr lang="ru-RU" dirty="0"/>
          </a:p>
        </p:txBody>
      </p:sp>
      <p:pic>
        <p:nvPicPr>
          <p:cNvPr id="15362" name="Picture 2" descr="C:\Users\USER\Pictures\imagesCAPBB39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5" y="1700808"/>
            <a:ext cx="4896544" cy="5157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Фізичні вправи</a:t>
            </a:r>
            <a:endParaRPr lang="ru-RU" dirty="0"/>
          </a:p>
        </p:txBody>
      </p:sp>
      <p:pic>
        <p:nvPicPr>
          <p:cNvPr id="16386" name="Picture 2" descr="C:\Users\USER\Pictures\imagesCANJ9IR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772816"/>
            <a:ext cx="5400600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Дошка </a:t>
            </a:r>
            <a:r>
              <a:rPr lang="uk-UA" dirty="0" err="1" smtClean="0"/>
              <a:t>Євмінова</a:t>
            </a:r>
            <a:endParaRPr lang="ru-RU" dirty="0"/>
          </a:p>
        </p:txBody>
      </p:sp>
      <p:pic>
        <p:nvPicPr>
          <p:cNvPr id="17410" name="Picture 2" descr="C:\Users\USER\Pictures\imagesCAK8PCT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00808"/>
            <a:ext cx="6264695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Важкоатлетика</a:t>
            </a:r>
            <a:endParaRPr lang="ru-RU" dirty="0"/>
          </a:p>
        </p:txBody>
      </p:sp>
      <p:pic>
        <p:nvPicPr>
          <p:cNvPr id="18434" name="Picture 2" descr="C:\Users\USER\Pictures\imagesCAM07XJ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00808"/>
            <a:ext cx="6696743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Правильно та зручно сидіти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9459" name="Picture 3" descr="C:\Users\USER\Pictures\imagesCAY53B9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00808"/>
            <a:ext cx="5328592" cy="5157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мами на кухні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2" name="Picture 2" descr="C:\Users\USER\Pictures\imagesCALFQ62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04864"/>
            <a:ext cx="4752528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00B0F0"/>
                </a:solidFill>
              </a:rPr>
              <a:t>Домашнє завдання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Вивчити</a:t>
            </a:r>
            <a:r>
              <a:rPr lang="ru-RU" dirty="0" smtClean="0"/>
              <a:t>  параграф 36</a:t>
            </a:r>
          </a:p>
          <a:p>
            <a:r>
              <a:rPr lang="ru-RU" dirty="0" err="1" smtClean="0"/>
              <a:t>Вправа</a:t>
            </a:r>
            <a:r>
              <a:rPr lang="ru-RU" dirty="0" smtClean="0"/>
              <a:t> 36 (1-3)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важіль</a:t>
            </a:r>
            <a:endParaRPr lang="ru-RU" dirty="0"/>
          </a:p>
        </p:txBody>
      </p:sp>
      <p:pic>
        <p:nvPicPr>
          <p:cNvPr id="2050" name="Picture 2" descr="C:\Users\USER\Pictures\imagesCA7KJN2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88840"/>
            <a:ext cx="6408712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Важіль</a:t>
            </a:r>
            <a:endParaRPr lang="ru-RU" dirty="0"/>
          </a:p>
        </p:txBody>
      </p:sp>
      <p:pic>
        <p:nvPicPr>
          <p:cNvPr id="2050" name="Picture 2" descr="C:\Users\USER\Pictures\imagesCAIQD1D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7920880" cy="5445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важіль</a:t>
            </a:r>
            <a:endParaRPr lang="ru-RU" dirty="0"/>
          </a:p>
        </p:txBody>
      </p:sp>
      <p:pic>
        <p:nvPicPr>
          <p:cNvPr id="1026" name="Picture 2" descr="C:\Users\USER\Pictures\imagesCA63DKV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496379" cy="5445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Блок</a:t>
            </a:r>
            <a:endParaRPr lang="ru-RU" dirty="0"/>
          </a:p>
        </p:txBody>
      </p:sp>
      <p:pic>
        <p:nvPicPr>
          <p:cNvPr id="4098" name="Picture 2" descr="C:\Users\USER\Pictures\imagesCAP3XLH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96752"/>
            <a:ext cx="6840760" cy="54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Блок</a:t>
            </a:r>
            <a:endParaRPr lang="ru-RU" dirty="0"/>
          </a:p>
        </p:txBody>
      </p:sp>
      <p:pic>
        <p:nvPicPr>
          <p:cNvPr id="5122" name="Picture 2" descr="C:\Users\USER\Pictures\imagesCA2C0E2J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5904656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Арх</a:t>
            </a:r>
            <a:r>
              <a:rPr lang="uk-UA" dirty="0" smtClean="0"/>
              <a:t>і</a:t>
            </a:r>
            <a:r>
              <a:rPr lang="ru-RU" dirty="0" smtClean="0"/>
              <a:t>мед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/>
              <a:t>   Розрахунки дії похилої площини та інших простих механізмів належать давньогрецькому вченому Архімеду  із Сіракуз</a:t>
            </a:r>
            <a:endParaRPr lang="ru-RU" sz="3600" dirty="0"/>
          </a:p>
        </p:txBody>
      </p:sp>
      <p:pic>
        <p:nvPicPr>
          <p:cNvPr id="1028" name="Picture 4" descr="C:\Users\USER\Desktop\Velikie_matematiki-Arhimed_Zakon_Arhimeda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005063"/>
            <a:ext cx="2376264" cy="2852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900" dirty="0" smtClean="0"/>
              <a:t>Похила </a:t>
            </a:r>
            <a:r>
              <a:rPr lang="uk-UA" sz="4900" dirty="0" err="1" smtClean="0"/>
              <a:t>площина-</a:t>
            </a:r>
            <a:r>
              <a:rPr lang="uk-UA" sz="4900" dirty="0" smtClean="0"/>
              <a:t> </a:t>
            </a:r>
            <a:r>
              <a:rPr lang="uk-UA" sz="4400" dirty="0" smtClean="0"/>
              <a:t>це будь яка плоска поверхня, нахилена під деяким кутом до горизонту</a:t>
            </a:r>
            <a:endParaRPr lang="ru-RU" sz="4400" dirty="0"/>
          </a:p>
        </p:txBody>
      </p:sp>
      <p:pic>
        <p:nvPicPr>
          <p:cNvPr id="7170" name="Picture 2" descr="C:\Users\USER\Pictures\imagesCAYCEY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88840"/>
            <a:ext cx="6840760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252</TotalTime>
  <Words>235</Words>
  <Application>Microsoft Office PowerPoint</Application>
  <PresentationFormat>Екран (4:3)</PresentationFormat>
  <Paragraphs>47</Paragraphs>
  <Slides>27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27</vt:i4>
      </vt:variant>
    </vt:vector>
  </HeadingPairs>
  <TitlesOfParts>
    <vt:vector size="36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Прості механізми. Ккд похилої площини.</vt:lpstr>
      <vt:lpstr>Важіль</vt:lpstr>
      <vt:lpstr>важіль</vt:lpstr>
      <vt:lpstr>Важіль</vt:lpstr>
      <vt:lpstr>важіль</vt:lpstr>
      <vt:lpstr>Блок</vt:lpstr>
      <vt:lpstr>Блок</vt:lpstr>
      <vt:lpstr>Архімед</vt:lpstr>
      <vt:lpstr>Похила площина- це будь яка плоска поверхня, нахилена під деяким кутом до горизонту</vt:lpstr>
      <vt:lpstr>Похила площина застосовується для переміщення важких предметів на більш високий рівень. </vt:lpstr>
      <vt:lpstr>Клин</vt:lpstr>
      <vt:lpstr>Чи впливає кут нахилу похилої площини на результат прикладеної сили ?</vt:lpstr>
      <vt:lpstr>ККД похилої площини</vt:lpstr>
      <vt:lpstr>“ Золоте правило” механіки</vt:lpstr>
      <vt:lpstr>Застосування похилої площини</vt:lpstr>
      <vt:lpstr>ПАНДУС</vt:lpstr>
      <vt:lpstr>Пандус</vt:lpstr>
      <vt:lpstr>Ескалатор</vt:lpstr>
      <vt:lpstr>Ескалатор</vt:lpstr>
      <vt:lpstr>Похила площина під час занять спортом</vt:lpstr>
      <vt:lpstr>Гімнастка</vt:lpstr>
      <vt:lpstr>Фізичні вправи</vt:lpstr>
      <vt:lpstr>Дошка Євмінова</vt:lpstr>
      <vt:lpstr>Важкоатлетика</vt:lpstr>
      <vt:lpstr>Правильно та зручно сидіти</vt:lpstr>
      <vt:lpstr>У мами на кухні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10</cp:revision>
  <dcterms:created xsi:type="dcterms:W3CDTF">2014-02-04T11:52:16Z</dcterms:created>
  <dcterms:modified xsi:type="dcterms:W3CDTF">2022-05-10T13:53:35Z</dcterms:modified>
</cp:coreProperties>
</file>