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24"/>
  </p:handoutMasterIdLst>
  <p:sldIdLst>
    <p:sldId id="256" r:id="rId2"/>
    <p:sldId id="257" r:id="rId3"/>
    <p:sldId id="275" r:id="rId4"/>
    <p:sldId id="258" r:id="rId5"/>
    <p:sldId id="277" r:id="rId6"/>
    <p:sldId id="259" r:id="rId7"/>
    <p:sldId id="261" r:id="rId8"/>
    <p:sldId id="262" r:id="rId9"/>
    <p:sldId id="269" r:id="rId10"/>
    <p:sldId id="270" r:id="rId11"/>
    <p:sldId id="271" r:id="rId12"/>
    <p:sldId id="263" r:id="rId13"/>
    <p:sldId id="272" r:id="rId14"/>
    <p:sldId id="274" r:id="rId15"/>
    <p:sldId id="264" r:id="rId16"/>
    <p:sldId id="273" r:id="rId17"/>
    <p:sldId id="267" r:id="rId18"/>
    <p:sldId id="268" r:id="rId19"/>
    <p:sldId id="281" r:id="rId20"/>
    <p:sldId id="278" r:id="rId21"/>
    <p:sldId id="282" r:id="rId22"/>
    <p:sldId id="280" r:id="rId2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51CB6-60A3-4C1C-B67C-519743204007}" type="datetimeFigureOut">
              <a:rPr lang="uk-UA" smtClean="0"/>
              <a:t>05.02.2022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B4FF3-1E0C-4079-A2C9-289AACEA19F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5693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E080-D034-4324-8827-79F5F3FAB323}" type="datetimeFigureOut">
              <a:rPr lang="uk-UA" smtClean="0"/>
              <a:t>05.02.2022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DB39-592D-4530-B17A-0E22E3388FF8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E080-D034-4324-8827-79F5F3FAB323}" type="datetimeFigureOut">
              <a:rPr lang="uk-UA" smtClean="0"/>
              <a:t>05.02.2022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DB39-592D-4530-B17A-0E22E3388FF8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E080-D034-4324-8827-79F5F3FAB323}" type="datetimeFigureOut">
              <a:rPr lang="uk-UA" smtClean="0"/>
              <a:t>05.02.2022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DB39-592D-4530-B17A-0E22E3388FF8}" type="slidenum">
              <a:rPr lang="uk-UA" smtClean="0"/>
              <a:t>‹№›</a:t>
            </a:fld>
            <a:endParaRPr lang="uk-U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E080-D034-4324-8827-79F5F3FAB323}" type="datetimeFigureOut">
              <a:rPr lang="uk-UA" smtClean="0"/>
              <a:t>05.02.2022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DB39-592D-4530-B17A-0E22E3388FF8}" type="slidenum">
              <a:rPr lang="uk-UA" smtClean="0"/>
              <a:t>‹№›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E080-D034-4324-8827-79F5F3FAB323}" type="datetimeFigureOut">
              <a:rPr lang="uk-UA" smtClean="0"/>
              <a:t>05.02.2022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DB39-592D-4530-B17A-0E22E3388FF8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E080-D034-4324-8827-79F5F3FAB323}" type="datetimeFigureOut">
              <a:rPr lang="uk-UA" smtClean="0"/>
              <a:t>05.02.2022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DB39-592D-4530-B17A-0E22E3388FF8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E080-D034-4324-8827-79F5F3FAB323}" type="datetimeFigureOut">
              <a:rPr lang="uk-UA" smtClean="0"/>
              <a:t>05.02.2022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DB39-592D-4530-B17A-0E22E3388FF8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E080-D034-4324-8827-79F5F3FAB323}" type="datetimeFigureOut">
              <a:rPr lang="uk-UA" smtClean="0"/>
              <a:t>05.02.2022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DB39-592D-4530-B17A-0E22E3388FF8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E080-D034-4324-8827-79F5F3FAB323}" type="datetimeFigureOut">
              <a:rPr lang="uk-UA" smtClean="0"/>
              <a:t>05.02.2022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DB39-592D-4530-B17A-0E22E3388FF8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E080-D034-4324-8827-79F5F3FAB323}" type="datetimeFigureOut">
              <a:rPr lang="uk-UA" smtClean="0"/>
              <a:t>05.02.2022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DB39-592D-4530-B17A-0E22E3388FF8}" type="slidenum">
              <a:rPr lang="uk-UA" smtClean="0"/>
              <a:t>‹№›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E080-D034-4324-8827-79F5F3FAB323}" type="datetimeFigureOut">
              <a:rPr lang="uk-UA" smtClean="0"/>
              <a:t>05.02.2022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5DB39-592D-4530-B17A-0E22E3388FF8}" type="slidenum">
              <a:rPr lang="uk-UA" smtClean="0"/>
              <a:t>‹№›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1E1E080-D034-4324-8827-79F5F3FAB323}" type="datetimeFigureOut">
              <a:rPr lang="uk-UA" smtClean="0"/>
              <a:t>05.02.2022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1B5DB39-592D-4530-B17A-0E22E3388FF8}" type="slidenum">
              <a:rPr lang="uk-UA" smtClean="0"/>
              <a:t>‹№›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252028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Фізика 7 клас</a:t>
            </a:r>
            <a:b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07.02.2022р.</a:t>
            </a:r>
            <a:b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Узагальнення та систематизація знань з теми «Взаємодія тіл. Сила»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uk-UA" sz="4000" dirty="0" smtClean="0"/>
          </a:p>
          <a:p>
            <a:pPr algn="r"/>
            <a:r>
              <a:rPr lang="uk-UA" sz="4000" dirty="0" smtClean="0">
                <a:solidFill>
                  <a:srgbClr val="FF0000"/>
                </a:solidFill>
              </a:rPr>
              <a:t>Урок-подорож</a:t>
            </a:r>
            <a:endParaRPr lang="uk-UA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79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764704"/>
            <a:ext cx="7416824" cy="2175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4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№3.Де </a:t>
            </a:r>
            <a:r>
              <a:rPr lang="ru-RU" sz="4800" dirty="0">
                <a:solidFill>
                  <a:prstClr val="black"/>
                </a:solidFill>
                <a:latin typeface="Times New Roman"/>
                <a:ea typeface="Times New Roman"/>
              </a:rPr>
              <a:t>сила </a:t>
            </a:r>
            <a:r>
              <a:rPr lang="ru-RU" sz="4800" dirty="0" err="1">
                <a:solidFill>
                  <a:prstClr val="black"/>
                </a:solidFill>
                <a:latin typeface="Times New Roman"/>
                <a:ea typeface="Times New Roman"/>
              </a:rPr>
              <a:t>тяжіння</a:t>
            </a:r>
            <a:r>
              <a:rPr lang="ru-RU" sz="4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4800" dirty="0" err="1">
                <a:solidFill>
                  <a:prstClr val="black"/>
                </a:solidFill>
                <a:latin typeface="Times New Roman"/>
                <a:ea typeface="Times New Roman"/>
              </a:rPr>
              <a:t>більша</a:t>
            </a:r>
            <a:r>
              <a:rPr lang="ru-RU" sz="4800" dirty="0">
                <a:solidFill>
                  <a:prstClr val="black"/>
                </a:solidFill>
                <a:latin typeface="Times New Roman"/>
                <a:ea typeface="Times New Roman"/>
              </a:rPr>
              <a:t>  - на </a:t>
            </a:r>
            <a:r>
              <a:rPr lang="ru-RU" sz="4800" dirty="0" err="1">
                <a:solidFill>
                  <a:prstClr val="black"/>
                </a:solidFill>
                <a:latin typeface="Times New Roman"/>
                <a:ea typeface="Times New Roman"/>
              </a:rPr>
              <a:t>полюсі</a:t>
            </a:r>
            <a:r>
              <a:rPr lang="ru-RU" sz="4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48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чи</a:t>
            </a:r>
            <a:r>
              <a:rPr lang="ru-RU" sz="4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4800" dirty="0">
                <a:solidFill>
                  <a:prstClr val="black"/>
                </a:solidFill>
                <a:latin typeface="Times New Roman"/>
                <a:ea typeface="Times New Roman"/>
              </a:rPr>
              <a:t>на </a:t>
            </a:r>
            <a:r>
              <a:rPr lang="ru-RU" sz="4800" dirty="0" err="1">
                <a:solidFill>
                  <a:prstClr val="black"/>
                </a:solidFill>
                <a:latin typeface="Times New Roman"/>
                <a:ea typeface="Times New Roman"/>
              </a:rPr>
              <a:t>екваторі</a:t>
            </a:r>
            <a:r>
              <a:rPr lang="ru-RU" sz="4800" dirty="0">
                <a:solidFill>
                  <a:prstClr val="black"/>
                </a:solidFill>
                <a:latin typeface="Times New Roman"/>
                <a:ea typeface="Times New Roman"/>
              </a:rPr>
              <a:t>?</a:t>
            </a:r>
            <a:endParaRPr lang="uk-UA" sz="48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68960"/>
            <a:ext cx="4321894" cy="322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343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692696"/>
            <a:ext cx="8640960" cy="2175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4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№4.Чому </a:t>
            </a:r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</a:rPr>
              <a:t>на шинах </a:t>
            </a:r>
            <a:r>
              <a:rPr lang="ru-RU" sz="4800" dirty="0" err="1">
                <a:solidFill>
                  <a:srgbClr val="000000"/>
                </a:solidFill>
                <a:latin typeface="Times New Roman"/>
                <a:ea typeface="Times New Roman"/>
              </a:rPr>
              <a:t>автомобіля</a:t>
            </a:r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4800" dirty="0" err="1">
                <a:solidFill>
                  <a:srgbClr val="000000"/>
                </a:solidFill>
                <a:latin typeface="Times New Roman"/>
                <a:ea typeface="Times New Roman"/>
              </a:rPr>
              <a:t>роблять</a:t>
            </a:r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4800" dirty="0" err="1">
                <a:solidFill>
                  <a:srgbClr val="000000"/>
                </a:solidFill>
                <a:latin typeface="Times New Roman"/>
                <a:ea typeface="Times New Roman"/>
              </a:rPr>
              <a:t>рельєфний</a:t>
            </a:r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4800" dirty="0" err="1">
                <a:solidFill>
                  <a:srgbClr val="000000"/>
                </a:solidFill>
                <a:latin typeface="Times New Roman"/>
                <a:ea typeface="Times New Roman"/>
              </a:rPr>
              <a:t>малюнок</a:t>
            </a:r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uk-UA" sz="4800" dirty="0">
              <a:solidFill>
                <a:srgbClr val="073E87"/>
              </a:solidFill>
              <a:latin typeface="Times New Roman"/>
              <a:ea typeface="Times New Roman"/>
            </a:endParaRPr>
          </a:p>
        </p:txBody>
      </p:sp>
      <p:pic>
        <p:nvPicPr>
          <p:cNvPr id="3074" name="Picture 2" descr="ÐÐ°ÑÑÐ¸Ð½ÐºÐ¸ Ð¿Ð¾ Ð·Ð°Ð¿ÑÐ¾ÑÑ Ð§Ð¾Ð¼Ñ Ð½Ð° ÑÐ¸Ð½Ð°Ñ Ð°Ð²ÑÐ¾Ð¼Ð¾Ð±ÑÐ»Ñ ÑÐ¾Ð±Ð»ÑÑÑ ÑÐµÐ»ÑÑÑÐ½Ð¸Ð¹ Ð¼Ð°Ð»ÑÐ½Ð¾Ðº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52936"/>
            <a:ext cx="5616624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43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620688"/>
            <a:ext cx="7408333" cy="1296144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9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№5. </a:t>
            </a:r>
            <a:r>
              <a:rPr lang="ru-RU" sz="192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Чому</a:t>
            </a:r>
            <a:r>
              <a:rPr lang="ru-RU" sz="19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9200" dirty="0" err="1">
                <a:solidFill>
                  <a:srgbClr val="000000"/>
                </a:solidFill>
                <a:latin typeface="Times New Roman"/>
                <a:ea typeface="Times New Roman"/>
              </a:rPr>
              <a:t>бігуни</a:t>
            </a:r>
            <a:r>
              <a:rPr lang="ru-RU" sz="19200" dirty="0">
                <a:solidFill>
                  <a:srgbClr val="000000"/>
                </a:solidFill>
                <a:latin typeface="Times New Roman"/>
                <a:ea typeface="Times New Roman"/>
              </a:rPr>
              <a:t> й </a:t>
            </a:r>
            <a:r>
              <a:rPr lang="ru-RU" sz="19200" dirty="0" err="1">
                <a:solidFill>
                  <a:srgbClr val="000000"/>
                </a:solidFill>
                <a:latin typeface="Times New Roman"/>
                <a:ea typeface="Times New Roman"/>
              </a:rPr>
              <a:t>альпіністи</a:t>
            </a:r>
            <a:r>
              <a:rPr lang="ru-RU" sz="19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9200" dirty="0" err="1">
                <a:solidFill>
                  <a:srgbClr val="000000"/>
                </a:solidFill>
                <a:latin typeface="Times New Roman"/>
                <a:ea typeface="Times New Roman"/>
              </a:rPr>
              <a:t>використовують</a:t>
            </a:r>
            <a:r>
              <a:rPr lang="ru-RU" sz="19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9200" dirty="0" err="1">
                <a:solidFill>
                  <a:srgbClr val="000000"/>
                </a:solidFill>
                <a:latin typeface="Times New Roman"/>
                <a:ea typeface="Times New Roman"/>
              </a:rPr>
              <a:t>взуття</a:t>
            </a:r>
            <a:r>
              <a:rPr lang="ru-RU" sz="19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9200" dirty="0" err="1">
                <a:solidFill>
                  <a:srgbClr val="000000"/>
                </a:solidFill>
                <a:latin typeface="Times New Roman"/>
                <a:ea typeface="Times New Roman"/>
              </a:rPr>
              <a:t>із</a:t>
            </a:r>
            <a:r>
              <a:rPr lang="ru-RU" sz="19200" dirty="0">
                <a:solidFill>
                  <a:srgbClr val="000000"/>
                </a:solidFill>
                <a:latin typeface="Times New Roman"/>
                <a:ea typeface="Times New Roman"/>
              </a:rPr>
              <a:t> шипами</a:t>
            </a:r>
            <a:r>
              <a:rPr lang="ru-RU" sz="19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</a:p>
          <a:p>
            <a:pPr marL="0" lvl="0" indent="0">
              <a:lnSpc>
                <a:spcPct val="150000"/>
              </a:lnSpc>
              <a:spcAft>
                <a:spcPts val="0"/>
              </a:spcAft>
              <a:buNone/>
            </a:pPr>
            <a:endParaRPr lang="uk-UA" dirty="0" smtClean="0">
              <a:solidFill>
                <a:schemeClr val="tx1"/>
              </a:solidFill>
              <a:latin typeface="Times New Roman"/>
              <a:ea typeface="Times New Roman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17032"/>
            <a:ext cx="5832648" cy="2821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25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0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4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№6. </a:t>
            </a:r>
            <a:r>
              <a:rPr lang="ru-RU" sz="4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Внаслідок</a:t>
            </a:r>
            <a:r>
              <a:rPr lang="ru-RU" sz="4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4800" dirty="0" err="1">
                <a:solidFill>
                  <a:srgbClr val="000000"/>
                </a:solidFill>
                <a:latin typeface="Times New Roman"/>
                <a:ea typeface="Times New Roman"/>
              </a:rPr>
              <a:t>якої</a:t>
            </a:r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4800" dirty="0" err="1">
                <a:solidFill>
                  <a:srgbClr val="000000"/>
                </a:solidFill>
                <a:latin typeface="Times New Roman"/>
                <a:ea typeface="Times New Roman"/>
              </a:rPr>
              <a:t>сили</a:t>
            </a:r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4800" dirty="0" err="1">
                <a:solidFill>
                  <a:srgbClr val="000000"/>
                </a:solidFill>
                <a:latin typeface="Times New Roman"/>
                <a:ea typeface="Times New Roman"/>
              </a:rPr>
              <a:t>всі</a:t>
            </a:r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4800" dirty="0" err="1">
                <a:solidFill>
                  <a:srgbClr val="000000"/>
                </a:solidFill>
                <a:latin typeface="Times New Roman"/>
                <a:ea typeface="Times New Roman"/>
              </a:rPr>
              <a:t>краплинки</a:t>
            </a:r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4800" dirty="0" err="1">
                <a:solidFill>
                  <a:srgbClr val="000000"/>
                </a:solidFill>
                <a:latin typeface="Times New Roman"/>
                <a:ea typeface="Times New Roman"/>
              </a:rPr>
              <a:t>дощу</a:t>
            </a:r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4800" dirty="0" err="1">
                <a:solidFill>
                  <a:srgbClr val="000000"/>
                </a:solidFill>
                <a:latin typeface="Times New Roman"/>
                <a:ea typeface="Times New Roman"/>
              </a:rPr>
              <a:t>падають</a:t>
            </a:r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</a:rPr>
              <a:t> на Землю?</a:t>
            </a:r>
            <a:endParaRPr lang="uk-UA" sz="4800" dirty="0">
              <a:solidFill>
                <a:srgbClr val="073E87"/>
              </a:solidFill>
              <a:latin typeface="Times New Roman"/>
              <a:ea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01008"/>
            <a:ext cx="17240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86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620688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4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№7.  Як </a:t>
            </a:r>
            <a:r>
              <a:rPr lang="ru-RU" sz="4800" dirty="0">
                <a:solidFill>
                  <a:prstClr val="black"/>
                </a:solidFill>
                <a:latin typeface="Times New Roman"/>
                <a:ea typeface="Times New Roman"/>
              </a:rPr>
              <a:t>леву </a:t>
            </a:r>
            <a:r>
              <a:rPr lang="ru-RU" sz="4800" dirty="0" err="1">
                <a:solidFill>
                  <a:prstClr val="black"/>
                </a:solidFill>
                <a:latin typeface="Times New Roman"/>
                <a:ea typeface="Times New Roman"/>
              </a:rPr>
              <a:t>вдається</a:t>
            </a:r>
            <a:r>
              <a:rPr lang="ru-RU" sz="4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48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з’їсти</a:t>
            </a:r>
            <a:r>
              <a:rPr lang="ru-RU" sz="48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48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величезний</a:t>
            </a:r>
            <a:r>
              <a:rPr lang="ru-RU" sz="4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шматок </a:t>
            </a:r>
            <a:r>
              <a:rPr lang="ru-RU" sz="48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м’яса</a:t>
            </a:r>
            <a:r>
              <a:rPr lang="ru-RU" sz="4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r>
              <a:rPr lang="ru-RU" sz="48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лише</a:t>
            </a:r>
            <a:r>
              <a:rPr lang="ru-RU" sz="4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48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злизуючи</a:t>
            </a:r>
            <a:r>
              <a:rPr lang="ru-RU" sz="4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sz="48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його</a:t>
            </a:r>
            <a:r>
              <a:rPr lang="ru-RU" sz="4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 </a:t>
            </a:r>
            <a:r>
              <a:rPr lang="ru-RU" sz="48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язиком</a:t>
            </a:r>
            <a:r>
              <a:rPr lang="ru-RU" sz="4800" dirty="0" smtClean="0">
                <a:solidFill>
                  <a:prstClr val="black"/>
                </a:solidFill>
                <a:latin typeface="Times New Roman"/>
                <a:ea typeface="Times New Roman"/>
              </a:rPr>
              <a:t>?</a:t>
            </a:r>
            <a:endParaRPr lang="uk-UA" sz="4800" dirty="0"/>
          </a:p>
        </p:txBody>
      </p:sp>
      <p:pic>
        <p:nvPicPr>
          <p:cNvPr id="7170" name="Picture 2" descr="ÐÐ°ÑÑÐ¸Ð½ÐºÐ¸ Ð¿Ð¾ Ð·Ð°Ð¿ÑÐ¾ÑÑ Ð»ÐµÐ²  ÑÐ·Ð¸Ðº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698477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46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404664"/>
            <a:ext cx="7408333" cy="3450696"/>
          </a:xfrm>
        </p:spPr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№8 Навіщо автомобілю амортизатори?</a:t>
            </a:r>
            <a:endParaRPr lang="uk-UA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ÐÐ°ÑÑÐ¸Ð½ÐºÐ¸ Ð¿Ð¾ Ð·Ð°Ð¿ÑÐ¾ÑÑ Ð½Ð°Ð²ÑÑÐ¾ Ð°Ð¼Ð°ÑÑÐ¸Ð·Ð°ÑÐ¾ÑÐ¸ Ð°Ð²ÑÐ¾Ð¼Ð¾Ð±ÑÐ»Ñ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52936"/>
            <a:ext cx="4392488" cy="230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93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332656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uk-UA" sz="4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№9. </a:t>
            </a:r>
            <a:r>
              <a:rPr lang="ru-RU" sz="4800" dirty="0" err="1">
                <a:latin typeface="Times New Roman"/>
                <a:ea typeface="Times New Roman"/>
              </a:rPr>
              <a:t>Чому</a:t>
            </a:r>
            <a:r>
              <a:rPr lang="ru-RU" sz="4800" dirty="0">
                <a:latin typeface="Times New Roman"/>
                <a:ea typeface="Times New Roman"/>
              </a:rPr>
              <a:t> </a:t>
            </a:r>
            <a:r>
              <a:rPr lang="ru-RU" sz="4800" dirty="0" err="1">
                <a:latin typeface="Times New Roman"/>
                <a:ea typeface="Times New Roman"/>
              </a:rPr>
              <a:t>важко</a:t>
            </a:r>
            <a:r>
              <a:rPr lang="ru-RU" sz="4800" dirty="0">
                <a:latin typeface="Times New Roman"/>
                <a:ea typeface="Times New Roman"/>
              </a:rPr>
              <a:t> </a:t>
            </a:r>
            <a:r>
              <a:rPr lang="ru-RU" sz="4800" dirty="0" err="1">
                <a:latin typeface="Times New Roman"/>
                <a:ea typeface="Times New Roman"/>
              </a:rPr>
              <a:t>втримати</a:t>
            </a:r>
            <a:r>
              <a:rPr lang="ru-RU" sz="4800" dirty="0">
                <a:latin typeface="Times New Roman"/>
                <a:ea typeface="Times New Roman"/>
              </a:rPr>
              <a:t> в руках живу </a:t>
            </a:r>
            <a:r>
              <a:rPr lang="ru-RU" sz="4800" dirty="0" err="1">
                <a:latin typeface="Times New Roman"/>
                <a:ea typeface="Times New Roman"/>
              </a:rPr>
              <a:t>рибу</a:t>
            </a:r>
            <a:r>
              <a:rPr lang="ru-RU" sz="4800" dirty="0">
                <a:latin typeface="Times New Roman"/>
                <a:ea typeface="Times New Roman"/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5715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88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340768"/>
            <a:ext cx="7408333" cy="4785395"/>
          </a:xfrm>
        </p:spPr>
        <p:txBody>
          <a:bodyPr/>
          <a:lstStyle/>
          <a:p>
            <a:pPr marL="457200">
              <a:lnSpc>
                <a:spcPct val="150000"/>
              </a:lnSpc>
              <a:spcAft>
                <a:spcPts val="0"/>
              </a:spcAft>
            </a:pPr>
            <a:endParaRPr lang="uk-UA" b="1" i="1" u="sng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uk-UA" b="1" i="1" u="sng" dirty="0" smtClean="0">
                <a:solidFill>
                  <a:srgbClr val="C00000"/>
                </a:solidFill>
                <a:latin typeface="Times New Roman"/>
                <a:ea typeface="Times New Roman"/>
              </a:rPr>
              <a:t>Фронтальний </a:t>
            </a:r>
            <a:r>
              <a:rPr lang="uk-UA" b="1" i="1" u="sng" dirty="0">
                <a:solidFill>
                  <a:srgbClr val="C00000"/>
                </a:solidFill>
                <a:latin typeface="Times New Roman"/>
                <a:ea typeface="Times New Roman"/>
              </a:rPr>
              <a:t>експеримент</a:t>
            </a:r>
            <a:r>
              <a:rPr lang="uk-UA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:</a:t>
            </a:r>
          </a:p>
          <a:p>
            <a:pPr marL="18288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uk-UA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Дослідити залежність сили тертя від тертьової поверхні.</a:t>
            </a:r>
            <a:endParaRPr lang="uk-UA" sz="2000" dirty="0">
              <a:latin typeface="Times New Roman"/>
              <a:ea typeface="Times New Roman"/>
            </a:endParaRPr>
          </a:p>
          <a:p>
            <a:pPr marL="18288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uk-UA" b="1" i="1" u="sng" dirty="0">
                <a:solidFill>
                  <a:srgbClr val="C00000"/>
                </a:solidFill>
                <a:latin typeface="Times New Roman"/>
                <a:ea typeface="Times New Roman"/>
              </a:rPr>
              <a:t>Прилади і матеріали</a:t>
            </a:r>
            <a:r>
              <a:rPr lang="uk-UA" u="sng" dirty="0">
                <a:solidFill>
                  <a:srgbClr val="C00000"/>
                </a:solidFill>
                <a:latin typeface="Times New Roman"/>
                <a:ea typeface="Times New Roman"/>
              </a:rPr>
              <a:t>: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дерев’яний брусок,  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лист паперу, дерев’яна дошка, лист наждачного паперу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marL="18288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uk-UA" dirty="0" smtClean="0">
                <a:solidFill>
                  <a:srgbClr val="FF0000"/>
                </a:solidFill>
                <a:latin typeface="Times New Roman"/>
                <a:ea typeface="Times New Roman"/>
              </a:rPr>
              <a:t>Запишіть свої висновки в зошит</a:t>
            </a:r>
          </a:p>
          <a:p>
            <a:pPr marL="182880" indent="0">
              <a:lnSpc>
                <a:spcPct val="150000"/>
              </a:lnSpc>
              <a:spcAft>
                <a:spcPts val="0"/>
              </a:spcAft>
              <a:buNone/>
            </a:pPr>
            <a:endParaRPr lang="uk-UA" sz="20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Місто </a:t>
            </a:r>
            <a:r>
              <a:rPr lang="ru-RU" b="1" dirty="0" err="1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Дослідників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7747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uk-UA" sz="4000" b="1" dirty="0" smtClean="0">
                <a:solidFill>
                  <a:srgbClr val="C00000"/>
                </a:solidFill>
                <a:latin typeface="Monotype Corsiva" pitchFamily="66" charset="0"/>
                <a:ea typeface="Times New Roman"/>
              </a:rPr>
              <a:t>Задача 1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Blip>
                <a:blip r:embed="rId2"/>
              </a:buBlip>
            </a:pPr>
            <a:r>
              <a:rPr lang="uk-UA" b="1" i="1" dirty="0">
                <a:solidFill>
                  <a:srgbClr val="7030A0"/>
                </a:solidFill>
                <a:latin typeface="Times New Roman"/>
                <a:ea typeface="PMingLiU"/>
                <a:cs typeface="Times New Roman"/>
              </a:rPr>
              <a:t>Ніл </a:t>
            </a:r>
            <a:r>
              <a:rPr lang="uk-UA" b="1" i="1" dirty="0" err="1">
                <a:solidFill>
                  <a:srgbClr val="7030A0"/>
                </a:solidFill>
                <a:latin typeface="Times New Roman"/>
                <a:ea typeface="PMingLiU"/>
                <a:cs typeface="Times New Roman"/>
              </a:rPr>
              <a:t>Армстронг</a:t>
            </a:r>
            <a:r>
              <a:rPr lang="uk-UA" b="1" i="1" dirty="0">
                <a:solidFill>
                  <a:srgbClr val="7030A0"/>
                </a:solidFill>
                <a:latin typeface="Times New Roman"/>
                <a:ea typeface="PMingLiU"/>
                <a:cs typeface="Times New Roman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PMingLiU"/>
                <a:cs typeface="Times New Roman"/>
              </a:rPr>
              <a:t>– перша людина, яка ступила 20 липня 1969р. на поверхню Місяця. Визначте вагу астронавта на Місяці, якщо його вага на Землі дорівнювала </a:t>
            </a:r>
            <a:r>
              <a:rPr lang="uk-UA" b="1" dirty="0">
                <a:solidFill>
                  <a:schemeClr val="tx1"/>
                </a:solidFill>
                <a:latin typeface="Times New Roman"/>
                <a:ea typeface="PMingLiU"/>
                <a:cs typeface="Times New Roman"/>
              </a:rPr>
              <a:t>745Н</a:t>
            </a:r>
            <a:r>
              <a:rPr lang="uk-UA" dirty="0">
                <a:solidFill>
                  <a:schemeClr val="tx1"/>
                </a:solidFill>
                <a:latin typeface="Times New Roman"/>
                <a:ea typeface="PMingLiU"/>
                <a:cs typeface="Times New Roman"/>
              </a:rPr>
              <a:t>. </a:t>
            </a:r>
            <a:r>
              <a:rPr lang="uk-UA" dirty="0" smtClean="0">
                <a:solidFill>
                  <a:schemeClr val="tx1"/>
                </a:solidFill>
                <a:latin typeface="Times New Roman"/>
                <a:ea typeface="PMingLiU"/>
                <a:cs typeface="Times New Roman"/>
              </a:rPr>
              <a:t>Прискорення </a:t>
            </a:r>
            <a:r>
              <a:rPr lang="uk-UA" dirty="0">
                <a:solidFill>
                  <a:schemeClr val="tx1"/>
                </a:solidFill>
                <a:latin typeface="Times New Roman"/>
                <a:ea typeface="PMingLiU"/>
                <a:cs typeface="Times New Roman"/>
              </a:rPr>
              <a:t>вільного падіння на Місяці </a:t>
            </a:r>
            <a:r>
              <a:rPr lang="uk-UA" b="1" dirty="0">
                <a:solidFill>
                  <a:schemeClr val="tx1"/>
                </a:solidFill>
                <a:latin typeface="Times New Roman"/>
                <a:ea typeface="PMingLiU"/>
                <a:cs typeface="Times New Roman"/>
              </a:rPr>
              <a:t>1,6Н/кг</a:t>
            </a:r>
            <a:r>
              <a:rPr lang="uk-UA" dirty="0">
                <a:solidFill>
                  <a:schemeClr val="tx1"/>
                </a:solidFill>
                <a:latin typeface="Times New Roman"/>
                <a:ea typeface="PMingLiU"/>
                <a:cs typeface="Times New Roman"/>
              </a:rPr>
              <a:t>.</a:t>
            </a:r>
            <a:endParaRPr lang="uk-UA" sz="2000" dirty="0">
              <a:solidFill>
                <a:schemeClr val="tx1"/>
              </a:solidFill>
              <a:latin typeface="Calibri"/>
              <a:ea typeface="PMingLiU"/>
              <a:cs typeface="Times New Roman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Місто  </a:t>
            </a:r>
            <a:r>
              <a:rPr lang="uk-UA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«Математики і фізики»</a:t>
            </a:r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93096"/>
            <a:ext cx="265747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26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uk-UA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Дано: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i="1">
                            <a:solidFill>
                              <a:schemeClr val="tx1"/>
                            </a:solidFill>
                            <a:latin typeface="Cambria Math"/>
                          </a:rPr>
                          <m:t>Р</m:t>
                        </m:r>
                      </m:e>
                      <m:sub>
                        <m:r>
                          <a:rPr lang="uk-UA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uk-UA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uk-UA" i="1">
                            <a:solidFill>
                              <a:schemeClr val="tx1"/>
                            </a:solidFill>
                            <a:latin typeface="Cambria Math"/>
                          </a:rPr>
                          <m:t>з</m:t>
                        </m:r>
                      </m:sub>
                    </m:sSub>
                  </m:oMath>
                </a14:m>
                <a:endParaRPr lang="uk-UA" sz="3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uk-UA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m=</a:t>
                </a:r>
                <a:r>
                  <a:rPr lang="uk-UA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k-UA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Р</m:t>
                            </m:r>
                          </m:e>
                          <m:sub>
                            <m:r>
                              <a:rPr lang="uk-UA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k-UA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uk-UA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з</m:t>
                            </m:r>
                          </m:sub>
                        </m:sSub>
                      </m:den>
                    </m:f>
                    <m:r>
                      <a:rPr lang="en-US" sz="3600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            </m:t>
                    </m:r>
                    <m:r>
                      <m:rPr>
                        <m:sty m:val="p"/>
                      </m:rPr>
                      <a:rPr lang="en-US" sz="3600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m</m:t>
                    </m:r>
                    <m:r>
                      <a:rPr lang="en-US" sz="3600" dirty="0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=76 </m:t>
                    </m:r>
                  </m:oMath>
                </a14:m>
                <a:r>
                  <a:rPr lang="uk-UA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КГ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uk-UA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</a:t>
                </a:r>
              </a:p>
              <a:p>
                <a:pPr marL="0" indent="0">
                  <a:buNone/>
                </a:pPr>
                <a:r>
                  <a:rPr lang="uk-UA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   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uk-UA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uk-UA" i="1">
                            <a:solidFill>
                              <a:prstClr val="black"/>
                            </a:solidFill>
                            <a:latin typeface="Cambria Math"/>
                          </a:rPr>
                          <m:t>м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        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=121</a:t>
                </a:r>
                <a:r>
                  <a:rPr lang="uk-UA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6 </a:t>
                </a:r>
                <a:r>
                  <a:rPr lang="uk-UA" sz="32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Н</a:t>
                </a:r>
                <a:endParaRPr lang="uk-UA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99" t="-229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35696" y="3064639"/>
                <a:ext cx="1664879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400" b="0" i="1" smtClean="0">
                            <a:latin typeface="Cambria Math"/>
                          </a:rPr>
                          <m:t>Р</m:t>
                        </m:r>
                      </m:e>
                      <m:sub>
                        <m:r>
                          <a:rPr lang="uk-UA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uk-UA" sz="2400" dirty="0" smtClean="0"/>
                  <a:t>=745  Н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uk-UA" sz="2400" b="0" i="1" smtClean="0">
                            <a:latin typeface="Cambria Math"/>
                          </a:rPr>
                          <m:t>м</m:t>
                        </m:r>
                      </m:sub>
                    </m:sSub>
                  </m:oMath>
                </a14:m>
                <a:r>
                  <a:rPr lang="uk-UA" sz="2400" dirty="0" smtClean="0"/>
                  <a:t>=1,6 Н/кг</a:t>
                </a:r>
                <a:endParaRPr lang="en-US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</m:e>
                      <m:sub>
                        <m:r>
                          <a:rPr lang="uk-UA" sz="2400" b="0" i="1" smtClean="0">
                            <a:latin typeface="Cambria Math"/>
                          </a:rPr>
                          <m:t>з</m:t>
                        </m:r>
                      </m:sub>
                    </m:sSub>
                  </m:oMath>
                </a14:m>
                <a:r>
                  <a:rPr lang="uk-UA" sz="2400" dirty="0" smtClean="0"/>
                  <a:t>=9,8 </a:t>
                </a:r>
                <a:r>
                  <a:rPr lang="en-US" sz="2400" dirty="0" smtClean="0"/>
                  <a:t>H</a:t>
                </a:r>
                <a:r>
                  <a:rPr lang="uk-UA" sz="2400" dirty="0" smtClean="0"/>
                  <a:t>/кг</a:t>
                </a:r>
                <a:endParaRPr lang="uk-UA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064639"/>
                <a:ext cx="1664879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733" t="-4061" r="-5128" b="-10660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/>
          <p:cNvCxnSpPr/>
          <p:nvPr/>
        </p:nvCxnSpPr>
        <p:spPr>
          <a:xfrm>
            <a:off x="1778888" y="4365104"/>
            <a:ext cx="20162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563888" y="3140968"/>
            <a:ext cx="0" cy="1800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74665" y="4459242"/>
                <a:ext cx="658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k-U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= </a:t>
                </a:r>
                <a:r>
                  <a:rPr lang="uk-UA" dirty="0" smtClean="0"/>
                  <a:t>?</a:t>
                </a:r>
                <a:endParaRPr lang="uk-UA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665" y="4459242"/>
                <a:ext cx="658322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r="-7407" b="-2666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/>
          <p:cNvSpPr/>
          <p:nvPr/>
        </p:nvSpPr>
        <p:spPr>
          <a:xfrm>
            <a:off x="2703198" y="332656"/>
            <a:ext cx="4104456" cy="13681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>
                <a:solidFill>
                  <a:schemeClr val="bg1"/>
                </a:solidFill>
              </a:rPr>
              <a:t>Розв'язання</a:t>
            </a:r>
            <a:endParaRPr lang="uk-UA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21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3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Тим, </a:t>
            </a:r>
            <a:r>
              <a:rPr lang="ru-RU" sz="32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хто</a:t>
            </a:r>
            <a:r>
              <a:rPr lang="ru-RU" sz="3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вчить</a:t>
            </a:r>
            <a:r>
              <a:rPr lang="ru-RU" sz="3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фізику</a:t>
            </a:r>
            <a:r>
              <a:rPr lang="ru-RU" sz="3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endParaRPr lang="uk-UA" sz="28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3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Тим, </a:t>
            </a:r>
            <a:r>
              <a:rPr lang="ru-RU" sz="32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хто</a:t>
            </a:r>
            <a:r>
              <a:rPr lang="ru-RU" sz="3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любить </a:t>
            </a:r>
            <a:r>
              <a:rPr lang="ru-RU" sz="32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фізику</a:t>
            </a:r>
            <a:r>
              <a:rPr lang="ru-RU" sz="3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endParaRPr lang="uk-UA" sz="28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3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Тим, </a:t>
            </a:r>
            <a:r>
              <a:rPr lang="ru-RU" sz="32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хто</a:t>
            </a:r>
            <a:r>
              <a:rPr lang="ru-RU" sz="3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знає</a:t>
            </a:r>
            <a:r>
              <a:rPr lang="ru-RU" sz="3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фізику</a:t>
            </a:r>
            <a:r>
              <a:rPr lang="ru-RU" sz="3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endParaRPr lang="uk-UA" sz="28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3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Тим, </a:t>
            </a:r>
            <a:r>
              <a:rPr lang="ru-RU" sz="32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хто</a:t>
            </a:r>
            <a:r>
              <a:rPr lang="ru-RU" sz="3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ще</a:t>
            </a:r>
            <a:r>
              <a:rPr lang="ru-RU" sz="3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не </a:t>
            </a:r>
            <a:r>
              <a:rPr lang="ru-RU" sz="32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знає</a:t>
            </a:r>
            <a:r>
              <a:rPr lang="ru-RU" sz="3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endParaRPr lang="uk-UA" sz="28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32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Що</a:t>
            </a:r>
            <a:r>
              <a:rPr lang="ru-RU" sz="3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любить </a:t>
            </a:r>
            <a:r>
              <a:rPr lang="ru-RU" sz="3200" b="1" i="1" dirty="0" err="1">
                <a:solidFill>
                  <a:srgbClr val="000000"/>
                </a:solidFill>
                <a:latin typeface="Times New Roman"/>
                <a:ea typeface="Times New Roman"/>
              </a:rPr>
              <a:t>фізику</a:t>
            </a:r>
            <a:r>
              <a:rPr lang="ru-RU" sz="3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endParaRPr lang="uk-UA" sz="28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3200" b="1" i="1" dirty="0">
                <a:solidFill>
                  <a:srgbClr val="000000"/>
                </a:solidFill>
                <a:latin typeface="Times New Roman"/>
                <a:ea typeface="Times New Roman"/>
              </a:rPr>
              <a:t>Даний урок </a:t>
            </a:r>
            <a:r>
              <a:rPr lang="ru-RU" sz="3200" b="1" i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присвячується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uk-UA" sz="2800" dirty="0">
              <a:latin typeface="Times New Roman"/>
              <a:ea typeface="Times New Roman"/>
            </a:endParaRPr>
          </a:p>
          <a:p>
            <a:endParaRPr lang="uk-UA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576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124744"/>
            <a:ext cx="7992888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555555"/>
                </a:solidFill>
                <a:latin typeface="Helvetica"/>
              </a:rPr>
              <a:t> </a:t>
            </a:r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Задача 2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Сани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тягнуть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два хлопчики,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прикладаючи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них в одному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напрямку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35 Н</a:t>
            </a:r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40 Н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Сила опору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рухові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15 Н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дорівнює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рівнодійна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сил,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діють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сани?</a:t>
            </a:r>
            <a:endParaRPr lang="uk-UA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74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uk-UA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Дано: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</a:t>
                </a:r>
                <a:endParaRPr lang="uk-UA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=35 H</a:t>
                </a:r>
                <a:r>
                  <a:rPr lang="uk-UA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           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F=</a:t>
                </a:r>
                <a:r>
                  <a:rPr lang="uk-UA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uk-UA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endParaRPr lang="en-US" sz="2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=40 H               F=</a:t>
                </a:r>
                <a:r>
                  <a:rPr lang="uk-UA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60 H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=15 H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F-</a:t>
                </a:r>
                <a:r>
                  <a:rPr lang="uk-UA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uk-UA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46" t="-176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Розв'язання</a:t>
            </a:r>
            <a:endParaRPr lang="uk-UA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43608" y="4797152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555776" y="3068960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98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uk-UA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Повторити  </a:t>
            </a:r>
            <a:r>
              <a:rPr lang="uk-UA" sz="3200" dirty="0">
                <a:solidFill>
                  <a:srgbClr val="000000"/>
                </a:solidFill>
                <a:latin typeface="Times New Roman"/>
                <a:ea typeface="Times New Roman"/>
              </a:rPr>
              <a:t>параграф </a:t>
            </a:r>
            <a:r>
              <a:rPr lang="uk-UA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14-21. 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uk-UA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Завдання на сторінці 148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uk-UA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Підготуватися </a:t>
            </a:r>
            <a:r>
              <a:rPr lang="uk-UA" sz="3200" dirty="0">
                <a:solidFill>
                  <a:srgbClr val="000000"/>
                </a:solidFill>
                <a:latin typeface="Times New Roman"/>
                <a:ea typeface="Times New Roman"/>
              </a:rPr>
              <a:t>до контрольної  роботи.</a:t>
            </a:r>
            <a:endParaRPr lang="uk-UA" sz="2800" dirty="0">
              <a:latin typeface="Times New Roman"/>
              <a:ea typeface="Times New Roman"/>
            </a:endParaRP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ДОМАШНЄ </a:t>
            </a:r>
            <a:r>
              <a:rPr lang="uk-UA" dirty="0"/>
              <a:t>ЗАВДАННЯ :</a:t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9144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090464" y="3611563"/>
            <a:ext cx="324036" cy="3024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Овал 4"/>
          <p:cNvSpPr/>
          <p:nvPr/>
        </p:nvSpPr>
        <p:spPr>
          <a:xfrm>
            <a:off x="3131840" y="2762296"/>
            <a:ext cx="288032" cy="36004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Овал 5"/>
          <p:cNvSpPr/>
          <p:nvPr/>
        </p:nvSpPr>
        <p:spPr>
          <a:xfrm>
            <a:off x="2198280" y="4696335"/>
            <a:ext cx="198022" cy="33833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Овал 6"/>
          <p:cNvSpPr/>
          <p:nvPr/>
        </p:nvSpPr>
        <p:spPr>
          <a:xfrm>
            <a:off x="6444208" y="4293096"/>
            <a:ext cx="313184" cy="266328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28738"/>
            <a:ext cx="219075" cy="36036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46938" y="3006033"/>
            <a:ext cx="1058416" cy="49033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Школа</a:t>
            </a:r>
            <a:endParaRPr lang="uk-UA" b="1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>
            <a:stCxn id="4" idx="6"/>
          </p:cNvCxnSpPr>
          <p:nvPr/>
        </p:nvCxnSpPr>
        <p:spPr>
          <a:xfrm flipV="1">
            <a:off x="1414500" y="3006033"/>
            <a:ext cx="1717340" cy="756756"/>
          </a:xfrm>
          <a:prstGeom prst="straightConnector1">
            <a:avLst/>
          </a:prstGeom>
          <a:ln w="22225" cap="rnd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297291" y="2132856"/>
            <a:ext cx="1802342" cy="5040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Місто Кросвордів</a:t>
            </a:r>
            <a:endParaRPr lang="uk-UA" b="1" dirty="0">
              <a:solidFill>
                <a:srgbClr val="C00000"/>
              </a:solidFill>
            </a:endParaRPr>
          </a:p>
        </p:txBody>
      </p:sp>
      <p:cxnSp>
        <p:nvCxnSpPr>
          <p:cNvPr id="16" name="Прямая со стрелкой 15"/>
          <p:cNvCxnSpPr>
            <a:stCxn id="5" idx="6"/>
            <a:endCxn id="9218" idx="1"/>
          </p:cNvCxnSpPr>
          <p:nvPr/>
        </p:nvCxnSpPr>
        <p:spPr>
          <a:xfrm>
            <a:off x="3419872" y="2942316"/>
            <a:ext cx="1872208" cy="266604"/>
          </a:xfrm>
          <a:prstGeom prst="straightConnector1">
            <a:avLst/>
          </a:prstGeom>
          <a:ln w="15875" cap="rnd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804248" y="4288587"/>
            <a:ext cx="1800200" cy="3774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Місто Ерудитів</a:t>
            </a:r>
            <a:endParaRPr lang="uk-UA" b="1" dirty="0">
              <a:solidFill>
                <a:srgbClr val="C00000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5498965" y="3380195"/>
            <a:ext cx="1042590" cy="903995"/>
          </a:xfrm>
          <a:prstGeom prst="straightConnector1">
            <a:avLst/>
          </a:prstGeom>
          <a:ln w="15875" cap="rnd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448672" y="2714455"/>
            <a:ext cx="2363688" cy="31428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Місто Теоретиків</a:t>
            </a:r>
            <a:endParaRPr lang="uk-UA" b="1" dirty="0">
              <a:solidFill>
                <a:srgbClr val="C00000"/>
              </a:solidFill>
            </a:endParaRPr>
          </a:p>
        </p:txBody>
      </p:sp>
      <p:cxnSp>
        <p:nvCxnSpPr>
          <p:cNvPr id="26" name="Прямая со стрелкой 25"/>
          <p:cNvCxnSpPr>
            <a:stCxn id="9219" idx="1"/>
          </p:cNvCxnSpPr>
          <p:nvPr/>
        </p:nvCxnSpPr>
        <p:spPr>
          <a:xfrm flipH="1" flipV="1">
            <a:off x="2310653" y="5002425"/>
            <a:ext cx="1788980" cy="297867"/>
          </a:xfrm>
          <a:prstGeom prst="straightConnector1">
            <a:avLst/>
          </a:prstGeom>
          <a:ln w="158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1276146" y="3914015"/>
            <a:ext cx="922134" cy="860439"/>
          </a:xfrm>
          <a:prstGeom prst="straightConnector1">
            <a:avLst/>
          </a:prstGeom>
          <a:ln w="158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1540569" y="5165719"/>
            <a:ext cx="1758534" cy="709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Місто МІФ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9216" name="Прямоугольник 9215"/>
          <p:cNvSpPr/>
          <p:nvPr/>
        </p:nvSpPr>
        <p:spPr>
          <a:xfrm>
            <a:off x="2247700" y="476672"/>
            <a:ext cx="5110024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 smtClean="0">
                <a:solidFill>
                  <a:schemeClr val="bg1"/>
                </a:solidFill>
              </a:rPr>
              <a:t>КАРТА ПОДОРОЖІ</a:t>
            </a:r>
            <a:endParaRPr lang="uk-UA" sz="4000" dirty="0">
              <a:solidFill>
                <a:schemeClr val="bg1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633" y="5111379"/>
            <a:ext cx="3048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224" name="Прямая со стрелкой 9223"/>
          <p:cNvCxnSpPr/>
          <p:nvPr/>
        </p:nvCxnSpPr>
        <p:spPr>
          <a:xfrm flipH="1">
            <a:off x="4404434" y="4559424"/>
            <a:ext cx="2010927" cy="769603"/>
          </a:xfrm>
          <a:prstGeom prst="straightConnector1">
            <a:avLst/>
          </a:prstGeom>
          <a:ln w="158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8" name="Прямоугольник 9227"/>
          <p:cNvSpPr/>
          <p:nvPr/>
        </p:nvSpPr>
        <p:spPr>
          <a:xfrm>
            <a:off x="3725625" y="5733256"/>
            <a:ext cx="178553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Місто Дослідників</a:t>
            </a:r>
            <a:endParaRPr lang="uk-U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4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0000"/>
                </a:solidFill>
                <a:latin typeface="Times New Roman"/>
                <a:ea typeface="Calibri"/>
              </a:rPr>
              <a:t>Місто Кросвордів</a:t>
            </a:r>
            <a:endParaRPr lang="uk-UA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73016"/>
            <a:ext cx="42862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556792"/>
            <a:ext cx="70922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A50021"/>
                </a:solidFill>
              </a:rPr>
              <a:t>КРОСВОРД №1</a:t>
            </a:r>
          </a:p>
          <a:p>
            <a:endParaRPr lang="ru-RU" b="1" i="1" dirty="0"/>
          </a:p>
          <a:p>
            <a:r>
              <a:rPr lang="ru-RU" sz="3600" b="1" i="1" dirty="0" err="1" smtClean="0"/>
              <a:t>Скажіть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назву</a:t>
            </a:r>
            <a:r>
              <a:rPr lang="ru-RU" sz="3600" b="1" i="1" dirty="0" smtClean="0"/>
              <a:t> </a:t>
            </a:r>
            <a:r>
              <a:rPr lang="ru-RU" sz="3600" b="1" i="1" dirty="0"/>
              <a:t>того, до </a:t>
            </a:r>
            <a:r>
              <a:rPr lang="ru-RU" sz="3600" b="1" i="1" dirty="0" err="1"/>
              <a:t>чого</a:t>
            </a:r>
            <a:r>
              <a:rPr lang="ru-RU" sz="3600" b="1" i="1" dirty="0"/>
              <a:t> </a:t>
            </a:r>
            <a:r>
              <a:rPr lang="ru-RU" sz="3600" b="1" i="1" dirty="0" err="1"/>
              <a:t>може</a:t>
            </a:r>
            <a:r>
              <a:rPr lang="ru-RU" sz="3600" b="1" i="1" dirty="0"/>
              <a:t> бути </a:t>
            </a:r>
            <a:r>
              <a:rPr lang="ru-RU" sz="3600" b="1" i="1" dirty="0" err="1"/>
              <a:t>прикладена</a:t>
            </a:r>
            <a:r>
              <a:rPr lang="ru-RU" sz="3600" b="1" i="1" dirty="0"/>
              <a:t> вага </a:t>
            </a:r>
            <a:r>
              <a:rPr lang="ru-RU" sz="3600" b="1" i="1" dirty="0" err="1" smtClean="0"/>
              <a:t>тіла</a:t>
            </a:r>
            <a:r>
              <a:rPr lang="ru-RU" sz="3600" b="1" i="1" dirty="0"/>
              <a:t>?</a:t>
            </a:r>
            <a:r>
              <a:rPr lang="ru-RU" sz="3600" b="1" i="1" dirty="0" smtClean="0"/>
              <a:t> 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410732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2880320" cy="314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19" y="836712"/>
            <a:ext cx="835292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i="1" dirty="0" smtClean="0">
              <a:latin typeface="Calibri"/>
              <a:ea typeface="Calibri"/>
              <a:cs typeface="Times New Roman"/>
            </a:endParaRPr>
          </a:p>
          <a:p>
            <a:r>
              <a:rPr lang="ru-RU" sz="3600" i="1" dirty="0" smtClean="0">
                <a:solidFill>
                  <a:srgbClr val="A50021"/>
                </a:solidFill>
                <a:latin typeface="Calibri"/>
                <a:ea typeface="Calibri"/>
                <a:cs typeface="Times New Roman"/>
              </a:rPr>
              <a:t>      </a:t>
            </a:r>
            <a:r>
              <a:rPr lang="ru-RU" sz="3600" i="1" dirty="0" err="1" smtClean="0">
                <a:solidFill>
                  <a:srgbClr val="A50021"/>
                </a:solidFill>
                <a:latin typeface="Calibri"/>
                <a:ea typeface="Calibri"/>
                <a:cs typeface="Times New Roman"/>
              </a:rPr>
              <a:t>Кросворд</a:t>
            </a:r>
            <a:r>
              <a:rPr lang="ru-RU" sz="3600" i="1" dirty="0" smtClean="0">
                <a:solidFill>
                  <a:srgbClr val="A5002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3600" i="1" dirty="0" smtClean="0">
                <a:solidFill>
                  <a:srgbClr val="A50021"/>
                </a:solidFill>
                <a:latin typeface="Calibri"/>
                <a:ea typeface="Calibri"/>
                <a:cs typeface="Times New Roman"/>
              </a:rPr>
              <a:t>№2</a:t>
            </a:r>
            <a:endParaRPr lang="ru-RU" sz="3600" i="1" dirty="0" smtClean="0">
              <a:solidFill>
                <a:srgbClr val="A50021"/>
              </a:solidFill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48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Скажіть</a:t>
            </a:r>
            <a:r>
              <a:rPr lang="ru-RU" sz="48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4800" dirty="0" err="1">
                <a:latin typeface="Times New Roman" pitchFamily="18" charset="0"/>
                <a:ea typeface="Calibri"/>
                <a:cs typeface="Times New Roman" pitchFamily="18" charset="0"/>
              </a:rPr>
              <a:t>н</a:t>
            </a:r>
            <a:r>
              <a:rPr lang="ru-RU" sz="48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азву</a:t>
            </a:r>
            <a:r>
              <a:rPr lang="ru-RU" sz="48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4800" dirty="0" err="1">
                <a:latin typeface="Times New Roman" pitchFamily="18" charset="0"/>
                <a:ea typeface="Calibri"/>
                <a:cs typeface="Times New Roman" pitchFamily="18" charset="0"/>
              </a:rPr>
              <a:t>приладу</a:t>
            </a:r>
            <a:r>
              <a:rPr lang="ru-RU" sz="4800" dirty="0">
                <a:latin typeface="Times New Roman" pitchFamily="18" charset="0"/>
                <a:ea typeface="Calibri"/>
                <a:cs typeface="Times New Roman" pitchFamily="18" charset="0"/>
              </a:rPr>
              <a:t> для </a:t>
            </a:r>
            <a:endParaRPr lang="ru-RU" sz="4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r>
              <a:rPr lang="ru-RU" sz="48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вимірювання</a:t>
            </a:r>
            <a:r>
              <a:rPr lang="ru-RU" sz="48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algn="ctr"/>
            <a:r>
              <a:rPr lang="ru-RU" sz="48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сили</a:t>
            </a:r>
            <a:r>
              <a:rPr lang="ru-RU" sz="4800" dirty="0" smtClean="0">
                <a:latin typeface="Times New Roman" pitchFamily="18" charset="0"/>
                <a:ea typeface="Calibri"/>
                <a:cs typeface="Times New Roman" pitchFamily="18" charset="0"/>
              </a:rPr>
              <a:t> рук. </a:t>
            </a:r>
            <a:endParaRPr lang="uk-UA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87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>
                <a:solidFill>
                  <a:schemeClr val="tx1"/>
                </a:solidFill>
                <a:latin typeface="Monotype Corsiva" pitchFamily="66" charset="0"/>
              </a:rPr>
              <a:t>Місто Теоретиків</a:t>
            </a:r>
            <a:endParaRPr lang="uk-UA" sz="48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700808"/>
            <a:ext cx="5754076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uk-UA" sz="3200" b="1" dirty="0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Порівняння маси та ваги тіла</a:t>
            </a:r>
          </a:p>
          <a:p>
            <a:pPr>
              <a:spcAft>
                <a:spcPts val="0"/>
              </a:spcAft>
            </a:pPr>
            <a:endParaRPr lang="uk-UA" sz="3200" b="1" dirty="0" smtClean="0">
              <a:solidFill>
                <a:srgbClr val="C00000"/>
              </a:solidFill>
              <a:effectLst/>
              <a:latin typeface="Times New Roman"/>
              <a:ea typeface="Calibri"/>
            </a:endParaRPr>
          </a:p>
          <a:p>
            <a:pPr>
              <a:spcAft>
                <a:spcPts val="0"/>
              </a:spcAft>
            </a:pPr>
            <a:r>
              <a:rPr lang="uk-UA" b="1" dirty="0" smtClean="0">
                <a:solidFill>
                  <a:srgbClr val="C00000"/>
                </a:solidFill>
                <a:effectLst/>
                <a:latin typeface="Times New Roman"/>
                <a:ea typeface="Calibri"/>
              </a:rPr>
              <a:t> </a:t>
            </a:r>
            <a:endParaRPr lang="uk-UA" sz="1600" b="1" dirty="0">
              <a:solidFill>
                <a:srgbClr val="C00000"/>
              </a:solidFill>
              <a:effectLst/>
              <a:latin typeface="Times New Roman"/>
              <a:ea typeface="Calibri"/>
            </a:endParaRPr>
          </a:p>
        </p:txBody>
      </p:sp>
      <p:pic>
        <p:nvPicPr>
          <p:cNvPr id="1028" name="Picture 4" descr="ÐÐ°ÑÑÐ¸Ð½ÐºÐ¸ Ð¿Ð¾ Ð·Ð°Ð¿ÑÐ¾ÑÑ Ð¼Ð°ÑÐ° Ñ Ð²Ð°Ð³Ð° ÑÑÐ»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03488"/>
            <a:ext cx="2520280" cy="253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Ð¼Ð°ÑÐ° Ñ Ð²Ð°Ð³Ð° ÑÑÐ»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03488"/>
            <a:ext cx="381642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01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64278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02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340768"/>
            <a:ext cx="7408333" cy="1656185"/>
          </a:xfrm>
        </p:spPr>
        <p:txBody>
          <a:bodyPr>
            <a:noAutofit/>
          </a:bodyPr>
          <a:lstStyle/>
          <a:p>
            <a:pPr marL="0" lvl="0" indent="0" algn="r">
              <a:lnSpc>
                <a:spcPct val="150000"/>
              </a:lnSpc>
              <a:spcAft>
                <a:spcPts val="0"/>
              </a:spcAft>
              <a:buNone/>
            </a:pPr>
            <a:r>
              <a:rPr lang="uk-UA" sz="4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№1.Що </a:t>
            </a:r>
            <a:r>
              <a:rPr lang="uk-UA" sz="4800" dirty="0">
                <a:solidFill>
                  <a:srgbClr val="000000"/>
                </a:solidFill>
                <a:latin typeface="Times New Roman"/>
                <a:ea typeface="Times New Roman"/>
              </a:rPr>
              <a:t>важче пуд заліза чи пуд повітря?</a:t>
            </a:r>
            <a:endParaRPr lang="uk-UA" sz="4800" dirty="0">
              <a:latin typeface="Times New Roman"/>
              <a:ea typeface="Times New Roman"/>
            </a:endParaRPr>
          </a:p>
          <a:p>
            <a:endParaRPr lang="uk-UA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Місто</a:t>
            </a:r>
            <a:r>
              <a:rPr lang="uk-UA" b="1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Е</a:t>
            </a:r>
            <a:r>
              <a:rPr lang="ru-RU" b="1" dirty="0" err="1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рудит</a:t>
            </a:r>
            <a:r>
              <a:rPr lang="uk-UA" b="1" dirty="0" err="1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ів</a:t>
            </a:r>
            <a:endParaRPr lang="uk-UA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34711"/>
            <a:ext cx="350842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76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548680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4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№2.Чому </a:t>
            </a:r>
            <a:r>
              <a:rPr lang="ru-RU" sz="4800" dirty="0" err="1">
                <a:solidFill>
                  <a:srgbClr val="000000"/>
                </a:solidFill>
                <a:latin typeface="Times New Roman"/>
                <a:ea typeface="Times New Roman"/>
              </a:rPr>
              <a:t>воротар</a:t>
            </a:r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4800" dirty="0" err="1">
                <a:solidFill>
                  <a:srgbClr val="000000"/>
                </a:solidFill>
                <a:latin typeface="Times New Roman"/>
                <a:ea typeface="Times New Roman"/>
              </a:rPr>
              <a:t>надіває</a:t>
            </a:r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4800" dirty="0" err="1">
                <a:solidFill>
                  <a:srgbClr val="000000"/>
                </a:solidFill>
                <a:latin typeface="Times New Roman"/>
                <a:ea typeface="Times New Roman"/>
              </a:rPr>
              <a:t>рукавиці</a:t>
            </a:r>
            <a:r>
              <a:rPr lang="ru-RU" sz="4800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24795"/>
            <a:ext cx="62865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843</TotalTime>
  <Words>279</Words>
  <Application>Microsoft Office PowerPoint</Application>
  <PresentationFormat>Екран (4:3)</PresentationFormat>
  <Paragraphs>69</Paragraphs>
  <Slides>22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31" baseType="lpstr">
      <vt:lpstr>Calibri</vt:lpstr>
      <vt:lpstr>Cambria Math</vt:lpstr>
      <vt:lpstr>Candara</vt:lpstr>
      <vt:lpstr>Helvetica</vt:lpstr>
      <vt:lpstr>Monotype Corsiva</vt:lpstr>
      <vt:lpstr>PMingLiU</vt:lpstr>
      <vt:lpstr>Symbol</vt:lpstr>
      <vt:lpstr>Times New Roman</vt:lpstr>
      <vt:lpstr>Волна</vt:lpstr>
      <vt:lpstr>Фізика 7 клас 07.02.2022р. Узагальнення та систематизація знань з теми «Взаємодія тіл. Сила»</vt:lpstr>
      <vt:lpstr>Презентація PowerPoint</vt:lpstr>
      <vt:lpstr>Презентація PowerPoint</vt:lpstr>
      <vt:lpstr>Місто Кросвордів</vt:lpstr>
      <vt:lpstr>Презентація PowerPoint</vt:lpstr>
      <vt:lpstr>Місто Теоретиків</vt:lpstr>
      <vt:lpstr>Презентація PowerPoint</vt:lpstr>
      <vt:lpstr>Місто Ерудитів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Місто Дослідників</vt:lpstr>
      <vt:lpstr>Місто  «Математики і фізики»</vt:lpstr>
      <vt:lpstr>Презентація PowerPoint</vt:lpstr>
      <vt:lpstr>Презентація PowerPoint</vt:lpstr>
      <vt:lpstr>Розв'язання</vt:lpstr>
      <vt:lpstr> ДОМАШНЄ ЗАВДАННЯ :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RePack by Diakov</cp:lastModifiedBy>
  <cp:revision>60</cp:revision>
  <cp:lastPrinted>2019-02-06T20:35:38Z</cp:lastPrinted>
  <dcterms:created xsi:type="dcterms:W3CDTF">2019-01-26T18:02:22Z</dcterms:created>
  <dcterms:modified xsi:type="dcterms:W3CDTF">2022-02-05T12:15:12Z</dcterms:modified>
</cp:coreProperties>
</file>