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2" r:id="rId2"/>
    <p:sldId id="284" r:id="rId3"/>
    <p:sldId id="283" r:id="rId4"/>
    <p:sldId id="263" r:id="rId5"/>
    <p:sldId id="264" r:id="rId6"/>
    <p:sldId id="266" r:id="rId7"/>
    <p:sldId id="267" r:id="rId8"/>
    <p:sldId id="265" r:id="rId9"/>
    <p:sldId id="268" r:id="rId10"/>
    <p:sldId id="272" r:id="rId11"/>
    <p:sldId id="274" r:id="rId12"/>
    <p:sldId id="276" r:id="rId13"/>
    <p:sldId id="277" r:id="rId14"/>
    <p:sldId id="278" r:id="rId15"/>
    <p:sldId id="279" r:id="rId16"/>
    <p:sldId id="285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 autoAdjust="0"/>
    <p:restoredTop sz="94660"/>
  </p:normalViewPr>
  <p:slideViewPr>
    <p:cSldViewPr>
      <p:cViewPr varScale="1">
        <p:scale>
          <a:sx n="67" d="100"/>
          <a:sy n="67" d="100"/>
        </p:scale>
        <p:origin x="147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03.10.2021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uk-UA" dirty="0" smtClean="0"/>
          </a:p>
          <a:p>
            <a:pPr algn="ctr">
              <a:buNone/>
            </a:pPr>
            <a:r>
              <a:rPr lang="uk-UA" sz="7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Захист навчальних проектів</a:t>
            </a:r>
            <a:endParaRPr lang="uk-UA" sz="70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uk-UA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uk-UA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uk-UA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</a:t>
            </a:r>
            <a:endParaRPr lang="uk-UA" sz="29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Фізика 7 клас </a:t>
            </a:r>
            <a:br>
              <a:rPr lang="uk-UA" dirty="0" smtClean="0"/>
            </a:br>
            <a:r>
              <a:rPr lang="uk-UA" dirty="0" smtClean="0"/>
              <a:t>04.10.2021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965245" cy="1471387"/>
          </a:xfrm>
        </p:spPr>
        <p:txBody>
          <a:bodyPr/>
          <a:lstStyle/>
          <a:p>
            <a:r>
              <a:rPr lang="uk-UA" sz="40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Не вивчав арифметики</a:t>
            </a:r>
            <a:endParaRPr lang="uk-UA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556792"/>
            <a:ext cx="7056784" cy="4166277"/>
          </a:xfrm>
        </p:spPr>
        <p:txBody>
          <a:bodyPr>
            <a:noAutofit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Якось у Берліні, увійшовши в трамвай, Ейнштейн за звичкою заглибився у книжку. Далі, не дивлячись на кондуктора, витяг з кишені заздалегідь відраховані на квиток гроші.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Тут не вистачає,- мовив кондуктор.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Не може бути,- відповів учений, не підводячи од книжки очей.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А я вам кажу - не вистачає. Ейнштейн ще раз хитнув головою, що, мовляв, такого не може бути.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Кондуктор обурився: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Тоді рахуйте, ось - п'ятнадцять пфенігів. Отже, не вистачає ще п'ять.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Ейнштейн помацав рукою в кишені і справді знайшов потрібну монету. Йому стало незручно за себе, але кондуктор, посміхаючись, сказав: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0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Нічого, дідусю, просто треба повчитись арифметики. 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endParaRPr lang="uk-UA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27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Нільс Бор</a:t>
            </a:r>
            <a:br>
              <a:rPr lang="uk-UA" sz="3200" dirty="0" smtClean="0"/>
            </a:br>
            <a:r>
              <a:rPr lang="uk-UA" sz="3200" dirty="0" smtClean="0"/>
              <a:t>(1885-1962)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b="1" dirty="0" smtClean="0">
                <a:solidFill>
                  <a:schemeClr val="tx2">
                    <a:lumMod val="50000"/>
                  </a:schemeClr>
                </a:solidFill>
              </a:rPr>
              <a:t>Надійна схованка</a:t>
            </a:r>
            <a:endParaRPr lang="uk-UA" sz="31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0048" y="2204864"/>
            <a:ext cx="6196405" cy="36038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Видатний датський фізик, лауреат Нобелівської премії Нільс Бор був змушений рятуватися від гітлерівських окупантів і 1943 року залишив Копенгаген. Учений не ризикнув узяти з собою масивну золоту Нобелівську медаль і розчинив її в «царській горілці», а сулію з розчином заховав у своїй лабораторії.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Повернувшись додому після війни, він виділив хімічним способом золото з розчину і замовив із нього нову медаль.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955" y="1052736"/>
            <a:ext cx="1549508" cy="2192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047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2647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Ернест </a:t>
            </a:r>
            <a:r>
              <a:rPr lang="uk-UA" sz="3200" dirty="0" err="1" smtClean="0"/>
              <a:t>Розерфорд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(1871-1937)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Коли ви думаєте?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132856"/>
            <a:ext cx="6565344" cy="4334079"/>
          </a:xfrm>
        </p:spPr>
        <p:txBody>
          <a:bodyPr>
            <a:normAutofit fontScale="92500" lnSpcReduction="10000"/>
          </a:bodyPr>
          <a:lstStyle/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Славетний англійський фізик Резерфорд зайшов якось увечері в одну із своїх аудиторій і побачив співробітника, що сидів над приладами.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Що ви робите так пізно? - питає Резерфорд.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Працюю,- почув відповідь.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А що ви робите вдень?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Звичайно, працюю, - </a:t>
            </a:r>
            <a:r>
              <a:rPr lang="uk-UA" sz="28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відповів </a:t>
            </a: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той, чекаючи, що вчений його похвалить.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Але Резерфорд розсердився й запитав: </a:t>
            </a:r>
          </a:p>
          <a:p>
            <a:pPr marL="342900" lvl="0" indent="-342900" fontAlgn="base">
              <a:lnSpc>
                <a:spcPct val="80000"/>
              </a:lnSpc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Слухайте, скажіть мені, а коли ж ви думаєте?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68760"/>
            <a:ext cx="204631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7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764704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uk-UA" sz="3200" dirty="0" smtClean="0"/>
              <a:t>Генріх Герц</a:t>
            </a:r>
            <a:br>
              <a:rPr lang="uk-UA" sz="3200" dirty="0" smtClean="0"/>
            </a:br>
            <a:r>
              <a:rPr lang="uk-UA" sz="3200" dirty="0" smtClean="0"/>
              <a:t>(1857-1894)</a:t>
            </a:r>
            <a:br>
              <a:rPr lang="uk-UA" sz="3200" dirty="0" smtClean="0"/>
            </a:b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Думка фахівця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20888"/>
            <a:ext cx="6048672" cy="360040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Славнозвісний фізик Генріх Герц змолоду любив працювати на токарному верстаті. Коли майстер, який учив його цієї справи, через багато років дізнався, що Герц став професором, він невдоволено сказав: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- Шкода, з нього вийшов би першокласний токар.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620688"/>
            <a:ext cx="1813807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954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900" dirty="0" smtClean="0"/>
              <a:t>Михайло Васильович Ломоносов</a:t>
            </a:r>
            <a:br>
              <a:rPr lang="uk-UA" sz="2900" dirty="0" smtClean="0"/>
            </a:br>
            <a:r>
              <a:rPr lang="uk-UA" sz="2900" dirty="0" smtClean="0"/>
              <a:t>(1711-1765)</a:t>
            </a:r>
            <a:br>
              <a:rPr lang="uk-UA" sz="2900" dirty="0" smtClean="0"/>
            </a:br>
            <a:r>
              <a:rPr lang="uk-UA" sz="3600" b="1" dirty="0" smtClean="0">
                <a:solidFill>
                  <a:schemeClr val="tx2">
                    <a:lumMod val="50000"/>
                  </a:schemeClr>
                </a:solidFill>
              </a:rPr>
              <a:t>Дурість заглядає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132856"/>
            <a:ext cx="5989280" cy="3603812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Якось в академію до Ломоносова завітав царський вельможа. Побачивши протерті лікті на камзолі вченого, він глумливо запитав:</a:t>
            </a:r>
          </a:p>
          <a:p>
            <a:pPr>
              <a:buFontTx/>
              <a:buChar char="-"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Скажіть, шановний Михайле Васильовичу, це, мабуть, з ваших протертих ліктів виглядає мудрість?</a:t>
            </a:r>
          </a:p>
          <a:p>
            <a:pPr marL="0" indent="0">
              <a:buNone/>
            </a:pP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- Ні, ваша світлість, - відповів учений, - це дурість заглядає під камзол.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420888"/>
            <a:ext cx="2162011" cy="2951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5491572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Deflate">
              <a:avLst/>
            </a:prstTxWarp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ВИСНОВКИ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На прикладах із життя визначних фізиків бачимо, що фізика цікава наука і вона може бути жартівливою та веселою </a:t>
            </a: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uk-UA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9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Прочитайте, чому у сучасному світі легко заблудитись(сторінка 46-47 підручника)</a:t>
            </a:r>
          </a:p>
          <a:p>
            <a:r>
              <a:rPr lang="uk-UA" dirty="0" smtClean="0"/>
              <a:t>Ще раз повторіть 1 розділ, щоб підготуватись до контрольної роботи, яка буде на наступному </a:t>
            </a:r>
            <a:r>
              <a:rPr lang="uk-UA" dirty="0" err="1" smtClean="0"/>
              <a:t>уроці</a:t>
            </a:r>
            <a:endParaRPr lang="uk-UA" dirty="0" smtClean="0"/>
          </a:p>
          <a:p>
            <a:r>
              <a:rPr lang="uk-UA" dirty="0" smtClean="0"/>
              <a:t>Оцінки за свої </a:t>
            </a:r>
            <a:r>
              <a:rPr lang="uk-UA" dirty="0" err="1" smtClean="0"/>
              <a:t>проєкти</a:t>
            </a:r>
            <a:r>
              <a:rPr lang="uk-UA" dirty="0" smtClean="0"/>
              <a:t> почуєте у голосовому повідомленні о 9год.40 хв.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7769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Бажаю всім вдалого дня!</a:t>
            </a:r>
            <a:endParaRPr lang="uk-UA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sz="3600" dirty="0" smtClean="0">
                <a:solidFill>
                  <a:schemeClr val="bg2">
                    <a:lumMod val="50000"/>
                  </a:schemeClr>
                </a:solidFill>
              </a:rPr>
              <a:t>Не хворійте і будьте здорові)</a:t>
            </a:r>
            <a:endParaRPr lang="uk-UA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4" descr="j028190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3888432" cy="332722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4363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 роботи на </a:t>
            </a:r>
            <a:r>
              <a:rPr lang="uk-UA" dirty="0" err="1" smtClean="0"/>
              <a:t>уроці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Прочитайте реферати своїх однокласників</a:t>
            </a:r>
          </a:p>
          <a:p>
            <a:r>
              <a:rPr lang="uk-UA" dirty="0" smtClean="0"/>
              <a:t>У зошит запишіть їх назви ,декілька цікавих фактів</a:t>
            </a:r>
          </a:p>
          <a:p>
            <a:r>
              <a:rPr lang="uk-UA" dirty="0" smtClean="0"/>
              <a:t>Перегляньте мою презентацію, запишіть прізвища вчених, про яких дізнаєтесь цікаві факти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86073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285992"/>
            <a:ext cx="6965245" cy="1202485"/>
          </a:xfrm>
        </p:spPr>
        <p:txBody>
          <a:bodyPr>
            <a:normAutofit fontScale="90000"/>
          </a:bodyPr>
          <a:lstStyle/>
          <a:p>
            <a:pPr algn="r"/>
            <a:r>
              <a:rPr lang="uk-UA" sz="53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Головне, робіть усе із захопленням, це прикрашає життя 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700" dirty="0" smtClean="0">
                <a:solidFill>
                  <a:schemeClr val="tx2">
                    <a:lumMod val="75000"/>
                  </a:schemeClr>
                </a:solidFill>
              </a:rPr>
              <a:t>Л. Д. Ландау</a:t>
            </a:r>
            <a:endParaRPr lang="uk-UA" sz="27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782" y="4365104"/>
            <a:ext cx="1839177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33056"/>
            <a:ext cx="2014053" cy="15841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941168"/>
            <a:ext cx="6336704" cy="1362075"/>
          </a:xfrm>
        </p:spPr>
        <p:txBody>
          <a:bodyPr>
            <a:noAutofit/>
          </a:bodyPr>
          <a:lstStyle/>
          <a:p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Фізика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 наука в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світі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необхідна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житті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людському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дуже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всім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потрібна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Без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знання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законів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космос не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злетіти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Через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річку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бистру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міст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спорудити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Не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було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б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будинків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літаків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небі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Кораблів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у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морі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—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це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ж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усім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нам треба</a:t>
            </a:r>
            <a:endParaRPr lang="uk-UA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4509120"/>
            <a:ext cx="6231467" cy="1309511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22089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77072"/>
            <a:ext cx="7416824" cy="1362075"/>
          </a:xfrm>
        </p:spPr>
        <p:txBody>
          <a:bodyPr>
            <a:noAutofit/>
          </a:bodyPr>
          <a:lstStyle/>
          <a:p>
            <a:pPr algn="l"/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Видатні фізики.</a:t>
            </a:r>
            <a:b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  Завдяки їхньому таланту та плідній праці, ми сьогодні маємо вдосталь інформації про наш довколишній світ, розуміємо глибокі істини цієї вкрай важливої науки - фізики. Зараз піде мова саме про них.</a:t>
            </a:r>
            <a:b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2600" dirty="0" smtClean="0">
                <a:solidFill>
                  <a:schemeClr val="tx2">
                    <a:lumMod val="50000"/>
                  </a:schemeClr>
                </a:solidFill>
              </a:rPr>
              <a:t>Хочу, щоб у всіх вас був хороший настрій, тому прийміть естафету гумору у великих вчених-фізиків і винахідників. А вони жартувати вміли!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uk-UA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Приготуйтесь, буде весело! </a:t>
            </a:r>
            <a:r>
              <a:rPr lang="uk-UA" sz="3200" i="1" dirty="0" smtClean="0">
                <a:solidFill>
                  <a:schemeClr val="tx2">
                    <a:lumMod val="50000"/>
                  </a:schemeClr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sym typeface="Wingdings" pitchFamily="2" charset="2"/>
              </a:rPr>
              <a:t></a:t>
            </a:r>
            <a:endParaRPr lang="uk-UA" sz="3200" i="1" dirty="0">
              <a:solidFill>
                <a:schemeClr val="tx2">
                  <a:lumMod val="50000"/>
                </a:schemeClr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2348880"/>
            <a:ext cx="6231467" cy="1533837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40266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80728"/>
            <a:ext cx="6254044" cy="1362075"/>
          </a:xfrm>
        </p:spPr>
        <p:txBody>
          <a:bodyPr>
            <a:normAutofit fontScale="90000"/>
          </a:bodyPr>
          <a:lstStyle/>
          <a:p>
            <a:r>
              <a:rPr lang="uk-UA" sz="3200" dirty="0" err="1" smtClean="0"/>
              <a:t>Ісаак</a:t>
            </a:r>
            <a:r>
              <a:rPr lang="uk-UA" sz="3200" dirty="0" smtClean="0"/>
              <a:t> Ньютон</a:t>
            </a:r>
            <a:br>
              <a:rPr lang="uk-UA" sz="3200" dirty="0" smtClean="0"/>
            </a:br>
            <a:r>
              <a:rPr lang="uk-UA" sz="3200" dirty="0" smtClean="0"/>
              <a:t>(1643-1727)</a:t>
            </a:r>
            <a:br>
              <a:rPr lang="uk-UA" sz="3200" dirty="0" smtClean="0"/>
            </a:br>
            <a:r>
              <a:rPr lang="uk-UA" sz="3100" b="1" dirty="0" smtClean="0">
                <a:solidFill>
                  <a:schemeClr val="tx2">
                    <a:lumMod val="50000"/>
                  </a:schemeClr>
                </a:solidFill>
              </a:rPr>
              <a:t>Куховар</a:t>
            </a:r>
            <a:r>
              <a:rPr lang="uk-UA" sz="3100" b="1" dirty="0" smtClean="0"/>
              <a:t/>
            </a:r>
            <a:br>
              <a:rPr lang="uk-UA" sz="3100" b="1" dirty="0" smtClean="0"/>
            </a:br>
            <a:endParaRPr lang="uk-UA" sz="31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5617" y="2132856"/>
            <a:ext cx="5760640" cy="1309511"/>
          </a:xfrm>
        </p:spPr>
        <p:txBody>
          <a:bodyPr anchor="t">
            <a:noAutofit/>
          </a:bodyPr>
          <a:lstStyle/>
          <a:p>
            <a:pPr algn="l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Під час роботи </a:t>
            </a:r>
            <a:r>
              <a:rPr lang="uk-UA" dirty="0" err="1" smtClean="0">
                <a:solidFill>
                  <a:schemeClr val="tx2">
                    <a:lumMod val="50000"/>
                  </a:schemeClr>
                </a:solidFill>
              </a:rPr>
              <a:t>Ісаак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Ньютон завжди замикався у своїй лабораторії. Туди мав право заходити лише його старий слуга. Якось уранці, коли слуга прийшов запитати Ньютона про сніданок, він побачив, що його господар сидить перед каміном і про щось зосереджено думає. Помітивши старого, Ньютон сказав:</a:t>
            </a:r>
          </a:p>
          <a:p>
            <a:pPr algn="l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- Дивись, я ніяк не можу зрозуміти, в чому справа: ось уже близько години я варю яйце, а воно й досі не зварилося.</a:t>
            </a:r>
          </a:p>
          <a:p>
            <a:pPr algn="l"/>
            <a:r>
              <a:rPr lang="uk-UA" dirty="0" smtClean="0">
                <a:solidFill>
                  <a:schemeClr val="tx2">
                    <a:lumMod val="50000"/>
                  </a:schemeClr>
                </a:solidFill>
              </a:rPr>
              <a:t>  Слуга зазирнув у горщик: там варився годинник, а яйце Ньютон тримав у руці.</a:t>
            </a:r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182" y="1916832"/>
            <a:ext cx="2098313" cy="3384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89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prstClr val="black"/>
                </a:solidFill>
                <a:latin typeface="Calibri"/>
              </a:rPr>
              <a:t>Турботливий </a:t>
            </a:r>
            <a:r>
              <a:rPr lang="uk-UA" dirty="0" smtClean="0">
                <a:solidFill>
                  <a:prstClr val="black"/>
                </a:solidFill>
                <a:latin typeface="Calibri"/>
              </a:rPr>
              <a:t>Ньютон</a:t>
            </a:r>
            <a:br>
              <a:rPr lang="uk-UA" dirty="0" smtClean="0">
                <a:solidFill>
                  <a:prstClr val="black"/>
                </a:solidFill>
                <a:latin typeface="Calibri"/>
              </a:rPr>
            </a:br>
            <a:r>
              <a:rPr lang="uk-UA" dirty="0">
                <a:solidFill>
                  <a:prstClr val="black"/>
                </a:solidFill>
                <a:latin typeface="Calibri"/>
              </a:rPr>
              <a:t/>
            </a:r>
            <a:br>
              <a:rPr lang="uk-UA" dirty="0">
                <a:solidFill>
                  <a:prstClr val="black"/>
                </a:solidFill>
                <a:latin typeface="Calibri"/>
              </a:rPr>
            </a:br>
            <a:r>
              <a:rPr lang="uk-UA" dirty="0" smtClean="0">
                <a:solidFill>
                  <a:prstClr val="black"/>
                </a:solidFill>
                <a:latin typeface="Calibri"/>
              </a:rPr>
              <a:t/>
            </a:r>
            <a:br>
              <a:rPr lang="uk-UA" dirty="0" smtClean="0">
                <a:solidFill>
                  <a:prstClr val="black"/>
                </a:solidFill>
                <a:latin typeface="Calibri"/>
              </a:rPr>
            </a:br>
            <a:r>
              <a:rPr lang="uk-UA" dirty="0">
                <a:solidFill>
                  <a:prstClr val="black"/>
                </a:solidFill>
                <a:latin typeface="Calibri"/>
              </a:rPr>
              <a:t/>
            </a:r>
            <a:br>
              <a:rPr lang="uk-UA" dirty="0">
                <a:solidFill>
                  <a:prstClr val="black"/>
                </a:solidFill>
                <a:latin typeface="Calibri"/>
              </a:rPr>
            </a:b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196752"/>
            <a:ext cx="6231467" cy="3406045"/>
          </a:xfrm>
        </p:spPr>
        <p:txBody>
          <a:bodyPr>
            <a:normAutofit fontScale="25000" lnSpcReduction="20000"/>
          </a:bodyPr>
          <a:lstStyle/>
          <a:p>
            <a:pPr lvl="0" algn="l" fontAlgn="base">
              <a:spcAft>
                <a:spcPct val="0"/>
              </a:spcAft>
              <a:buClrTx/>
              <a:buSzTx/>
            </a:pPr>
            <a:r>
              <a:rPr lang="uk-UA" sz="112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 </a:t>
            </a:r>
            <a:endParaRPr lang="ru-RU" sz="112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pPr marL="342900" lvl="0" indent="-342900" algn="l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1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Сер </a:t>
            </a:r>
            <a:r>
              <a:rPr lang="uk-UA" sz="12800" dirty="0" err="1">
                <a:solidFill>
                  <a:schemeClr val="tx2">
                    <a:lumMod val="50000"/>
                  </a:schemeClr>
                </a:solidFill>
                <a:latin typeface="Calibri"/>
              </a:rPr>
              <a:t>Ісаак</a:t>
            </a:r>
            <a:r>
              <a:rPr lang="uk-UA" sz="128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 Ньютон, у вільний від наукових роздумів час, любив іноді майструвати що-небудь в будинку. Одного разу він випиляв у вхідних дверях отвір для кішки, щоб вона могла вільно виходити в двір, коли їй надумається. А коли кішка народила шістьох котенят, Сер Ньютон випиляв в дверях ще шість маленьких отворів. </a:t>
            </a:r>
            <a:endParaRPr lang="ru-RU" sz="128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endParaRPr lang="uk-UA" sz="9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775">
            <a:off x="-180528" y="1844824"/>
            <a:ext cx="1488693" cy="21602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810">
            <a:off x="7383890" y="4827134"/>
            <a:ext cx="1658119" cy="1658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959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76672"/>
            <a:ext cx="5723468" cy="1828090"/>
          </a:xfrm>
        </p:spPr>
        <p:txBody>
          <a:bodyPr>
            <a:normAutofit/>
          </a:bodyPr>
          <a:lstStyle/>
          <a:p>
            <a:r>
              <a:rPr lang="uk-UA" sz="2900" dirty="0" smtClean="0"/>
              <a:t>Галілео Галілей</a:t>
            </a:r>
            <a:br>
              <a:rPr lang="uk-UA" sz="2900" dirty="0" smtClean="0"/>
            </a:br>
            <a:r>
              <a:rPr lang="uk-UA" sz="2900" dirty="0" smtClean="0"/>
              <a:t>(1564-1642)</a:t>
            </a: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2800" b="1" dirty="0" smtClean="0">
                <a:solidFill>
                  <a:schemeClr val="tx2">
                    <a:lumMod val="50000"/>
                  </a:schemeClr>
                </a:solidFill>
              </a:rPr>
              <a:t>Вино чудове</a:t>
            </a:r>
            <a:endParaRPr lang="uk-UA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276872"/>
            <a:ext cx="5976664" cy="1524000"/>
          </a:xfrm>
        </p:spPr>
        <p:txBody>
          <a:bodyPr>
            <a:noAutofit/>
          </a:bodyPr>
          <a:lstStyle/>
          <a:p>
            <a:pPr algn="l"/>
            <a:r>
              <a:rPr lang="uk-UA" sz="2000" dirty="0" smtClean="0">
                <a:solidFill>
                  <a:schemeClr val="tx2">
                    <a:lumMod val="50000"/>
                  </a:schemeClr>
                </a:solidFill>
              </a:rPr>
              <a:t>Відомо, що Галілео Галілей наповнював винайдені ним термометри не ртуттю і не спиртом, а вином. Якось, один із таких приладів великий італієць надіслав своєму другові-вченому в Англію. Разом із термометром він послав записку, в якій описав призначення приладу. В дорозі записка, мабуть, загубилася, а, можливо, друг Галілея не зрозумів її змісту. Через деякий час Галілей одержав таку відповідь: «Вино було справді чудове. Будь ласка, надішліть мені ще один такий прилад».</a:t>
            </a:r>
            <a:endParaRPr lang="uk-UA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851" y="1052736"/>
            <a:ext cx="980533" cy="4786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6"/>
            <a:ext cx="1665071" cy="17691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9253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900" dirty="0" smtClean="0"/>
              <a:t>Альберт Ейнштейн</a:t>
            </a:r>
            <a:br>
              <a:rPr lang="uk-UA" sz="2900" dirty="0" smtClean="0"/>
            </a:br>
            <a:r>
              <a:rPr lang="uk-UA" sz="2900" dirty="0" smtClean="0"/>
              <a:t>(1879-1955)</a:t>
            </a:r>
            <a:br>
              <a:rPr lang="uk-UA" sz="2900" dirty="0" smtClean="0"/>
            </a:br>
            <a:r>
              <a:rPr lang="uk-UA" sz="3600" b="1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Як народжується винахід</a:t>
            </a:r>
            <a:endParaRPr lang="uk-UA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132856"/>
            <a:ext cx="6196405" cy="3603812"/>
          </a:xfrm>
        </p:spPr>
        <p:txBody>
          <a:bodyPr>
            <a:normAutofit fontScale="92500" lnSpcReduction="20000"/>
          </a:bodyPr>
          <a:lstStyle/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Ейнштейна одного разу запитали, як, на його думку, з'являються винаходи, що перетворюють світ. </a:t>
            </a:r>
          </a:p>
          <a:p>
            <a:pPr marL="342900" lvl="0" indent="-342900" fontAlgn="base">
              <a:spcAft>
                <a:spcPct val="0"/>
              </a:spcAft>
              <a:buClrTx/>
              <a:buSzTx/>
              <a:buFont typeface="Arial" charset="0"/>
              <a:buChar char="•"/>
            </a:pP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- Дуже просто, </a:t>
            </a:r>
            <a:r>
              <a:rPr lang="uk-UA" sz="3200" dirty="0" smtClean="0">
                <a:solidFill>
                  <a:schemeClr val="tx2">
                    <a:lumMod val="50000"/>
                  </a:schemeClr>
                </a:solidFill>
                <a:latin typeface="Calibri"/>
              </a:rPr>
              <a:t>- відповів </a:t>
            </a:r>
            <a:r>
              <a:rPr lang="uk-UA" sz="3200" dirty="0">
                <a:solidFill>
                  <a:schemeClr val="tx2">
                    <a:lumMod val="50000"/>
                  </a:schemeClr>
                </a:solidFill>
                <a:latin typeface="Calibri"/>
              </a:rPr>
              <a:t>він. - Всі знають, що зробити це неможливо. Серед них трапляється один дивак, котрий цього не знає. Він і робить винахід. </a:t>
            </a:r>
            <a:endParaRPr lang="ru-RU" sz="3200" dirty="0">
              <a:solidFill>
                <a:schemeClr val="tx2">
                  <a:lumMod val="50000"/>
                </a:schemeClr>
              </a:solidFill>
              <a:latin typeface="Calibri"/>
            </a:endParaRPr>
          </a:p>
          <a:p>
            <a:endParaRPr lang="uk-UA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84984"/>
            <a:ext cx="1895475" cy="24193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1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1631</TotalTime>
  <Words>820</Words>
  <Application>Microsoft Office PowerPoint</Application>
  <PresentationFormat>Екран (4:3)</PresentationFormat>
  <Paragraphs>60</Paragraphs>
  <Slides>17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25" baseType="lpstr">
      <vt:lpstr>Arial</vt:lpstr>
      <vt:lpstr>Brush Script MT</vt:lpstr>
      <vt:lpstr>Calibri</vt:lpstr>
      <vt:lpstr>Constantia</vt:lpstr>
      <vt:lpstr>Franklin Gothic Book</vt:lpstr>
      <vt:lpstr>Rage Italic</vt:lpstr>
      <vt:lpstr>Wingdings</vt:lpstr>
      <vt:lpstr>Кнопка</vt:lpstr>
      <vt:lpstr>Фізика 7 клас  04.10.2021</vt:lpstr>
      <vt:lpstr>План роботи на уроці</vt:lpstr>
      <vt:lpstr>Головне, робіть усе із захопленням, це прикрашає життя  Л. Д. Ландау</vt:lpstr>
      <vt:lpstr>Фізика — наука в світі необхідна,  У житті людському дуже всім потрібна.  Без знання законів в космос не злетіти,  Через річку бистру міст не спорудити.  Не було б будинків, літаків у небі,  Кораблів у морі — це ж усім нам треба</vt:lpstr>
      <vt:lpstr>Видатні фізики.   Завдяки їхньому таланту та плідній праці, ми сьогодні маємо вдосталь інформації про наш довколишній світ, розуміємо глибокі істини цієї вкрай важливої науки - фізики. Зараз піде мова саме про них. Хочу, щоб у всіх вас був хороший настрій, тому прийміть естафету гумору у великих вчених-фізиків і винахідників. А вони жартувати вміли!   Приготуйтесь, буде весело! </vt:lpstr>
      <vt:lpstr>Ісаак Ньютон (1643-1727) Куховар </vt:lpstr>
      <vt:lpstr>Турботливий Ньютон    </vt:lpstr>
      <vt:lpstr>Галілео Галілей (1564-1642) Вино чудове</vt:lpstr>
      <vt:lpstr>Альберт Ейнштейн (1879-1955) Як народжується винахід</vt:lpstr>
      <vt:lpstr>Не вивчав арифметики</vt:lpstr>
      <vt:lpstr>Нільс Бор (1885-1962) Надійна схованка</vt:lpstr>
      <vt:lpstr>Ернест Розерфорд (1871-1937) Коли ви думаєте?</vt:lpstr>
      <vt:lpstr>Генріх Герц (1857-1894) Думка фахівця</vt:lpstr>
      <vt:lpstr>Михайло Васильович Ломоносов (1711-1765) Дурість заглядає</vt:lpstr>
      <vt:lpstr>ВИСНОВКИ</vt:lpstr>
      <vt:lpstr>Домашнє завдання</vt:lpstr>
      <vt:lpstr>Бажаю всім вдалого дня!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Цікаві бувальщини, пригоди з життя видатних фізиків</dc:title>
  <dc:creator>Роман</dc:creator>
  <cp:lastModifiedBy>RePack by Diakov</cp:lastModifiedBy>
  <cp:revision>47</cp:revision>
  <dcterms:created xsi:type="dcterms:W3CDTF">2013-01-23T19:46:49Z</dcterms:created>
  <dcterms:modified xsi:type="dcterms:W3CDTF">2021-10-03T19:14:37Z</dcterms:modified>
</cp:coreProperties>
</file>