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1" r:id="rId2"/>
    <p:sldId id="318" r:id="rId3"/>
    <p:sldId id="323" r:id="rId4"/>
    <p:sldId id="326" r:id="rId5"/>
    <p:sldId id="325" r:id="rId6"/>
    <p:sldId id="330" r:id="rId7"/>
    <p:sldId id="327" r:id="rId8"/>
    <p:sldId id="350" r:id="rId9"/>
    <p:sldId id="347" r:id="rId10"/>
    <p:sldId id="343" r:id="rId11"/>
    <p:sldId id="345" r:id="rId12"/>
    <p:sldId id="340" r:id="rId13"/>
    <p:sldId id="35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3BDF86-9505-44EA-8070-A7E76CCB27E7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AFDE0A-7C4B-490B-88A6-363AC8B21A5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540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AFDE0A-7C4B-490B-88A6-363AC8B21A5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747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8.wmf"/><Relationship Id="rId17" Type="http://schemas.openxmlformats.org/officeDocument/2006/relationships/image" Target="../media/image22.jpe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1.jpeg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image" Target="../media/image20.jpeg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Фізика 7 клас 04.04.2022р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4400" dirty="0" smtClean="0">
                <a:solidFill>
                  <a:srgbClr val="00B0F0"/>
                </a:solidFill>
              </a:rPr>
              <a:t>Умови плавання тіл. </a:t>
            </a:r>
          </a:p>
          <a:p>
            <a:r>
              <a:rPr lang="uk-UA" sz="4400" dirty="0" err="1" smtClean="0">
                <a:solidFill>
                  <a:srgbClr val="00B0F0"/>
                </a:solidFill>
              </a:rPr>
              <a:t>Розв</a:t>
            </a:r>
            <a:r>
              <a:rPr lang="en-US" sz="4400" dirty="0" smtClean="0">
                <a:solidFill>
                  <a:srgbClr val="00B0F0"/>
                </a:solidFill>
              </a:rPr>
              <a:t>’</a:t>
            </a:r>
            <a:r>
              <a:rPr lang="uk-UA" sz="4400" dirty="0" err="1" smtClean="0">
                <a:solidFill>
                  <a:srgbClr val="00B0F0"/>
                </a:solidFill>
              </a:rPr>
              <a:t>язування</a:t>
            </a:r>
            <a:r>
              <a:rPr lang="uk-UA" sz="4400" dirty="0" smtClean="0">
                <a:solidFill>
                  <a:srgbClr val="00B0F0"/>
                </a:solidFill>
              </a:rPr>
              <a:t> задач</a:t>
            </a:r>
            <a:endParaRPr lang="uk-UA" sz="4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7404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-32175"/>
            <a:ext cx="9246618" cy="83046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defTabSz="767902">
              <a:defRPr/>
            </a:pP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uk-UA" sz="2800" b="1" dirty="0" err="1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Розв</a:t>
            </a:r>
            <a:r>
              <a:rPr lang="en-US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2800" b="1" dirty="0" err="1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язування</a:t>
            </a: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задач</a:t>
            </a:r>
            <a:endParaRPr lang="nl-NL" sz="28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149080"/>
            <a:ext cx="820891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 algn="just">
              <a:buAutoNum type="arabicPeriod"/>
            </a:pP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малюнках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зображено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одне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те ж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яке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плаває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двох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різних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рідинах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Відомо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спирт і 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вода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ru-RU" sz="2800" b="1" kern="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/>
            <a:r>
              <a:rPr lang="uk-UA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   На якому малюнку вода?</a:t>
            </a:r>
            <a:endParaRPr lang="ru-RU" sz="2800" b="1" kern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5734397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6228184" y="1447593"/>
            <a:ext cx="17281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вода А</a:t>
            </a:r>
            <a:endParaRPr lang="ru-RU" sz="2800" b="1" kern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957" y="1484059"/>
            <a:ext cx="1800200" cy="6532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52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-32175"/>
            <a:ext cx="9246618" cy="83046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defTabSz="767902">
              <a:defRPr/>
            </a:pP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uk-UA" sz="2800" b="1" dirty="0" err="1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Розв</a:t>
            </a:r>
            <a:r>
              <a:rPr lang="en-US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2800" b="1" dirty="0" err="1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язування</a:t>
            </a: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задач</a:t>
            </a:r>
            <a:endParaRPr lang="nl-NL" sz="28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686872" y="4869160"/>
                <a:ext cx="7872874" cy="1300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just"/>
                <a:r>
                  <a:rPr lang="uk-UA" sz="2400" b="1" kern="0" dirty="0" smtClean="0">
                    <a:solidFill>
                      <a:srgbClr val="00206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Під дією високої температури тісто розбухає, об</a:t>
                </a:r>
                <a:r>
                  <a:rPr lang="en-US" sz="2400" b="1" kern="0" dirty="0" smtClean="0">
                    <a:solidFill>
                      <a:srgbClr val="00206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’</a:t>
                </a:r>
                <a:r>
                  <a:rPr lang="uk-UA" sz="2400" b="1" kern="0" dirty="0" err="1" smtClean="0">
                    <a:solidFill>
                      <a:srgbClr val="00206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єм</a:t>
                </a:r>
                <a:r>
                  <a:rPr lang="uk-UA" sz="2400" b="1" kern="0" dirty="0" smtClean="0">
                    <a:solidFill>
                      <a:srgbClr val="00206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його збільшується</a:t>
                </a:r>
                <a:r>
                  <a:rPr lang="en-US" sz="2400" b="1" kern="0" dirty="0" smtClean="0">
                    <a:solidFill>
                      <a:srgbClr val="00206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,  </a:t>
                </a:r>
                <a:r>
                  <a:rPr lang="uk-UA" sz="2400" b="1" kern="0" dirty="0" smtClean="0">
                    <a:solidFill>
                      <a:srgbClr val="00206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отже збільшується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MyriadPro-Regular"/>
                          </a:rPr>
                        </m:ctrlPr>
                      </m:sSubPr>
                      <m:e>
                        <m:r>
                          <a:rPr lang="uk-UA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MyriadPro-Regular"/>
                            <a:cs typeface="Times New Roman" panose="02020603050405020304" pitchFamily="18" charset="0"/>
                          </a:rPr>
                          <m:t>𝑭</m:t>
                        </m:r>
                      </m:e>
                      <m:sub>
                        <m:r>
                          <a:rPr lang="uk-UA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MyriadPro-Regular"/>
                            <a:cs typeface="Times New Roman" panose="02020603050405020304" pitchFamily="18" charset="0"/>
                          </a:rPr>
                          <m:t>арх</m:t>
                        </m:r>
                      </m:sub>
                    </m:sSub>
                  </m:oMath>
                </a14:m>
                <a:r>
                  <a:rPr lang="uk-UA" sz="2800" b="1" kern="0" dirty="0" smtClean="0">
                    <a:solidFill>
                      <a:srgbClr val="00206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</a:t>
                </a:r>
                <a:r>
                  <a:rPr lang="uk-UA" sz="2400" b="1" kern="0" dirty="0" smtClean="0">
                    <a:solidFill>
                      <a:srgbClr val="00206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і стає більшою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k-UA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MyriadPro-Regular"/>
                          </a:rPr>
                        </m:ctrlPr>
                      </m:sSubPr>
                      <m:e>
                        <m:r>
                          <a:rPr lang="uk-UA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MyriadPro-Regular"/>
                            <a:cs typeface="Times New Roman" panose="02020603050405020304" pitchFamily="18" charset="0"/>
                          </a:rPr>
                          <m:t>𝑭</m:t>
                        </m:r>
                      </m:e>
                      <m:sub>
                        <m:r>
                          <a:rPr lang="uk-UA" sz="2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MyriadPro-Regular"/>
                            <a:cs typeface="Times New Roman" panose="02020603050405020304" pitchFamily="18" charset="0"/>
                          </a:rPr>
                          <m:t>тяж</m:t>
                        </m:r>
                      </m:sub>
                    </m:sSub>
                  </m:oMath>
                </a14:m>
                <a:r>
                  <a:rPr lang="uk-UA" sz="2400" b="1" kern="0" dirty="0" smtClean="0">
                    <a:solidFill>
                      <a:srgbClr val="002060"/>
                    </a:solidFill>
                    <a:latin typeface="Verdana" panose="020B0604030504040204" pitchFamily="34" charset="0"/>
                    <a:ea typeface="Verdana" panose="020B0604030504040204" pitchFamily="34" charset="0"/>
                    <a:cs typeface="Verdana" panose="020B0604030504040204" pitchFamily="34" charset="0"/>
                  </a:rPr>
                  <a:t> .</a:t>
                </a:r>
                <a:endParaRPr lang="ru-RU" sz="2400" b="1" kern="0" dirty="0">
                  <a:solidFill>
                    <a:srgbClr val="00206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872" y="4869160"/>
                <a:ext cx="7872874" cy="1300549"/>
              </a:xfrm>
              <a:prstGeom prst="rect">
                <a:avLst/>
              </a:prstGeom>
              <a:blipFill rotWithShape="1">
                <a:blip r:embed="rId2"/>
                <a:stretch>
                  <a:fillRect l="-1239" t="-3756" r="-1162" b="-51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290" name="Picture 2" descr="Как ПРАВИЛЬНО варить ВАРЕНИКИ и пельмени. Классический рецепт. - YouTub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1196752"/>
            <a:ext cx="3840426" cy="2808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39552" y="1209007"/>
            <a:ext cx="36004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Чому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вареники через 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деякий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час 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після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того, як 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їх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кинули у кип</a:t>
            </a:r>
            <a:r>
              <a:rPr lang="en-US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ячу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воду 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піднімаються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поверхню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ru-RU" sz="2800" b="1" kern="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676" y="4725144"/>
            <a:ext cx="7868069" cy="1444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1313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-32175"/>
            <a:ext cx="9246618" cy="83046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defTabSz="767902">
              <a:defRPr/>
            </a:pP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uk-UA" sz="2800" b="1" dirty="0" err="1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Розв</a:t>
            </a:r>
            <a:r>
              <a:rPr lang="en-US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2800" b="1" dirty="0" err="1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язування</a:t>
            </a: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задач</a:t>
            </a:r>
            <a:endParaRPr lang="nl-NL" sz="28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1569667"/>
            <a:ext cx="33123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2800" b="1" kern="0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Деяке</a:t>
            </a:r>
            <a:r>
              <a:rPr lang="ru-RU" sz="2800" b="1" kern="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має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вагу в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повітрі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380 Н і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об’єм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0,045 </a:t>
            </a:r>
            <a:r>
              <a:rPr lang="uk-UA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</a:t>
            </a:r>
            <a:r>
              <a:rPr lang="uk-UA" sz="2800" b="1" baseline="300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Плаває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у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воді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kern="0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</a:t>
            </a:r>
            <a:r>
              <a:rPr lang="ru-RU" sz="2800" b="1" kern="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тоне?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8064" y="1393370"/>
            <a:ext cx="2845802" cy="34757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02612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B0F0"/>
                </a:solidFill>
              </a:rPr>
              <a:t>Домашнє завдання </a:t>
            </a:r>
            <a:endParaRPr lang="uk-UA" dirty="0">
              <a:solidFill>
                <a:srgbClr val="00B0F0"/>
              </a:solidFill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0070C0"/>
                </a:solidFill>
              </a:rPr>
              <a:t>Вивчити параграф 28</a:t>
            </a:r>
          </a:p>
          <a:p>
            <a:r>
              <a:rPr lang="uk-UA" dirty="0" smtClean="0">
                <a:solidFill>
                  <a:srgbClr val="0070C0"/>
                </a:solidFill>
              </a:rPr>
              <a:t>Вправа 28 (1-3) </a:t>
            </a:r>
            <a:endParaRPr lang="uk-UA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259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45" y="81930"/>
            <a:ext cx="400809" cy="534458"/>
          </a:xfrm>
          <a:prstGeom prst="rect">
            <a:avLst/>
          </a:prstGeom>
        </p:spPr>
      </p:pic>
      <p:sp>
        <p:nvSpPr>
          <p:cNvPr id="23" name="Button Color - Down"/>
          <p:cNvSpPr/>
          <p:nvPr/>
        </p:nvSpPr>
        <p:spPr>
          <a:xfrm>
            <a:off x="260887" y="1402202"/>
            <a:ext cx="3812086" cy="2746877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algn="ctr" defTabSz="650321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 </a:t>
            </a: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сталева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ложка тоне 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воді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а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корабель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корпус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якого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виготовлений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зі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сталі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плаває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nl-NL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Rectangle 4"/>
          <p:cNvSpPr/>
          <p:nvPr/>
        </p:nvSpPr>
        <p:spPr>
          <a:xfrm>
            <a:off x="0" y="-13708"/>
            <a:ext cx="9130680" cy="83046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defTabSz="767902">
              <a:defRPr/>
            </a:pP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Чому ...</a:t>
            </a:r>
            <a:endParaRPr lang="nl-NL" sz="28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194" name="Picture 2" descr="Круїз на лайнері недорого від компанії Бізнес Візи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4543" y="1196752"/>
            <a:ext cx="4493299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8" name="Picture 6" descr="Ложка картинки для детей на прозрачном фон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68816">
            <a:off x="1331640" y="4417427"/>
            <a:ext cx="2047875" cy="1490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176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45" y="81930"/>
            <a:ext cx="400809" cy="534458"/>
          </a:xfrm>
          <a:prstGeom prst="rect">
            <a:avLst/>
          </a:prstGeom>
        </p:spPr>
      </p:pic>
      <p:sp>
        <p:nvSpPr>
          <p:cNvPr id="23" name="Button Color - Down"/>
          <p:cNvSpPr/>
          <p:nvPr/>
        </p:nvSpPr>
        <p:spPr>
          <a:xfrm>
            <a:off x="260887" y="1402203"/>
            <a:ext cx="3812086" cy="1162702"/>
          </a:xfrm>
          <a:prstGeom prst="rect">
            <a:avLst/>
          </a:prstGeom>
          <a:noFill/>
          <a:ln w="38100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algn="ctr" defTabSz="650321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... </a:t>
            </a: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повітряні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кулі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піднімаються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вгору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</a:t>
            </a:r>
            <a:endParaRPr lang="nl-NL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Rectangle 4"/>
          <p:cNvSpPr/>
          <p:nvPr/>
        </p:nvSpPr>
        <p:spPr>
          <a:xfrm>
            <a:off x="0" y="-13708"/>
            <a:ext cx="9130680" cy="83046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defTabSz="767902">
              <a:defRPr/>
            </a:pP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Чому ...</a:t>
            </a:r>
            <a:endParaRPr lang="nl-NL" sz="28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26" name="Picture 2" descr="У Луцьку буде карнавал повітряних куль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780928"/>
            <a:ext cx="4513371" cy="256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2836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97" name="Object 13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85720" y="1571612"/>
          <a:ext cx="33131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" name="Формула" r:id="rId3" imgW="1155600" imgH="215640" progId="Equation.3">
                  <p:embed/>
                </p:oleObj>
              </mc:Choice>
              <mc:Fallback>
                <p:oleObj name="Формула" r:id="rId3" imgW="11556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20" y="1571612"/>
                        <a:ext cx="3313113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99" name="Object 1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813101342"/>
              </p:ext>
            </p:extLst>
          </p:nvPr>
        </p:nvGraphicFramePr>
        <p:xfrm>
          <a:off x="308750" y="2204864"/>
          <a:ext cx="3382963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Формула" r:id="rId5" imgW="1206360" imgH="215640" progId="Equation.3">
                  <p:embed/>
                </p:oleObj>
              </mc:Choice>
              <mc:Fallback>
                <p:oleObj name="Формула" r:id="rId5" imgW="120636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750" y="2204864"/>
                        <a:ext cx="3382963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3" name="Object 19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214282" y="3286124"/>
          <a:ext cx="1551929" cy="714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" name="Формула" r:id="rId7" imgW="469800" imgH="215640" progId="Equation.3">
                  <p:embed/>
                </p:oleObj>
              </mc:Choice>
              <mc:Fallback>
                <p:oleObj name="Формула" r:id="rId7" imgW="46980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3286124"/>
                        <a:ext cx="1551929" cy="7143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406" name="Object 22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571472" y="4286256"/>
          <a:ext cx="2449513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7" name="Формула" r:id="rId9" imgW="863280" imgH="228600" progId="Equation.3">
                  <p:embed/>
                </p:oleObj>
              </mc:Choice>
              <mc:Fallback>
                <p:oleObj name="Формула" r:id="rId9" imgW="863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472" y="4286256"/>
                        <a:ext cx="2449513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000232" y="4214818"/>
            <a:ext cx="100013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F</a:t>
            </a:r>
            <a:r>
              <a:rPr lang="en-US" sz="2800" b="1" cap="none" spc="0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endParaRPr lang="ru-RU" sz="28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85918" y="3429000"/>
            <a:ext cx="11785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так як</a:t>
            </a:r>
            <a:endParaRPr lang="ru-RU" sz="24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2" name="Object 19"/>
          <p:cNvGraphicFramePr>
            <a:graphicFrameLocks noChangeAspect="1"/>
          </p:cNvGraphicFramePr>
          <p:nvPr/>
        </p:nvGraphicFramePr>
        <p:xfrm>
          <a:off x="3063875" y="3286125"/>
          <a:ext cx="1425575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" name="Формула" r:id="rId11" imgW="431640" imgH="215640" progId="Equation.3">
                  <p:embed/>
                </p:oleObj>
              </mc:Choice>
              <mc:Fallback>
                <p:oleObj name="Формула" r:id="rId11" imgW="431640" imgH="215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63875" y="3286125"/>
                        <a:ext cx="1425575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Rectangle 4"/>
          <p:cNvSpPr/>
          <p:nvPr/>
        </p:nvSpPr>
        <p:spPr>
          <a:xfrm>
            <a:off x="0" y="-13708"/>
            <a:ext cx="9130680" cy="83046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defTabSz="767902">
              <a:defRPr/>
            </a:pP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Це я знаю ...</a:t>
            </a:r>
            <a:endParaRPr lang="nl-NL" sz="28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75486" y="944539"/>
            <a:ext cx="58063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Чому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виникає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сила </a:t>
            </a:r>
            <a:r>
              <a:rPr lang="ru-RU" sz="28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Архімеда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13965" y="5445125"/>
            <a:ext cx="77027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Причина </a:t>
            </a:r>
            <a:r>
              <a:rPr lang="ru-RU" sz="28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виникнення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сили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Архімеда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endParaRPr lang="ru-RU" sz="2800" b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різниця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сил  </a:t>
            </a:r>
            <a:r>
              <a:rPr lang="ru-RU" sz="28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тиску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 </a:t>
            </a:r>
            <a:r>
              <a:rPr lang="ru-RU" sz="28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різних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глибинах</a:t>
            </a:r>
            <a:r>
              <a:rPr lang="ru-RU" sz="28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305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6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5486" y="1196752"/>
            <a:ext cx="80538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Які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сили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діють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на </a:t>
            </a:r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занурене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в </a:t>
            </a:r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рідину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тіло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5486" y="1719972"/>
            <a:ext cx="7000924" cy="1285884"/>
          </a:xfrm>
          <a:prstGeom prst="rect">
            <a:avLst/>
          </a:prstGeom>
        </p:spPr>
        <p:txBody>
          <a:bodyPr/>
          <a:lstStyle/>
          <a:p>
            <a:r>
              <a:rPr lang="ru-RU" sz="2400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Сила </a:t>
            </a:r>
            <a:r>
              <a:rPr lang="ru-RU" sz="2400" b="1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тяжіння</a:t>
            </a:r>
            <a:r>
              <a:rPr lang="ru-RU" sz="2400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 </a:t>
            </a:r>
            <a:r>
              <a:rPr lang="ru-RU" sz="2400" b="1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напрямлена</a:t>
            </a:r>
            <a:r>
              <a:rPr lang="ru-RU" sz="2400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вертикально вниз, </a:t>
            </a:r>
            <a:r>
              <a:rPr lang="ru-RU" sz="2400" b="1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і</a:t>
            </a:r>
            <a:r>
              <a:rPr lang="ru-RU" sz="2400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ru-RU" sz="2400" b="1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архімедова</a:t>
            </a:r>
            <a:r>
              <a:rPr lang="ru-RU" sz="2400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сила,  </a:t>
            </a:r>
            <a:r>
              <a:rPr lang="ru-RU" sz="2400" b="1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напрямлена</a:t>
            </a:r>
            <a:endParaRPr lang="ru-RU" sz="2400" b="1" i="1" dirty="0" smtClean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2400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вертикально  </a:t>
            </a:r>
            <a:r>
              <a:rPr lang="ru-RU" sz="2400" b="1" i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вгору</a:t>
            </a:r>
            <a:r>
              <a:rPr lang="ru-RU" sz="2400" b="1" i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kumimoji="0" lang="ru-RU" sz="2400" b="1" i="1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3571876"/>
            <a:ext cx="59298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Як </a:t>
            </a:r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визначити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силу  </a:t>
            </a:r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тяжіння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28596" y="4286256"/>
            <a:ext cx="4876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Як </a:t>
            </a:r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визначити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uk-UA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масу тіла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71472" y="5572140"/>
            <a:ext cx="61590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Як </a:t>
            </a:r>
            <a:r>
              <a:rPr lang="ru-RU" sz="2800" b="1" dirty="0" err="1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визначити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силу  </a:t>
            </a:r>
            <a:r>
              <a:rPr lang="uk-UA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Архімеда</a:t>
            </a:r>
            <a:r>
              <a:rPr lang="ru-RU" sz="28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ru-RU" sz="32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5937250" y="4286250"/>
          <a:ext cx="1841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6" name="Формула" r:id="rId4" imgW="736560" imgH="228600" progId="Equation.3">
                  <p:embed/>
                </p:oleObj>
              </mc:Choice>
              <mc:Fallback>
                <p:oleObj name="Формула" r:id="rId4" imgW="736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0" y="4286250"/>
                        <a:ext cx="18415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9"/>
          <p:cNvGraphicFramePr>
            <a:graphicFrameLocks noChangeAspect="1"/>
          </p:cNvGraphicFramePr>
          <p:nvPr/>
        </p:nvGraphicFramePr>
        <p:xfrm>
          <a:off x="6429388" y="5500702"/>
          <a:ext cx="24765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7" name="Формула" r:id="rId6" imgW="990360" imgH="241200" progId="Equation.3">
                  <p:embed/>
                </p:oleObj>
              </mc:Choice>
              <mc:Fallback>
                <p:oleObj name="Формула" r:id="rId6" imgW="99036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5500702"/>
                        <a:ext cx="2476500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9"/>
          <p:cNvGraphicFramePr>
            <a:graphicFrameLocks noChangeAspect="1"/>
          </p:cNvGraphicFramePr>
          <p:nvPr/>
        </p:nvGraphicFramePr>
        <p:xfrm>
          <a:off x="6929454" y="3357562"/>
          <a:ext cx="17780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8" name="Формула" r:id="rId8" imgW="711000" imgH="228600" progId="Equation.3">
                  <p:embed/>
                </p:oleObj>
              </mc:Choice>
              <mc:Fallback>
                <p:oleObj name="Формула" r:id="rId8" imgW="711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9454" y="3357562"/>
                        <a:ext cx="17780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"/>
          <p:cNvSpPr/>
          <p:nvPr/>
        </p:nvSpPr>
        <p:spPr>
          <a:xfrm>
            <a:off x="0" y="-13708"/>
            <a:ext cx="9130680" cy="83046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defTabSz="767902">
              <a:defRPr/>
            </a:pP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Це я знаю ...</a:t>
            </a:r>
            <a:endParaRPr lang="nl-NL" sz="28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7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361 0.08395 L -0.55972 0.2728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06" y="9436"/>
                                    </p:animMotion>
                                  </p:childTnLst>
                                </p:cTn>
                              </p:par>
                              <p:par>
                                <p:cTn id="5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014 -0.09537 L -0.53541 -0.5469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00" y="-22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  <p:bldP spid="5" grpId="0"/>
      <p:bldP spid="5" grpId="1"/>
      <p:bldP spid="20" grpId="0"/>
      <p:bldP spid="20" grpId="1"/>
      <p:bldP spid="21" grpId="0"/>
      <p:bldP spid="21" grpId="1"/>
      <p:bldP spid="23" grpId="0"/>
      <p:bldP spid="2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706603"/>
              </p:ext>
            </p:extLst>
          </p:nvPr>
        </p:nvGraphicFramePr>
        <p:xfrm>
          <a:off x="2123728" y="1124744"/>
          <a:ext cx="6624736" cy="5172379"/>
        </p:xfrm>
        <a:graphic>
          <a:graphicData uri="http://schemas.openxmlformats.org/drawingml/2006/table">
            <a:tbl>
              <a:tblPr/>
              <a:tblGrid>
                <a:gridCol w="2592288"/>
                <a:gridCol w="2371738"/>
                <a:gridCol w="1660710"/>
              </a:tblGrid>
              <a:tr h="15364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тіло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тоне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642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тіло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плаває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 середині рідини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CE"/>
                    </a:solidFill>
                  </a:tcPr>
                </a:tc>
              </a:tr>
              <a:tr h="11894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6600CC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тіло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 </a:t>
                      </a:r>
                      <a:r>
                        <a:rPr kumimoji="0" lang="ru-RU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вспливає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D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10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8944306"/>
              </p:ext>
            </p:extLst>
          </p:nvPr>
        </p:nvGraphicFramePr>
        <p:xfrm>
          <a:off x="5076056" y="1628800"/>
          <a:ext cx="1728788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6" name="Формула" r:id="rId3" imgW="520560" imgH="228600" progId="Equation.3">
                  <p:embed/>
                </p:oleObj>
              </mc:Choice>
              <mc:Fallback>
                <p:oleObj name="Формула" r:id="rId3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628800"/>
                        <a:ext cx="1728788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5491740"/>
              </p:ext>
            </p:extLst>
          </p:nvPr>
        </p:nvGraphicFramePr>
        <p:xfrm>
          <a:off x="7236296" y="1556792"/>
          <a:ext cx="1365250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7" name="Формула" r:id="rId5" imgW="558720" imgH="228600" progId="Equation.3">
                  <p:embed/>
                </p:oleObj>
              </mc:Choice>
              <mc:Fallback>
                <p:oleObj name="Формула" r:id="rId5" imgW="5587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1556792"/>
                        <a:ext cx="1365250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0745564"/>
              </p:ext>
            </p:extLst>
          </p:nvPr>
        </p:nvGraphicFramePr>
        <p:xfrm>
          <a:off x="4932040" y="5301208"/>
          <a:ext cx="180022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8" name="Формула" r:id="rId7" imgW="520560" imgH="228600" progId="Equation.3">
                  <p:embed/>
                </p:oleObj>
              </mc:Choice>
              <mc:Fallback>
                <p:oleObj name="Формула" r:id="rId7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040" y="5301208"/>
                        <a:ext cx="1800225" cy="79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6765369"/>
              </p:ext>
            </p:extLst>
          </p:nvPr>
        </p:nvGraphicFramePr>
        <p:xfrm>
          <a:off x="7164288" y="5051826"/>
          <a:ext cx="142875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89" name="Формула" r:id="rId9" imgW="571320" imgH="228600" progId="Equation.3">
                  <p:embed/>
                </p:oleObj>
              </mc:Choice>
              <mc:Fallback>
                <p:oleObj name="Формула" r:id="rId9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5051826"/>
                        <a:ext cx="142875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876059"/>
              </p:ext>
            </p:extLst>
          </p:nvPr>
        </p:nvGraphicFramePr>
        <p:xfrm>
          <a:off x="5004048" y="3460437"/>
          <a:ext cx="1728787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" name="Формула" r:id="rId11" imgW="520560" imgH="228600" progId="Equation.3">
                  <p:embed/>
                </p:oleObj>
              </mc:Choice>
              <mc:Fallback>
                <p:oleObj name="Формула" r:id="rId11" imgW="5205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3460437"/>
                        <a:ext cx="1728787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006925"/>
              </p:ext>
            </p:extLst>
          </p:nvPr>
        </p:nvGraphicFramePr>
        <p:xfrm>
          <a:off x="7092280" y="3387412"/>
          <a:ext cx="1571636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1" name="Формула" r:id="rId13" imgW="571320" imgH="228600" progId="Equation.3">
                  <p:embed/>
                </p:oleObj>
              </mc:Choice>
              <mc:Fallback>
                <p:oleObj name="Формула" r:id="rId13" imgW="5713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3387412"/>
                        <a:ext cx="1571636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22" descr="plav1_4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4332" y="4986732"/>
            <a:ext cx="185738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5" descr="plav2_4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9904" y="2926237"/>
            <a:ext cx="1857388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6" descr="plav3_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127995" y="980728"/>
            <a:ext cx="178595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4"/>
          <p:cNvSpPr/>
          <p:nvPr/>
        </p:nvSpPr>
        <p:spPr>
          <a:xfrm>
            <a:off x="0" y="-13708"/>
            <a:ext cx="9130680" cy="830461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50800" dist="381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defTabSz="767902">
              <a:defRPr/>
            </a:pPr>
            <a:r>
              <a:rPr lang="uk-UA" sz="2800" b="1" dirty="0" smtClean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Умови плавання тіл</a:t>
            </a:r>
            <a:endParaRPr lang="nl-NL" sz="2800" b="1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02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/>
          <p:nvPr/>
        </p:nvSpPr>
        <p:spPr>
          <a:xfrm>
            <a:off x="392" y="1"/>
            <a:ext cx="9143216" cy="836909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defTabSz="768029"/>
            <a:r>
              <a:rPr lang="uk-UA" sz="3200" b="1" kern="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Це я можу пояснити</a:t>
            </a:r>
            <a:endParaRPr lang="en-GB" sz="32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4068" y="2059500"/>
            <a:ext cx="811792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defRPr/>
            </a:pP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якої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умови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тонутиме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рідині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або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газі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Наведіть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приклади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874594" y="1043657"/>
            <a:ext cx="6801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defRPr/>
            </a:pP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i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Таблиця</a:t>
            </a:r>
            <a:r>
              <a:rPr lang="ru-RU" sz="24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</a:t>
            </a:r>
            <a:r>
              <a:rPr lang="ru-RU" sz="2400" b="1" i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густин</a:t>
            </a:r>
            <a:r>
              <a:rPr lang="ru-RU" sz="24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(с.249 </a:t>
            </a:r>
            <a:r>
              <a:rPr lang="ru-RU" sz="2400" b="1" i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підручника</a:t>
            </a:r>
            <a:r>
              <a:rPr lang="ru-RU" sz="24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  <a:endParaRPr lang="ru-RU" sz="24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67080" y="5157192"/>
            <a:ext cx="8309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Сформулюйте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умову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спливання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тіла</a:t>
            </a:r>
            <a:endParaRPr lang="ru-RU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defRPr/>
            </a:pP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рідині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або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газі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Наведіть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приклади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67080" y="3405116"/>
            <a:ext cx="7891904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defRPr/>
            </a:pP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Яку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умову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потрібно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виконати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endParaRPr lang="ru-RU" sz="28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defRPr/>
            </a:pPr>
            <a:r>
              <a:rPr lang="ru-RU" sz="28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28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плавало в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товщі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рідини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або</a:t>
            </a:r>
            <a:endParaRPr lang="ru-RU" sz="28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>
              <a:defRPr/>
            </a:pP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газу?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Наведіть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приклади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таких </a:t>
            </a:r>
            <a:r>
              <a:rPr lang="ru-RU" sz="28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</a:t>
            </a: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26665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/>
          <p:nvPr/>
        </p:nvSpPr>
        <p:spPr>
          <a:xfrm>
            <a:off x="392" y="1"/>
            <a:ext cx="9143216" cy="836909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algn="ctr" defTabSz="768029"/>
            <a:r>
              <a:rPr lang="uk-UA" sz="3200" b="1" kern="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Цікаво!</a:t>
            </a:r>
            <a:endParaRPr lang="en-GB" sz="32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3284984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Біля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берегів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Єгипту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водиться дивна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риба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фагак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Наближення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небезпеки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заставляє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фагака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швидко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заковтувати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воду. При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цьому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стравоході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риби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відбувається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бурхливе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розкладання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продуктів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харчування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виділенням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значної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кількості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газів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В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результаті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тіло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риби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сильно </a:t>
            </a:r>
            <a:r>
              <a:rPr lang="ru-RU" sz="24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роздувається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і вона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швидко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4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спливає</a:t>
            </a:r>
            <a:r>
              <a:rPr lang="ru-RU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 </a:t>
            </a:r>
            <a:r>
              <a:rPr lang="ru-RU" sz="2400" b="1" dirty="0" err="1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поверхню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9218" name="Picture 2" descr="D:\АЛЕКС\ВСІ УРОКИ\7 кл- новий\2 семестр\ІІІ.2  Аеро-, гідростатика\Урок 49  Умови плавання тіл\мал\tetraodon-2-300x22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989384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671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 descr="D:\АЛЕКС\ВСІ УРОКИ\7 кл- новий\2 семестр\ІІІ.2  Аеро-, гідростатика\Урок 49  Умови плавання тіл\мал\img_user_file_56c0497e8840a_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57" y="2564904"/>
            <a:ext cx="7848600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1360620"/>
            <a:ext cx="75815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smtClean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Алгоритм </a:t>
            </a:r>
            <a:r>
              <a:rPr lang="ru-RU" sz="2800" b="1" dirty="0" err="1" smtClean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розв</a:t>
            </a:r>
            <a:r>
              <a:rPr lang="en-US" sz="2800" b="1" dirty="0" smtClean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’</a:t>
            </a:r>
            <a:r>
              <a:rPr lang="ru-RU" sz="2800" b="1" dirty="0" err="1" smtClean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язування</a:t>
            </a:r>
            <a:r>
              <a:rPr lang="ru-RU" sz="2800" b="1" dirty="0" smtClean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задач на </a:t>
            </a:r>
            <a:r>
              <a:rPr lang="ru-RU" sz="2800" b="1" dirty="0" err="1" smtClean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плавання</a:t>
            </a:r>
            <a:r>
              <a:rPr lang="ru-RU" sz="2800" b="1" dirty="0" smtClean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800" b="1" dirty="0" err="1" smtClean="0">
                <a:solidFill>
                  <a:srgbClr val="0066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тіл</a:t>
            </a:r>
            <a:endParaRPr lang="ru-RU" sz="2800" b="1" dirty="0">
              <a:solidFill>
                <a:srgbClr val="0066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Rectangle 3"/>
          <p:cNvSpPr/>
          <p:nvPr/>
        </p:nvSpPr>
        <p:spPr>
          <a:xfrm>
            <a:off x="392" y="1"/>
            <a:ext cx="9143216" cy="836909"/>
          </a:xfrm>
          <a:prstGeom prst="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rtlCol="0" anchor="ctr"/>
          <a:lstStyle/>
          <a:p>
            <a:pPr algn="ctr" defTabSz="768029"/>
            <a:r>
              <a:rPr lang="uk-UA" sz="3200" b="1" kern="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Запам</a:t>
            </a:r>
            <a:r>
              <a:rPr lang="en-US" sz="3200" b="1" kern="0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’</a:t>
            </a:r>
            <a:r>
              <a:rPr lang="uk-UA" sz="3200" b="1" kern="0" dirty="0" err="1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ятай</a:t>
            </a:r>
            <a:endParaRPr lang="en-GB" sz="3200" b="1" kern="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316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678</TotalTime>
  <Words>362</Words>
  <Application>Microsoft Office PowerPoint</Application>
  <PresentationFormat>Екран (4:3)</PresentationFormat>
  <Paragraphs>54</Paragraphs>
  <Slides>13</Slides>
  <Notes>1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22" baseType="lpstr">
      <vt:lpstr>Arial</vt:lpstr>
      <vt:lpstr>Calibri</vt:lpstr>
      <vt:lpstr>Cambria Math</vt:lpstr>
      <vt:lpstr>MyriadPro-Regular</vt:lpstr>
      <vt:lpstr>Tahoma</vt:lpstr>
      <vt:lpstr>Times New Roman</vt:lpstr>
      <vt:lpstr>Verdana</vt:lpstr>
      <vt:lpstr>Тема Office</vt:lpstr>
      <vt:lpstr>Формула</vt:lpstr>
      <vt:lpstr>Фізика 7 клас 04.04.2022р.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Домашнє завдання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110</cp:revision>
  <dcterms:created xsi:type="dcterms:W3CDTF">2021-01-17T16:02:02Z</dcterms:created>
  <dcterms:modified xsi:type="dcterms:W3CDTF">2022-04-01T08:33:07Z</dcterms:modified>
</cp:coreProperties>
</file>