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3" autoAdjust="0"/>
    <p:restoredTop sz="94660"/>
  </p:normalViewPr>
  <p:slideViewPr>
    <p:cSldViewPr>
      <p:cViewPr varScale="1">
        <p:scale>
          <a:sx n="103" d="100"/>
          <a:sy n="103" d="100"/>
        </p:scale>
        <p:origin x="43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6CC7-E27D-4E82-A0E1-6D397AE1D32A}" type="datetimeFigureOut">
              <a:rPr lang="uk-UA" smtClean="0"/>
              <a:t>28.09.2021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1032-EFF1-406D-8F1A-EE6F162A4C17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6CC7-E27D-4E82-A0E1-6D397AE1D32A}" type="datetimeFigureOut">
              <a:rPr lang="uk-UA" smtClean="0"/>
              <a:t>28.09.2021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1032-EFF1-406D-8F1A-EE6F162A4C17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6CC7-E27D-4E82-A0E1-6D397AE1D32A}" type="datetimeFigureOut">
              <a:rPr lang="uk-UA" smtClean="0"/>
              <a:t>28.09.2021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1032-EFF1-406D-8F1A-EE6F162A4C17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6CC7-E27D-4E82-A0E1-6D397AE1D32A}" type="datetimeFigureOut">
              <a:rPr lang="uk-UA" smtClean="0"/>
              <a:t>28.09.2021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1032-EFF1-406D-8F1A-EE6F162A4C17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6CC7-E27D-4E82-A0E1-6D397AE1D32A}" type="datetimeFigureOut">
              <a:rPr lang="uk-UA" smtClean="0"/>
              <a:t>28.09.2021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1032-EFF1-406D-8F1A-EE6F162A4C17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6CC7-E27D-4E82-A0E1-6D397AE1D32A}" type="datetimeFigureOut">
              <a:rPr lang="uk-UA" smtClean="0"/>
              <a:t>28.09.2021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1032-EFF1-406D-8F1A-EE6F162A4C17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6CC7-E27D-4E82-A0E1-6D397AE1D32A}" type="datetimeFigureOut">
              <a:rPr lang="uk-UA" smtClean="0"/>
              <a:t>28.09.2021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1032-EFF1-406D-8F1A-EE6F162A4C17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6CC7-E27D-4E82-A0E1-6D397AE1D32A}" type="datetimeFigureOut">
              <a:rPr lang="uk-UA" smtClean="0"/>
              <a:t>28.09.2021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1032-EFF1-406D-8F1A-EE6F162A4C17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6CC7-E27D-4E82-A0E1-6D397AE1D32A}" type="datetimeFigureOut">
              <a:rPr lang="uk-UA" smtClean="0"/>
              <a:t>28.09.2021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1032-EFF1-406D-8F1A-EE6F162A4C17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6CC7-E27D-4E82-A0E1-6D397AE1D32A}" type="datetimeFigureOut">
              <a:rPr lang="uk-UA" smtClean="0"/>
              <a:t>28.09.2021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1032-EFF1-406D-8F1A-EE6F162A4C17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6CC7-E27D-4E82-A0E1-6D397AE1D32A}" type="datetimeFigureOut">
              <a:rPr lang="uk-UA" smtClean="0"/>
              <a:t>28.09.2021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6D211032-EFF1-406D-8F1A-EE6F162A4C17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D06CC7-E27D-4E82-A0E1-6D397AE1D32A}" type="datetimeFigureOut">
              <a:rPr lang="uk-UA" smtClean="0"/>
              <a:t>28.09.2021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11032-EFF1-406D-8F1A-EE6F162A4C17}" type="slidenum">
              <a:rPr lang="uk-UA" smtClean="0"/>
              <a:t>‹№›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83518"/>
            <a:ext cx="799904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Підготовка до контрольної роботи.</a:t>
            </a:r>
            <a:br>
              <a:rPr lang="uk-UA" sz="4800" dirty="0" smtClean="0"/>
            </a:br>
            <a:r>
              <a:rPr lang="uk-UA" sz="4800" dirty="0" err="1" smtClean="0"/>
              <a:t>Розв</a:t>
            </a:r>
            <a:r>
              <a:rPr lang="en-US" sz="4800" dirty="0" smtClean="0"/>
              <a:t>’</a:t>
            </a:r>
            <a:r>
              <a:rPr lang="uk-UA" sz="4800" dirty="0" err="1" smtClean="0"/>
              <a:t>язування</a:t>
            </a:r>
            <a:r>
              <a:rPr lang="uk-UA" sz="4800" dirty="0" smtClean="0"/>
              <a:t> задач.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363838"/>
            <a:ext cx="7128792" cy="1314450"/>
          </a:xfrm>
        </p:spPr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Фізика 7 клас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29.09.2021 р.</a:t>
            </a:r>
          </a:p>
          <a:p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 smtClean="0">
                <a:latin typeface="Arial" pitchFamily="34" charset="0"/>
                <a:cs typeface="Arial" pitchFamily="34" charset="0"/>
              </a:rPr>
              <a:t>Прикладом фізичного тіла може бути: </a:t>
            </a:r>
          </a:p>
          <a:p>
            <a:pPr marL="719138" indent="-273050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а) мідь; </a:t>
            </a:r>
          </a:p>
          <a:p>
            <a:pPr marL="719138" indent="-273050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б) маса; </a:t>
            </a:r>
          </a:p>
          <a:p>
            <a:pPr marL="719138" indent="-273050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в) метеорит; </a:t>
            </a:r>
          </a:p>
          <a:p>
            <a:pPr marL="719138" indent="-273050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г) хвилина.</a:t>
            </a: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507288" cy="82979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Дайте відповіді на запитання:</a:t>
            </a:r>
            <a:endParaRPr lang="uk-UA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3435846"/>
            <a:ext cx="24482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Який префікс слід додати до основної одиниці фізичної величини, щоб отримати одиницю, яка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більша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від основної в 1000 разів?</a:t>
            </a:r>
          </a:p>
          <a:p>
            <a:pPr marL="719138" indent="-273050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а)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санти-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(с); </a:t>
            </a:r>
          </a:p>
          <a:p>
            <a:pPr marL="719138" indent="-273050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б)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кіло-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(к); </a:t>
            </a:r>
          </a:p>
          <a:p>
            <a:pPr marL="719138" indent="-273050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мілі-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(м); </a:t>
            </a:r>
          </a:p>
          <a:p>
            <a:pPr marL="719138" indent="-273050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г)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мікро-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мк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). </a:t>
            </a: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507288" cy="82979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Дайте відповіді на запитання:</a:t>
            </a:r>
            <a:endParaRPr lang="uk-UA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5576" y="3651870"/>
            <a:ext cx="2304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 smtClean="0">
                <a:latin typeface="Arial" pitchFamily="34" charset="0"/>
                <a:cs typeface="Arial" pitchFamily="34" charset="0"/>
              </a:rPr>
              <a:t>Яке з наведених понять можна вважати фізичним явищем? </a:t>
            </a:r>
          </a:p>
          <a:p>
            <a:pPr marL="719138" indent="-273050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а) швидкість руху; </a:t>
            </a:r>
          </a:p>
          <a:p>
            <a:pPr marL="719138" indent="-273050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б) нагрівання; </a:t>
            </a:r>
          </a:p>
          <a:p>
            <a:pPr marL="719138" indent="-273050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в) час; </a:t>
            </a:r>
          </a:p>
          <a:p>
            <a:pPr marL="719138" indent="-273050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г) міркування.</a:t>
            </a: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507288" cy="82979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Дайте відповіді на запитання:</a:t>
            </a:r>
            <a:endParaRPr lang="uk-UA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3435846"/>
            <a:ext cx="25202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3500" dirty="0" smtClean="0"/>
              <a:t>Яке твердження є істинним?</a:t>
            </a:r>
          </a:p>
          <a:p>
            <a:pPr marL="719138" indent="-361950">
              <a:buNone/>
            </a:pPr>
            <a:r>
              <a:rPr lang="uk-UA" i="1" dirty="0" smtClean="0"/>
              <a:t>а) під час спостережень завжди виконують вимірювання.</a:t>
            </a:r>
          </a:p>
          <a:p>
            <a:pPr marL="719138" indent="-361950">
              <a:buNone/>
            </a:pPr>
            <a:r>
              <a:rPr lang="uk-UA" i="1" dirty="0" smtClean="0"/>
              <a:t>б) експерименти проводять в умовах,  які  перебувають під  контролем ученого.</a:t>
            </a:r>
          </a:p>
          <a:p>
            <a:pPr marL="719138" indent="-361950">
              <a:buNone/>
            </a:pPr>
            <a:r>
              <a:rPr lang="uk-UA" i="1" dirty="0" smtClean="0"/>
              <a:t>в) під час експериментів ніколи не виконують вимірювань. </a:t>
            </a:r>
          </a:p>
          <a:p>
            <a:pPr marL="719138" indent="-361950">
              <a:buNone/>
            </a:pPr>
            <a:r>
              <a:rPr lang="uk-UA" i="1" dirty="0" smtClean="0"/>
              <a:t>г) результати спостереження є критерієм істинності гіпотези.</a:t>
            </a:r>
            <a:endParaRPr lang="uk-UA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507288" cy="82979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Дайте відповіді на запитання:</a:t>
            </a:r>
            <a:endParaRPr lang="uk-UA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5576" y="3219822"/>
            <a:ext cx="61206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600" dirty="0" smtClean="0">
                <a:latin typeface="Arial" pitchFamily="34" charset="0"/>
                <a:cs typeface="Arial" pitchFamily="34" charset="0"/>
              </a:rPr>
              <a:t>Унаслідок явища дифузії:</a:t>
            </a:r>
          </a:p>
          <a:p>
            <a:pPr marL="714375" indent="-357188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а) кисень із повітря потрапляє навіть на дно глибокої водойми; </a:t>
            </a:r>
          </a:p>
          <a:p>
            <a:pPr marL="714375" indent="-357188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б) зменшується довжина рейки під час її охолодження;</a:t>
            </a:r>
          </a:p>
          <a:p>
            <a:pPr marL="714375" indent="-357188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в) тане лід;</a:t>
            </a:r>
          </a:p>
          <a:p>
            <a:pPr marL="714375" indent="-357188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г) рідина збирається в краплі.</a:t>
            </a: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507288" cy="82979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Дайте відповіді на запитання:</a:t>
            </a:r>
            <a:endParaRPr lang="uk-UA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5576" y="2787774"/>
            <a:ext cx="74888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888432"/>
          </a:xfrm>
        </p:spPr>
        <p:txBody>
          <a:bodyPr>
            <a:normAutofit fontScale="92500" lnSpcReduction="10000"/>
          </a:bodyPr>
          <a:lstStyle/>
          <a:p>
            <a:r>
              <a:rPr lang="uk-UA" sz="3500" dirty="0" smtClean="0">
                <a:latin typeface="Arial" pitchFamily="34" charset="0"/>
                <a:cs typeface="Arial" pitchFamily="34" charset="0"/>
              </a:rPr>
              <a:t>Виберіть усі правильні відповіді. Молекули речовини: </a:t>
            </a:r>
          </a:p>
          <a:p>
            <a:pPr marL="719138" indent="-361950">
              <a:buClr>
                <a:schemeClr val="tx1"/>
              </a:buClr>
              <a:buSzPct val="110000"/>
              <a:buFont typeface="Wingdings" pitchFamily="2" charset="2"/>
              <a:buChar char="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завжди перебувають у стані спокою; </a:t>
            </a:r>
          </a:p>
          <a:p>
            <a:pPr marL="719138" indent="-361950">
              <a:buClr>
                <a:schemeClr val="tx1"/>
              </a:buClr>
              <a:buSzPct val="110000"/>
              <a:buFont typeface="Wingdings" pitchFamily="2" charset="2"/>
              <a:buChar char="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безперервно та хаотично рухаються; </a:t>
            </a:r>
          </a:p>
          <a:p>
            <a:pPr marL="719138" indent="-361950">
              <a:buClr>
                <a:schemeClr val="tx1"/>
              </a:buClr>
              <a:buSzPct val="110000"/>
              <a:buFont typeface="Wingdings" pitchFamily="2" charset="2"/>
              <a:buChar char="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тільки притягуються одна до одної; </a:t>
            </a:r>
          </a:p>
          <a:p>
            <a:pPr marL="719138" indent="-361950">
              <a:buClr>
                <a:schemeClr val="tx1"/>
              </a:buClr>
              <a:buSzPct val="110000"/>
              <a:buFont typeface="Wingdings" pitchFamily="2" charset="2"/>
              <a:buChar char="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тільки відштовхуються одна від одної; </a:t>
            </a:r>
          </a:p>
          <a:p>
            <a:pPr marL="719138" indent="-361950">
              <a:buClr>
                <a:schemeClr val="tx1"/>
              </a:buClr>
              <a:buSzPct val="110000"/>
              <a:buFont typeface="Wingdings" pitchFamily="2" charset="2"/>
              <a:buChar char="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відштовхуються одна від одної та притягуються одна до одної;</a:t>
            </a:r>
          </a:p>
          <a:p>
            <a:pPr marL="719138" indent="-361950">
              <a:buClr>
                <a:schemeClr val="tx1"/>
              </a:buClr>
              <a:buSzPct val="110000"/>
              <a:buFont typeface="Wingdings" pitchFamily="2" charset="2"/>
              <a:buChar char="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розташовані так, що між ними немає проміжків.</a:t>
            </a: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507288" cy="82979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Дайте відповіді на запитання: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950392" y="2211710"/>
            <a:ext cx="268536" cy="412378"/>
          </a:xfrm>
          <a:custGeom>
            <a:avLst/>
            <a:gdLst>
              <a:gd name="connsiteX0" fmla="*/ 0 w 263525"/>
              <a:gd name="connsiteY0" fmla="*/ 212725 h 403225"/>
              <a:gd name="connsiteX1" fmla="*/ 95250 w 263525"/>
              <a:gd name="connsiteY1" fmla="*/ 403225 h 403225"/>
              <a:gd name="connsiteX2" fmla="*/ 263525 w 263525"/>
              <a:gd name="connsiteY2" fmla="*/ 0 h 403225"/>
              <a:gd name="connsiteX3" fmla="*/ 88900 w 263525"/>
              <a:gd name="connsiteY3" fmla="*/ 314325 h 403225"/>
              <a:gd name="connsiteX4" fmla="*/ 0 w 263525"/>
              <a:gd name="connsiteY4" fmla="*/ 212725 h 40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5" h="403225">
                <a:moveTo>
                  <a:pt x="0" y="212725"/>
                </a:moveTo>
                <a:lnTo>
                  <a:pt x="95250" y="403225"/>
                </a:lnTo>
                <a:lnTo>
                  <a:pt x="263525" y="0"/>
                </a:lnTo>
                <a:lnTo>
                  <a:pt x="88900" y="314325"/>
                </a:lnTo>
                <a:lnTo>
                  <a:pt x="0" y="212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олилиния 12"/>
          <p:cNvSpPr/>
          <p:nvPr/>
        </p:nvSpPr>
        <p:spPr>
          <a:xfrm>
            <a:off x="946200" y="3435846"/>
            <a:ext cx="268536" cy="412378"/>
          </a:xfrm>
          <a:custGeom>
            <a:avLst/>
            <a:gdLst>
              <a:gd name="connsiteX0" fmla="*/ 0 w 263525"/>
              <a:gd name="connsiteY0" fmla="*/ 212725 h 403225"/>
              <a:gd name="connsiteX1" fmla="*/ 95250 w 263525"/>
              <a:gd name="connsiteY1" fmla="*/ 403225 h 403225"/>
              <a:gd name="connsiteX2" fmla="*/ 263525 w 263525"/>
              <a:gd name="connsiteY2" fmla="*/ 0 h 403225"/>
              <a:gd name="connsiteX3" fmla="*/ 88900 w 263525"/>
              <a:gd name="connsiteY3" fmla="*/ 314325 h 403225"/>
              <a:gd name="connsiteX4" fmla="*/ 0 w 263525"/>
              <a:gd name="connsiteY4" fmla="*/ 212725 h 40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5" h="403225">
                <a:moveTo>
                  <a:pt x="0" y="212725"/>
                </a:moveTo>
                <a:lnTo>
                  <a:pt x="95250" y="403225"/>
                </a:lnTo>
                <a:lnTo>
                  <a:pt x="263525" y="0"/>
                </a:lnTo>
                <a:lnTo>
                  <a:pt x="88900" y="314325"/>
                </a:lnTo>
                <a:lnTo>
                  <a:pt x="0" y="212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35646"/>
            <a:ext cx="8229600" cy="2704316"/>
          </a:xfrm>
        </p:spPr>
        <p:txBody>
          <a:bodyPr/>
          <a:lstStyle/>
          <a:p>
            <a:r>
              <a:rPr lang="uk-UA" sz="3600" dirty="0" smtClean="0">
                <a:latin typeface="Arial" pitchFamily="34" charset="0"/>
                <a:cs typeface="Arial" pitchFamily="34" charset="0"/>
              </a:rPr>
              <a:t>Яка нерівність є істинною?</a:t>
            </a:r>
          </a:p>
          <a:p>
            <a:pPr marL="901700" indent="-457200">
              <a:buClrTx/>
              <a:buSzPct val="110000"/>
              <a:buFont typeface="Wingdings" pitchFamily="2" charset="2"/>
              <a:buChar char="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520 см &gt; 52 дм; </a:t>
            </a:r>
          </a:p>
          <a:p>
            <a:pPr marL="901700" indent="-457200">
              <a:buClrTx/>
              <a:buSzPct val="110000"/>
              <a:buFont typeface="Wingdings" pitchFamily="2" charset="2"/>
              <a:buChar char="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2000 мкм &gt; 20 мм;        </a:t>
            </a:r>
          </a:p>
          <a:p>
            <a:pPr marL="901700" indent="-457200">
              <a:buClrTx/>
              <a:buSzPct val="110000"/>
              <a:buFont typeface="Wingdings" pitchFamily="2" charset="2"/>
              <a:buChar char="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3300 г &lt; 33 кг; </a:t>
            </a:r>
          </a:p>
          <a:p>
            <a:pPr marL="901700" indent="-457200">
              <a:buClrTx/>
              <a:buSzPct val="110000"/>
              <a:buFont typeface="Wingdings" pitchFamily="2" charset="2"/>
              <a:buChar char="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3 с &lt; 300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мс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.</a:t>
            </a: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507288" cy="82979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Дайте відповіді на запитання: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009700" y="3147814"/>
            <a:ext cx="268536" cy="412378"/>
          </a:xfrm>
          <a:custGeom>
            <a:avLst/>
            <a:gdLst>
              <a:gd name="connsiteX0" fmla="*/ 0 w 263525"/>
              <a:gd name="connsiteY0" fmla="*/ 212725 h 403225"/>
              <a:gd name="connsiteX1" fmla="*/ 95250 w 263525"/>
              <a:gd name="connsiteY1" fmla="*/ 403225 h 403225"/>
              <a:gd name="connsiteX2" fmla="*/ 263525 w 263525"/>
              <a:gd name="connsiteY2" fmla="*/ 0 h 403225"/>
              <a:gd name="connsiteX3" fmla="*/ 88900 w 263525"/>
              <a:gd name="connsiteY3" fmla="*/ 314325 h 403225"/>
              <a:gd name="connsiteX4" fmla="*/ 0 w 263525"/>
              <a:gd name="connsiteY4" fmla="*/ 212725 h 40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5" h="403225">
                <a:moveTo>
                  <a:pt x="0" y="212725"/>
                </a:moveTo>
                <a:lnTo>
                  <a:pt x="95250" y="403225"/>
                </a:lnTo>
                <a:lnTo>
                  <a:pt x="263525" y="0"/>
                </a:lnTo>
                <a:lnTo>
                  <a:pt x="88900" y="314325"/>
                </a:lnTo>
                <a:lnTo>
                  <a:pt x="0" y="212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4644008" y="329183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Пояснення:</a:t>
            </a:r>
          </a:p>
          <a:p>
            <a:r>
              <a:rPr lang="uk-UA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кг = 1000 г </a:t>
            </a:r>
          </a:p>
          <a:p>
            <a:r>
              <a:rPr lang="uk-UA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33 кг = 33 </a:t>
            </a:r>
            <a:r>
              <a:rPr lang="uk-UA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 1000 г = </a:t>
            </a:r>
            <a:r>
              <a:rPr lang="uk-UA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33000 г</a:t>
            </a:r>
            <a:endParaRPr lang="uk-UA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31590"/>
            <a:ext cx="8640960" cy="3312368"/>
          </a:xfrm>
        </p:spPr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Акваріум має форму прямокутного паралелепіпеда,  довжина  якого  становить 0,50 м, ширина - 300 мм, висота - 42 см. Якою є місткість акваріуму?</a:t>
            </a:r>
          </a:p>
          <a:p>
            <a:pPr>
              <a:buClrTx/>
              <a:buSzPct val="110000"/>
              <a:buFont typeface="Wingdings" pitchFamily="2" charset="2"/>
              <a:buChar char="¨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6,3 · 10 </a:t>
            </a:r>
            <a:r>
              <a:rPr lang="uk-UA" i="1" baseline="30000" dirty="0" smtClean="0">
                <a:latin typeface="Arial" pitchFamily="34" charset="0"/>
                <a:cs typeface="Arial" pitchFamily="34" charset="0"/>
              </a:rPr>
              <a:t>–2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м</a:t>
            </a:r>
            <a:r>
              <a:rPr lang="uk-UA" i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ClrTx/>
              <a:buSzPct val="110000"/>
              <a:buFont typeface="Wingdings" pitchFamily="2" charset="2"/>
              <a:buChar char="¨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6,3 · 10 </a:t>
            </a:r>
            <a:r>
              <a:rPr lang="uk-UA" i="1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см</a:t>
            </a:r>
            <a:r>
              <a:rPr lang="uk-UA" i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ClrTx/>
              <a:buSzPct val="110000"/>
              <a:buFont typeface="Wingdings" pitchFamily="2" charset="2"/>
              <a:buChar char="¨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6,3 · 10 </a:t>
            </a:r>
            <a:r>
              <a:rPr lang="uk-UA" i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см</a:t>
            </a:r>
            <a:r>
              <a:rPr lang="uk-UA" i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ClrTx/>
              <a:buSzPct val="110000"/>
              <a:buFont typeface="Wingdings" pitchFamily="2" charset="2"/>
              <a:buChar char="¨"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6,3 · 10 </a:t>
            </a:r>
            <a:r>
              <a:rPr lang="uk-UA" i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мм</a:t>
            </a:r>
            <a:r>
              <a:rPr lang="uk-UA" i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.</a:t>
            </a: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507288" cy="829790"/>
          </a:xfrm>
        </p:spPr>
        <p:txBody>
          <a:bodyPr>
            <a:normAutofit/>
          </a:bodyPr>
          <a:lstStyle/>
          <a:p>
            <a:pPr algn="ctr"/>
            <a:r>
              <a:rPr lang="uk-UA" b="1" dirty="0" err="1" smtClean="0">
                <a:solidFill>
                  <a:srgbClr val="002060"/>
                </a:solidFill>
              </a:rPr>
              <a:t>Розв</a:t>
            </a:r>
            <a:r>
              <a:rPr lang="en-US" b="1" dirty="0" smtClean="0">
                <a:solidFill>
                  <a:srgbClr val="002060"/>
                </a:solidFill>
              </a:rPr>
              <a:t>’</a:t>
            </a:r>
            <a:r>
              <a:rPr lang="uk-UA" b="1" dirty="0" err="1" smtClean="0">
                <a:solidFill>
                  <a:srgbClr val="002060"/>
                </a:solidFill>
              </a:rPr>
              <a:t>язування</a:t>
            </a:r>
            <a:r>
              <a:rPr lang="uk-UA" b="1" dirty="0" smtClean="0">
                <a:solidFill>
                  <a:srgbClr val="002060"/>
                </a:solidFill>
              </a:rPr>
              <a:t> задач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>
            <a:off x="2915816" y="2499742"/>
            <a:ext cx="2304256" cy="1656184"/>
          </a:xfrm>
          <a:prstGeom prst="cube">
            <a:avLst>
              <a:gd name="adj" fmla="val 3885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3563888" y="376626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</a:t>
            </a:r>
            <a:endParaRPr lang="uk-UA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369426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</a:t>
            </a:r>
            <a:endParaRPr lang="uk-UA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340622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c</a:t>
            </a:r>
            <a:endParaRPr lang="uk-UA" sz="2400" i="1" dirty="0"/>
          </a:p>
        </p:txBody>
      </p:sp>
      <p:sp>
        <p:nvSpPr>
          <p:cNvPr id="10" name="Полилиния 9"/>
          <p:cNvSpPr/>
          <p:nvPr/>
        </p:nvSpPr>
        <p:spPr>
          <a:xfrm>
            <a:off x="395536" y="2355726"/>
            <a:ext cx="268536" cy="412378"/>
          </a:xfrm>
          <a:custGeom>
            <a:avLst/>
            <a:gdLst>
              <a:gd name="connsiteX0" fmla="*/ 0 w 263525"/>
              <a:gd name="connsiteY0" fmla="*/ 212725 h 403225"/>
              <a:gd name="connsiteX1" fmla="*/ 95250 w 263525"/>
              <a:gd name="connsiteY1" fmla="*/ 403225 h 403225"/>
              <a:gd name="connsiteX2" fmla="*/ 263525 w 263525"/>
              <a:gd name="connsiteY2" fmla="*/ 0 h 403225"/>
              <a:gd name="connsiteX3" fmla="*/ 88900 w 263525"/>
              <a:gd name="connsiteY3" fmla="*/ 314325 h 403225"/>
              <a:gd name="connsiteX4" fmla="*/ 0 w 263525"/>
              <a:gd name="connsiteY4" fmla="*/ 212725 h 40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5" h="403225">
                <a:moveTo>
                  <a:pt x="0" y="212725"/>
                </a:moveTo>
                <a:lnTo>
                  <a:pt x="95250" y="403225"/>
                </a:lnTo>
                <a:lnTo>
                  <a:pt x="263525" y="0"/>
                </a:lnTo>
                <a:lnTo>
                  <a:pt x="88900" y="314325"/>
                </a:lnTo>
                <a:lnTo>
                  <a:pt x="0" y="212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508104" y="285978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Arial" pitchFamily="34" charset="0"/>
              </a:rPr>
              <a:t>a = 0,5 </a:t>
            </a:r>
            <a:r>
              <a:rPr lang="uk-UA" sz="2400" i="1" dirty="0" smtClean="0">
                <a:latin typeface="+mj-lt"/>
                <a:cs typeface="Arial" pitchFamily="34" charset="0"/>
              </a:rPr>
              <a:t>м</a:t>
            </a:r>
          </a:p>
          <a:p>
            <a:r>
              <a:rPr lang="en-US" sz="2400" i="1" dirty="0" smtClean="0">
                <a:latin typeface="+mj-lt"/>
                <a:cs typeface="Arial" pitchFamily="34" charset="0"/>
              </a:rPr>
              <a:t>b = 300 </a:t>
            </a:r>
            <a:r>
              <a:rPr lang="uk-UA" sz="2400" i="1" dirty="0" smtClean="0">
                <a:latin typeface="+mj-lt"/>
                <a:cs typeface="Arial" pitchFamily="34" charset="0"/>
              </a:rPr>
              <a:t>мм = 0,3 м</a:t>
            </a:r>
          </a:p>
          <a:p>
            <a:r>
              <a:rPr lang="uk-UA" sz="2400" i="1" dirty="0" smtClean="0">
                <a:latin typeface="+mj-lt"/>
                <a:cs typeface="Arial" pitchFamily="34" charset="0"/>
              </a:rPr>
              <a:t>с = 42 см = 0,42 м</a:t>
            </a:r>
            <a:endParaRPr lang="uk-UA" sz="2400" i="1" dirty="0"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422793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  <a:cs typeface="Arial" pitchFamily="34" charset="0"/>
              </a:rPr>
              <a:t>V = a</a:t>
            </a:r>
            <a:r>
              <a:rPr lang="en-US" sz="2400" b="1" i="1" dirty="0" smtClean="0">
                <a:latin typeface="+mj-lt"/>
                <a:cs typeface="Arial" pitchFamily="34" charset="0"/>
                <a:sym typeface="Symbol"/>
              </a:rPr>
              <a:t></a:t>
            </a:r>
            <a:r>
              <a:rPr lang="uk-UA" sz="2400" b="1" i="1" dirty="0" smtClean="0">
                <a:latin typeface="+mj-lt"/>
                <a:cs typeface="Arial" pitchFamily="34" charset="0"/>
                <a:sym typeface="Symbol"/>
              </a:rPr>
              <a:t> </a:t>
            </a:r>
            <a:r>
              <a:rPr lang="en-US" sz="2400" b="1" i="1" dirty="0" smtClean="0">
                <a:latin typeface="+mj-lt"/>
                <a:cs typeface="Arial" pitchFamily="34" charset="0"/>
              </a:rPr>
              <a:t>b</a:t>
            </a:r>
            <a:r>
              <a:rPr lang="en-US" sz="2400" b="1" i="1" dirty="0" smtClean="0">
                <a:latin typeface="+mj-lt"/>
                <a:cs typeface="Arial" pitchFamily="34" charset="0"/>
                <a:sym typeface="Symbol"/>
              </a:rPr>
              <a:t></a:t>
            </a:r>
            <a:r>
              <a:rPr lang="uk-UA" sz="2400" b="1" i="1" dirty="0" smtClean="0">
                <a:latin typeface="+mj-lt"/>
                <a:cs typeface="Arial" pitchFamily="34" charset="0"/>
                <a:sym typeface="Symbol"/>
              </a:rPr>
              <a:t> </a:t>
            </a:r>
            <a:r>
              <a:rPr lang="en-US" sz="2400" b="1" i="1" dirty="0" smtClean="0">
                <a:latin typeface="+mj-lt"/>
                <a:cs typeface="Arial" pitchFamily="34" charset="0"/>
              </a:rPr>
              <a:t>c</a:t>
            </a:r>
          </a:p>
          <a:p>
            <a:r>
              <a:rPr lang="en-US" sz="2400" i="1" dirty="0" smtClean="0">
                <a:latin typeface="+mj-lt"/>
                <a:cs typeface="Arial" pitchFamily="34" charset="0"/>
              </a:rPr>
              <a:t>V = 0,5 </a:t>
            </a:r>
            <a:r>
              <a:rPr lang="en-US" sz="2400" i="1" dirty="0" smtClean="0">
                <a:latin typeface="+mj-lt"/>
                <a:cs typeface="Arial" pitchFamily="34" charset="0"/>
                <a:sym typeface="Symbol"/>
              </a:rPr>
              <a:t> 0,3  0,42 = 0,063 </a:t>
            </a:r>
            <a:r>
              <a:rPr lang="uk-UA" sz="2400" i="1" dirty="0" smtClean="0">
                <a:latin typeface="+mj-lt"/>
                <a:cs typeface="Arial" pitchFamily="34" charset="0"/>
                <a:sym typeface="Symbol"/>
              </a:rPr>
              <a:t>м</a:t>
            </a:r>
            <a:r>
              <a:rPr lang="uk-UA" sz="2400" i="1" baseline="30000" dirty="0" smtClean="0">
                <a:latin typeface="+mj-lt"/>
                <a:cs typeface="Arial" pitchFamily="34" charset="0"/>
                <a:sym typeface="Symbol"/>
              </a:rPr>
              <a:t>3</a:t>
            </a:r>
            <a:r>
              <a:rPr lang="uk-UA" sz="2400" i="1" dirty="0" smtClean="0">
                <a:latin typeface="+mj-lt"/>
                <a:cs typeface="Arial" pitchFamily="34" charset="0"/>
                <a:sym typeface="Symbol"/>
              </a:rPr>
              <a:t> = 6,3  10</a:t>
            </a:r>
            <a:r>
              <a:rPr lang="uk-UA" sz="2400" i="1" baseline="30000" dirty="0" smtClean="0">
                <a:latin typeface="+mj-lt"/>
                <a:cs typeface="Arial" pitchFamily="34" charset="0"/>
                <a:sym typeface="Symbol"/>
              </a:rPr>
              <a:t>-2</a:t>
            </a:r>
            <a:r>
              <a:rPr lang="uk-UA" sz="2400" i="1" dirty="0" smtClean="0">
                <a:latin typeface="+mj-lt"/>
                <a:cs typeface="Arial" pitchFamily="34" charset="0"/>
                <a:sym typeface="Symbol"/>
              </a:rPr>
              <a:t> </a:t>
            </a:r>
            <a:r>
              <a:rPr lang="uk-UA" sz="2400" i="1" dirty="0" err="1" smtClean="0">
                <a:latin typeface="+mj-lt"/>
                <a:cs typeface="Arial" pitchFamily="34" charset="0"/>
                <a:sym typeface="Symbol"/>
              </a:rPr>
              <a:t>м</a:t>
            </a:r>
            <a:r>
              <a:rPr lang="uk-UA" sz="2400" i="1" baseline="30000" dirty="0" err="1" smtClean="0">
                <a:latin typeface="+mj-lt"/>
                <a:cs typeface="Arial" pitchFamily="34" charset="0"/>
                <a:sym typeface="Symbol"/>
              </a:rPr>
              <a:t>3</a:t>
            </a:r>
            <a:r>
              <a:rPr lang="uk-UA" sz="2400" i="1" dirty="0" smtClean="0">
                <a:latin typeface="+mj-lt"/>
                <a:cs typeface="Arial" pitchFamily="34" charset="0"/>
                <a:sym typeface="Symbol"/>
              </a:rPr>
              <a:t> </a:t>
            </a:r>
            <a:r>
              <a:rPr lang="en-US" sz="2400" i="1" dirty="0" smtClean="0">
                <a:latin typeface="+mj-lt"/>
                <a:cs typeface="Arial" pitchFamily="34" charset="0"/>
                <a:sym typeface="Symbol"/>
              </a:rPr>
              <a:t> </a:t>
            </a:r>
            <a:endParaRPr lang="uk-UA" sz="2400" i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147814"/>
            <a:ext cx="4906888" cy="1152128"/>
          </a:xfrm>
        </p:spPr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Розгляньте рисунок і заповніть таблицю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0096" y="1491630"/>
            <a:ext cx="5286000" cy="16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4752528" cy="64807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err="1" smtClean="0">
                <a:solidFill>
                  <a:srgbClr val="002060"/>
                </a:solidFill>
              </a:rPr>
              <a:t>Розв</a:t>
            </a:r>
            <a:r>
              <a:rPr lang="en-US" sz="3600" b="1" dirty="0" smtClean="0">
                <a:solidFill>
                  <a:srgbClr val="002060"/>
                </a:solidFill>
              </a:rPr>
              <a:t>’</a:t>
            </a:r>
            <a:r>
              <a:rPr lang="uk-UA" sz="3600" b="1" dirty="0" err="1" smtClean="0">
                <a:solidFill>
                  <a:srgbClr val="002060"/>
                </a:solidFill>
              </a:rPr>
              <a:t>язування</a:t>
            </a:r>
            <a:r>
              <a:rPr lang="uk-UA" sz="3600" b="1" dirty="0" smtClean="0">
                <a:solidFill>
                  <a:srgbClr val="002060"/>
                </a:solidFill>
              </a:rPr>
              <a:t> задач</a:t>
            </a:r>
            <a:endParaRPr lang="uk-UA" sz="3600" b="1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63226" t="19437" r="9631" b="13632"/>
          <a:stretch>
            <a:fillRect/>
          </a:stretch>
        </p:blipFill>
        <p:spPr bwMode="auto">
          <a:xfrm>
            <a:off x="5508104" y="51356"/>
            <a:ext cx="3635896" cy="504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>
                <a:solidFill>
                  <a:srgbClr val="002060"/>
                </a:solidFill>
              </a:rPr>
              <a:t>Розв</a:t>
            </a:r>
            <a:r>
              <a:rPr lang="en-US" b="1" dirty="0" smtClean="0">
                <a:solidFill>
                  <a:srgbClr val="002060"/>
                </a:solidFill>
              </a:rPr>
              <a:t>’</a:t>
            </a:r>
            <a:r>
              <a:rPr lang="uk-UA" b="1" dirty="0" err="1" smtClean="0">
                <a:solidFill>
                  <a:srgbClr val="002060"/>
                </a:solidFill>
              </a:rPr>
              <a:t>язування</a:t>
            </a:r>
            <a:r>
              <a:rPr lang="uk-UA" b="1" dirty="0" smtClean="0">
                <a:solidFill>
                  <a:srgbClr val="002060"/>
                </a:solidFill>
              </a:rPr>
              <a:t> задач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688092"/>
          </a:xfrm>
        </p:spPr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Визначте діаметр дроту: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755576" y="2139702"/>
            <a:ext cx="78676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на урок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Повторіть вивчений матеріал 1 розділу або по презентації, або на сторінці 42-43 підручника</a:t>
            </a:r>
          </a:p>
          <a:p>
            <a:r>
              <a:rPr lang="uk-UA" dirty="0" smtClean="0"/>
              <a:t>Письмово дайте відповіді на запитання</a:t>
            </a:r>
          </a:p>
          <a:p>
            <a:r>
              <a:rPr lang="uk-UA" dirty="0" smtClean="0"/>
              <a:t>Здійснюйте самоперевірку (тільки чесно)</a:t>
            </a:r>
          </a:p>
          <a:p>
            <a:r>
              <a:rPr lang="uk-UA" dirty="0" smtClean="0"/>
              <a:t>Перегляньте </a:t>
            </a:r>
            <a:r>
              <a:rPr lang="uk-UA" dirty="0" smtClean="0"/>
              <a:t>задач1,другу </a:t>
            </a:r>
            <a:r>
              <a:rPr lang="uk-UA" dirty="0" smtClean="0"/>
              <a:t>та третю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яжіть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16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Домашнє завдання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Повторити: §§ 1 – 5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Завдання для самоперевірки 1-8 на сторінці 44  виконайте письмово. Відповідь записуйте повним реченням, а </a:t>
            </a:r>
            <a:r>
              <a:rPr lang="uk-UA" smtClean="0">
                <a:latin typeface="Arial" pitchFamily="34" charset="0"/>
                <a:cs typeface="Arial" pitchFamily="34" charset="0"/>
              </a:rPr>
              <a:t>не </a:t>
            </a:r>
            <a:r>
              <a:rPr lang="uk-UA" smtClean="0">
                <a:latin typeface="Arial" pitchFamily="34" charset="0"/>
                <a:cs typeface="Arial" pitchFamily="34" charset="0"/>
              </a:rPr>
              <a:t>1-в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і таке інше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Розпочніть підготовку до захисту проекту, прослухавши  моє голосове повідомлення наприкінці уроку.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Що вивчає фізика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478" y="1347614"/>
            <a:ext cx="9144000" cy="340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7504" y="0"/>
            <a:ext cx="889248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146762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Послідовність етапів фізичних досліджень: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2057400"/>
            <a:ext cx="9144000" cy="202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0661" t="30410" r="20735" b="39965"/>
          <a:stretch>
            <a:fillRect/>
          </a:stretch>
        </p:blipFill>
        <p:spPr bwMode="auto">
          <a:xfrm>
            <a:off x="-1" y="483518"/>
            <a:ext cx="912101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0661" t="72104" r="20735" b="10340"/>
          <a:stretch>
            <a:fillRect/>
          </a:stretch>
        </p:blipFill>
        <p:spPr bwMode="auto">
          <a:xfrm>
            <a:off x="0" y="915566"/>
            <a:ext cx="914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435280" cy="85725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Дайте відповіді на запитання: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 smtClean="0">
                <a:latin typeface="Arial" pitchFamily="34" charset="0"/>
                <a:cs typeface="Arial" pitchFamily="34" charset="0"/>
              </a:rPr>
              <a:t>Хто із зазначених дослідників зробив великий внесок у розвиток фізики?</a:t>
            </a:r>
          </a:p>
          <a:p>
            <a:pPr marL="714375" indent="-273050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а)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Ісаак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Ньютон; </a:t>
            </a:r>
          </a:p>
          <a:p>
            <a:pPr marL="714375" indent="-273050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б)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Фернан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Маґеллан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714375" indent="-273050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в) Джеймс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Кук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714375" indent="-273050"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г)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Жак-Ів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Кусто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.</a:t>
            </a:r>
            <a:endParaRPr lang="uk-UA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3568" y="2931790"/>
            <a:ext cx="35283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553</Words>
  <Application>Microsoft Office PowerPoint</Application>
  <PresentationFormat>Екран (16:9)</PresentationFormat>
  <Paragraphs>86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Symbol</vt:lpstr>
      <vt:lpstr>Wingdings</vt:lpstr>
      <vt:lpstr>Wingdings 2</vt:lpstr>
      <vt:lpstr>Поток</vt:lpstr>
      <vt:lpstr> Підготовка до контрольної роботи. Розв’язування задач.</vt:lpstr>
      <vt:lpstr>Завдання на урок</vt:lpstr>
      <vt:lpstr>Що вивчає фізика</vt:lpstr>
      <vt:lpstr>Презентація PowerPoint</vt:lpstr>
      <vt:lpstr>Послідовність етапів фізичних досліджень:</vt:lpstr>
      <vt:lpstr>Презентація PowerPoint</vt:lpstr>
      <vt:lpstr>Презентація PowerPoint</vt:lpstr>
      <vt:lpstr>Презентація PowerPoint</vt:lpstr>
      <vt:lpstr>Дайте відповіді на запитання:</vt:lpstr>
      <vt:lpstr>Дайте відповіді на запитання:</vt:lpstr>
      <vt:lpstr>Дайте відповіді на запитання:</vt:lpstr>
      <vt:lpstr>Дайте відповіді на запитання:</vt:lpstr>
      <vt:lpstr>Дайте відповіді на запитання:</vt:lpstr>
      <vt:lpstr>Дайте відповіді на запитання:</vt:lpstr>
      <vt:lpstr>Дайте відповіді на запитання:</vt:lpstr>
      <vt:lpstr>Дайте відповіді на запитання:</vt:lpstr>
      <vt:lpstr>Розв’язування задач</vt:lpstr>
      <vt:lpstr>Розв’язування задач</vt:lpstr>
      <vt:lpstr>Розв’язування задач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Розв’язування задач Підготовка до тематичного оцінювання</dc:title>
  <dc:creator>User</dc:creator>
  <cp:lastModifiedBy>RePack by Diakov</cp:lastModifiedBy>
  <cp:revision>15</cp:revision>
  <dcterms:created xsi:type="dcterms:W3CDTF">2021-08-24T08:09:59Z</dcterms:created>
  <dcterms:modified xsi:type="dcterms:W3CDTF">2021-09-28T14:24:28Z</dcterms:modified>
</cp:coreProperties>
</file>