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avi" ContentType="video/x-msvide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0" r:id="rId2"/>
  </p:sldMasterIdLst>
  <p:notesMasterIdLst>
    <p:notesMasterId r:id="rId20"/>
  </p:notesMasterIdLst>
  <p:sldIdLst>
    <p:sldId id="515" r:id="rId3"/>
    <p:sldId id="436" r:id="rId4"/>
    <p:sldId id="467" r:id="rId5"/>
    <p:sldId id="527" r:id="rId6"/>
    <p:sldId id="516" r:id="rId7"/>
    <p:sldId id="490" r:id="rId8"/>
    <p:sldId id="491" r:id="rId9"/>
    <p:sldId id="493" r:id="rId10"/>
    <p:sldId id="494" r:id="rId11"/>
    <p:sldId id="495" r:id="rId12"/>
    <p:sldId id="496" r:id="rId13"/>
    <p:sldId id="512" r:id="rId14"/>
    <p:sldId id="509" r:id="rId15"/>
    <p:sldId id="510" r:id="rId16"/>
    <p:sldId id="511" r:id="rId17"/>
    <p:sldId id="541" r:id="rId18"/>
    <p:sldId id="540" r:id="rId19"/>
  </p:sldIdLst>
  <p:sldSz cx="14400213" cy="8099425"/>
  <p:notesSz cx="6858000" cy="9144000"/>
  <p:defaultTextStyle>
    <a:defPPr>
      <a:defRPr lang="nl-NL"/>
    </a:defPPr>
    <a:lvl1pPr marL="0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1pPr>
    <a:lvl2pPr marL="539863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2pPr>
    <a:lvl3pPr marL="1079727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3pPr>
    <a:lvl4pPr marL="1619592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4pPr>
    <a:lvl5pPr marL="2159456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5pPr>
    <a:lvl6pPr marL="2699320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6pPr>
    <a:lvl7pPr marL="3239183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7pPr>
    <a:lvl8pPr marL="3779046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8pPr>
    <a:lvl9pPr marL="4318911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1">
          <p15:clr>
            <a:srgbClr val="A4A3A4"/>
          </p15:clr>
        </p15:guide>
        <p15:guide id="2" pos="45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E00"/>
    <a:srgbClr val="077568"/>
    <a:srgbClr val="8CC739"/>
    <a:srgbClr val="8111BF"/>
    <a:srgbClr val="9722AE"/>
    <a:srgbClr val="6C992B"/>
    <a:srgbClr val="719F2D"/>
    <a:srgbClr val="79AA30"/>
    <a:srgbClr val="F44236"/>
    <a:srgbClr val="0195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ітлий стиль 3 –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із теми 1 –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27F97BB-C833-4FB7-BDE5-3F7075034690}" styleName="Стиль із теми 2 –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із теми 2 –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із теми 2 –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із теми 2 –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із теми 1 –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4" autoAdjust="0"/>
    <p:restoredTop sz="94660"/>
  </p:normalViewPr>
  <p:slideViewPr>
    <p:cSldViewPr snapToGrid="0">
      <p:cViewPr varScale="1">
        <p:scale>
          <a:sx n="60" d="100"/>
          <a:sy n="60" d="100"/>
        </p:scale>
        <p:origin x="864" y="72"/>
      </p:cViewPr>
      <p:guideLst>
        <p:guide orient="horz" pos="2551"/>
        <p:guide pos="4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9F47D-97CC-44E4-A185-7F6298C878C2}" type="datetimeFigureOut">
              <a:rPr lang="uk-UA" smtClean="0"/>
              <a:t>23.11.2021</a:t>
            </a:fld>
            <a:endParaRPr lang="uk-UA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9399A-B587-42BB-B4A2-B5768FCE6146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35054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0027" y="1325531"/>
            <a:ext cx="10800160" cy="2819800"/>
          </a:xfrm>
        </p:spPr>
        <p:txBody>
          <a:bodyPr anchor="b"/>
          <a:lstStyle>
            <a:lvl1pPr algn="ctr">
              <a:defRPr sz="708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4254073"/>
            <a:ext cx="10800160" cy="1955486"/>
          </a:xfrm>
        </p:spPr>
        <p:txBody>
          <a:bodyPr/>
          <a:lstStyle>
            <a:lvl1pPr marL="0" indent="0" algn="ctr">
              <a:buNone/>
              <a:defRPr sz="2834"/>
            </a:lvl1pPr>
            <a:lvl2pPr marL="539953" indent="0" algn="ctr">
              <a:buNone/>
              <a:defRPr sz="2362"/>
            </a:lvl2pPr>
            <a:lvl3pPr marL="1079906" indent="0" algn="ctr">
              <a:buNone/>
              <a:defRPr sz="2126"/>
            </a:lvl3pPr>
            <a:lvl4pPr marL="1619860" indent="0" algn="ctr">
              <a:buNone/>
              <a:defRPr sz="1890"/>
            </a:lvl4pPr>
            <a:lvl5pPr marL="2159813" indent="0" algn="ctr">
              <a:buNone/>
              <a:defRPr sz="1890"/>
            </a:lvl5pPr>
            <a:lvl6pPr marL="2699766" indent="0" algn="ctr">
              <a:buNone/>
              <a:defRPr sz="1890"/>
            </a:lvl6pPr>
            <a:lvl7pPr marL="3239719" indent="0" algn="ctr">
              <a:buNone/>
              <a:defRPr sz="1890"/>
            </a:lvl7pPr>
            <a:lvl8pPr marL="3779672" indent="0" algn="ctr">
              <a:buNone/>
              <a:defRPr sz="1890"/>
            </a:lvl8pPr>
            <a:lvl9pPr marL="4319626" indent="0" algn="ctr">
              <a:buNone/>
              <a:defRPr sz="189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23-11-2021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702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23-11-2021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92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2" y="431220"/>
            <a:ext cx="3105046" cy="6863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431220"/>
            <a:ext cx="9135135" cy="6863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23-11-2021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4526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87615" y="1590769"/>
            <a:ext cx="12074579" cy="95288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87615" y="5078021"/>
            <a:ext cx="12074579" cy="95288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87615" y="1753551"/>
            <a:ext cx="12074579" cy="323977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11396879" y="4805474"/>
            <a:ext cx="1276677" cy="1276565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2018" y="1691482"/>
            <a:ext cx="11772174" cy="3585345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11338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3619" y="5183632"/>
            <a:ext cx="9320538" cy="1263510"/>
          </a:xfrm>
        </p:spPr>
        <p:txBody>
          <a:bodyPr>
            <a:normAutofit/>
          </a:bodyPr>
          <a:lstStyle>
            <a:lvl1pPr marL="0" indent="0" algn="l">
              <a:buNone/>
              <a:defRPr sz="2598">
                <a:solidFill>
                  <a:schemeClr val="tx1"/>
                </a:solidFill>
              </a:defRPr>
            </a:lvl1pPr>
            <a:lvl2pPr marL="539953" indent="0" algn="ctr">
              <a:buNone/>
              <a:defRPr sz="2598"/>
            </a:lvl2pPr>
            <a:lvl3pPr marL="1079906" indent="0" algn="ctr">
              <a:buNone/>
              <a:defRPr sz="2598"/>
            </a:lvl3pPr>
            <a:lvl4pPr marL="1619860" indent="0" algn="ctr">
              <a:buNone/>
              <a:defRPr sz="2362"/>
            </a:lvl4pPr>
            <a:lvl5pPr marL="2159813" indent="0" algn="ctr">
              <a:buNone/>
              <a:defRPr sz="2362"/>
            </a:lvl5pPr>
            <a:lvl6pPr marL="2699766" indent="0" algn="ctr">
              <a:buNone/>
              <a:defRPr sz="2362"/>
            </a:lvl6pPr>
            <a:lvl7pPr marL="3239719" indent="0" algn="ctr">
              <a:buNone/>
              <a:defRPr sz="2362"/>
            </a:lvl7pPr>
            <a:lvl8pPr marL="3779672" indent="0" algn="ctr">
              <a:buNone/>
              <a:defRPr sz="2362"/>
            </a:lvl8pPr>
            <a:lvl9pPr marL="4319626" indent="0" algn="ctr">
              <a:buNone/>
              <a:defRPr sz="2362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30167" y="5065783"/>
            <a:ext cx="1410101" cy="755946"/>
          </a:xfrm>
        </p:spPr>
        <p:txBody>
          <a:bodyPr/>
          <a:lstStyle>
            <a:lvl1pPr>
              <a:defRPr sz="3307"/>
            </a:lvl1pPr>
          </a:lstStyle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4108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617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808236"/>
            <a:ext cx="14400213" cy="2291188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38" y="1447097"/>
            <a:ext cx="10962162" cy="4157705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9448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8039" y="5928779"/>
            <a:ext cx="10692158" cy="1259911"/>
          </a:xfrm>
        </p:spPr>
        <p:txBody>
          <a:bodyPr anchor="t">
            <a:normAutofit/>
          </a:bodyPr>
          <a:lstStyle>
            <a:lvl1pPr marL="0" indent="0">
              <a:buNone/>
              <a:defRPr sz="2362">
                <a:solidFill>
                  <a:schemeClr val="tx1"/>
                </a:solidFill>
              </a:defRPr>
            </a:lvl1pPr>
            <a:lvl2pPr marL="539953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0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860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4pPr>
            <a:lvl5pPr marL="2159813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5pPr>
            <a:lvl6pPr marL="2699766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6pPr>
            <a:lvl7pPr marL="3239719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7pPr>
            <a:lvl8pPr marL="3779672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8pPr>
            <a:lvl9pPr marL="4319626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150151" y="7408275"/>
            <a:ext cx="3123246" cy="431219"/>
          </a:xfrm>
        </p:spPr>
        <p:txBody>
          <a:bodyPr/>
          <a:lstStyle/>
          <a:p>
            <a:fld id="{C764DE79-268F-4C1A-8933-263129D2AF90}" type="datetimeFigureOut">
              <a:rPr lang="en-US" smtClean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8039" y="7408275"/>
            <a:ext cx="7473711" cy="431219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059936" y="2746870"/>
            <a:ext cx="1276677" cy="1276565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6513" y="2959790"/>
            <a:ext cx="1403522" cy="850725"/>
          </a:xfrm>
        </p:spPr>
        <p:txBody>
          <a:bodyPr/>
          <a:lstStyle>
            <a:lvl1pPr>
              <a:defRPr sz="3307"/>
            </a:lvl1pPr>
          </a:lstStyle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2198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3619" y="2591816"/>
            <a:ext cx="5616083" cy="4697667"/>
          </a:xfrm>
        </p:spPr>
        <p:txBody>
          <a:bodyPr/>
          <a:lstStyle>
            <a:lvl1pPr>
              <a:defRPr sz="2362"/>
            </a:lvl1pPr>
            <a:lvl2pPr>
              <a:defRPr sz="2126"/>
            </a:lvl2pPr>
            <a:lvl3pPr>
              <a:defRPr sz="189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16911" y="2591816"/>
            <a:ext cx="5616083" cy="4697667"/>
          </a:xfrm>
        </p:spPr>
        <p:txBody>
          <a:bodyPr/>
          <a:lstStyle>
            <a:lvl1pPr>
              <a:defRPr sz="2362"/>
            </a:lvl1pPr>
            <a:lvl2pPr>
              <a:defRPr sz="2126"/>
            </a:lvl2pPr>
            <a:lvl3pPr>
              <a:defRPr sz="189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6925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19" y="2419028"/>
            <a:ext cx="5616083" cy="755946"/>
          </a:xfrm>
        </p:spPr>
        <p:txBody>
          <a:bodyPr anchor="ctr">
            <a:normAutofit/>
          </a:bodyPr>
          <a:lstStyle>
            <a:lvl1pPr marL="0" indent="0">
              <a:buNone/>
              <a:defRPr sz="2362" b="1">
                <a:solidFill>
                  <a:schemeClr val="accent1">
                    <a:lumMod val="75000"/>
                  </a:schemeClr>
                </a:solidFill>
              </a:defRPr>
            </a:lvl1pPr>
            <a:lvl2pPr marL="539953" indent="0">
              <a:buNone/>
              <a:defRPr sz="2362" b="1"/>
            </a:lvl2pPr>
            <a:lvl3pPr marL="1079906" indent="0">
              <a:buNone/>
              <a:defRPr sz="2126" b="1"/>
            </a:lvl3pPr>
            <a:lvl4pPr marL="1619860" indent="0">
              <a:buNone/>
              <a:defRPr sz="1890" b="1"/>
            </a:lvl4pPr>
            <a:lvl5pPr marL="2159813" indent="0">
              <a:buNone/>
              <a:defRPr sz="1890" b="1"/>
            </a:lvl5pPr>
            <a:lvl6pPr marL="2699766" indent="0">
              <a:buNone/>
              <a:defRPr sz="1890" b="1"/>
            </a:lvl6pPr>
            <a:lvl7pPr marL="3239719" indent="0">
              <a:buNone/>
              <a:defRPr sz="1890" b="1"/>
            </a:lvl7pPr>
            <a:lvl8pPr marL="3779672" indent="0">
              <a:buNone/>
              <a:defRPr sz="1890" b="1"/>
            </a:lvl8pPr>
            <a:lvl9pPr marL="4319626" indent="0">
              <a:buNone/>
              <a:defRPr sz="189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3619" y="3239770"/>
            <a:ext cx="5616083" cy="3887724"/>
          </a:xfrm>
        </p:spPr>
        <p:txBody>
          <a:bodyPr/>
          <a:lstStyle>
            <a:lvl1pPr>
              <a:defRPr sz="2362"/>
            </a:lvl1pPr>
            <a:lvl2pPr>
              <a:defRPr sz="2126"/>
            </a:lvl2pPr>
            <a:lvl3pPr>
              <a:defRPr sz="189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16911" y="2419028"/>
            <a:ext cx="5616083" cy="755946"/>
          </a:xfrm>
        </p:spPr>
        <p:txBody>
          <a:bodyPr anchor="ctr">
            <a:normAutofit/>
          </a:bodyPr>
          <a:lstStyle>
            <a:lvl1pPr marL="0" indent="0">
              <a:buNone/>
              <a:defRPr sz="2362" b="1">
                <a:solidFill>
                  <a:schemeClr val="accent1">
                    <a:lumMod val="75000"/>
                  </a:schemeClr>
                </a:solidFill>
              </a:defRPr>
            </a:lvl1pPr>
            <a:lvl2pPr marL="539953" indent="0">
              <a:buNone/>
              <a:defRPr sz="2362" b="1"/>
            </a:lvl2pPr>
            <a:lvl3pPr marL="1079906" indent="0">
              <a:buNone/>
              <a:defRPr sz="2126" b="1"/>
            </a:lvl3pPr>
            <a:lvl4pPr marL="1619860" indent="0">
              <a:buNone/>
              <a:defRPr sz="1890" b="1"/>
            </a:lvl4pPr>
            <a:lvl5pPr marL="2159813" indent="0">
              <a:buNone/>
              <a:defRPr sz="1890" b="1"/>
            </a:lvl5pPr>
            <a:lvl6pPr marL="2699766" indent="0">
              <a:buNone/>
              <a:defRPr sz="1890" b="1"/>
            </a:lvl6pPr>
            <a:lvl7pPr marL="3239719" indent="0">
              <a:buNone/>
              <a:defRPr sz="1890" b="1"/>
            </a:lvl7pPr>
            <a:lvl8pPr marL="3779672" indent="0">
              <a:buNone/>
              <a:defRPr sz="1890" b="1"/>
            </a:lvl8pPr>
            <a:lvl9pPr marL="4319626" indent="0">
              <a:buNone/>
              <a:defRPr sz="189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16911" y="3239770"/>
            <a:ext cx="5616083" cy="3887724"/>
          </a:xfrm>
        </p:spPr>
        <p:txBody>
          <a:bodyPr/>
          <a:lstStyle>
            <a:lvl1pPr>
              <a:defRPr sz="2362"/>
            </a:lvl1pPr>
            <a:lvl2pPr>
              <a:defRPr sz="2126"/>
            </a:lvl2pPr>
            <a:lvl3pPr>
              <a:defRPr sz="189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0231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7198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25006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807712" y="1"/>
            <a:ext cx="4592500" cy="8099424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8149" y="809943"/>
            <a:ext cx="3780056" cy="2051854"/>
          </a:xfrm>
        </p:spPr>
        <p:txBody>
          <a:bodyPr anchor="b">
            <a:normAutofit/>
          </a:bodyPr>
          <a:lstStyle>
            <a:lvl1pPr>
              <a:defRPr sz="3779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015" y="809943"/>
            <a:ext cx="7927317" cy="5928779"/>
          </a:xfrm>
        </p:spPr>
        <p:txBody>
          <a:bodyPr/>
          <a:lstStyle>
            <a:lvl1pPr>
              <a:defRPr sz="2362"/>
            </a:lvl1pPr>
            <a:lvl2pPr>
              <a:defRPr sz="2126"/>
            </a:lvl2pPr>
            <a:lvl3pPr>
              <a:defRPr sz="189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8149" y="2861797"/>
            <a:ext cx="3780056" cy="388772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181"/>
              </a:spcBef>
              <a:buNone/>
              <a:defRPr sz="1653">
                <a:solidFill>
                  <a:schemeClr val="accent1">
                    <a:lumMod val="75000"/>
                  </a:schemeClr>
                </a:solidFill>
              </a:defRPr>
            </a:lvl1pPr>
            <a:lvl2pPr marL="539953" indent="0">
              <a:buNone/>
              <a:defRPr sz="1417"/>
            </a:lvl2pPr>
            <a:lvl3pPr marL="1079906" indent="0">
              <a:buNone/>
              <a:defRPr sz="1181"/>
            </a:lvl3pPr>
            <a:lvl4pPr marL="1619860" indent="0">
              <a:buNone/>
              <a:defRPr sz="1063"/>
            </a:lvl4pPr>
            <a:lvl5pPr marL="2159813" indent="0">
              <a:buNone/>
              <a:defRPr sz="1063"/>
            </a:lvl5pPr>
            <a:lvl6pPr marL="2699766" indent="0">
              <a:buNone/>
              <a:defRPr sz="1063"/>
            </a:lvl6pPr>
            <a:lvl7pPr marL="3239719" indent="0">
              <a:buNone/>
              <a:defRPr sz="1063"/>
            </a:lvl7pPr>
            <a:lvl8pPr marL="3779672" indent="0">
              <a:buNone/>
              <a:defRPr sz="1063"/>
            </a:lvl8pPr>
            <a:lvl9pPr marL="4319626" indent="0">
              <a:buNone/>
              <a:defRPr sz="10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3466804" y="7357368"/>
            <a:ext cx="540008" cy="539962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876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23-11-2021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08943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9807712" y="1"/>
            <a:ext cx="4592500" cy="8099424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8149" y="809943"/>
            <a:ext cx="3780056" cy="2051854"/>
          </a:xfrm>
        </p:spPr>
        <p:txBody>
          <a:bodyPr anchor="b">
            <a:normAutofit/>
          </a:bodyPr>
          <a:lstStyle>
            <a:lvl1pPr>
              <a:defRPr sz="3779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807712" cy="8099425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779"/>
            </a:lvl1pPr>
            <a:lvl2pPr marL="539953" indent="0">
              <a:buNone/>
              <a:defRPr sz="3307"/>
            </a:lvl2pPr>
            <a:lvl3pPr marL="1079906" indent="0">
              <a:buNone/>
              <a:defRPr sz="2834"/>
            </a:lvl3pPr>
            <a:lvl4pPr marL="1619860" indent="0">
              <a:buNone/>
              <a:defRPr sz="2362"/>
            </a:lvl4pPr>
            <a:lvl5pPr marL="2159813" indent="0">
              <a:buNone/>
              <a:defRPr sz="2362"/>
            </a:lvl5pPr>
            <a:lvl6pPr marL="2699766" indent="0">
              <a:buNone/>
              <a:defRPr sz="2362"/>
            </a:lvl6pPr>
            <a:lvl7pPr marL="3239719" indent="0">
              <a:buNone/>
              <a:defRPr sz="2362"/>
            </a:lvl7pPr>
            <a:lvl8pPr marL="3779672" indent="0">
              <a:buNone/>
              <a:defRPr sz="2362"/>
            </a:lvl8pPr>
            <a:lvl9pPr marL="4319626" indent="0">
              <a:buNone/>
              <a:defRPr sz="236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8149" y="2861797"/>
            <a:ext cx="3780056" cy="388772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181"/>
              </a:spcBef>
              <a:buNone/>
              <a:defRPr sz="1653">
                <a:solidFill>
                  <a:schemeClr val="accent1">
                    <a:lumMod val="75000"/>
                  </a:schemeClr>
                </a:solidFill>
              </a:defRPr>
            </a:lvl1pPr>
            <a:lvl2pPr marL="539953" indent="0">
              <a:buNone/>
              <a:defRPr sz="1417"/>
            </a:lvl2pPr>
            <a:lvl3pPr marL="1079906" indent="0">
              <a:buNone/>
              <a:defRPr sz="1181"/>
            </a:lvl3pPr>
            <a:lvl4pPr marL="1619860" indent="0">
              <a:buNone/>
              <a:defRPr sz="1063"/>
            </a:lvl4pPr>
            <a:lvl5pPr marL="2159813" indent="0">
              <a:buNone/>
              <a:defRPr sz="1063"/>
            </a:lvl5pPr>
            <a:lvl6pPr marL="2699766" indent="0">
              <a:buNone/>
              <a:defRPr sz="1063"/>
            </a:lvl6pPr>
            <a:lvl7pPr marL="3239719" indent="0">
              <a:buNone/>
              <a:defRPr sz="1063"/>
            </a:lvl7pPr>
            <a:lvl8pPr marL="3779672" indent="0">
              <a:buNone/>
              <a:defRPr sz="1063"/>
            </a:lvl8pPr>
            <a:lvl9pPr marL="4319626" indent="0">
              <a:buNone/>
              <a:defRPr sz="10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11/23/2021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3466804" y="7357368"/>
            <a:ext cx="540008" cy="539962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2386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9434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2" y="629955"/>
            <a:ext cx="3015045" cy="665952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019" y="629955"/>
            <a:ext cx="8865131" cy="66595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3963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4" y="2019233"/>
            <a:ext cx="12420184" cy="3369135"/>
          </a:xfrm>
        </p:spPr>
        <p:txBody>
          <a:bodyPr anchor="b"/>
          <a:lstStyle>
            <a:lvl1pPr>
              <a:defRPr sz="708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4" y="5420241"/>
            <a:ext cx="12420184" cy="1771749"/>
          </a:xfrm>
        </p:spPr>
        <p:txBody>
          <a:bodyPr/>
          <a:lstStyle>
            <a:lvl1pPr marL="0" indent="0">
              <a:buNone/>
              <a:defRPr sz="2834">
                <a:solidFill>
                  <a:schemeClr val="tx1">
                    <a:tint val="75000"/>
                  </a:schemeClr>
                </a:solidFill>
              </a:defRPr>
            </a:lvl1pPr>
            <a:lvl2pPr marL="539953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06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8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813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76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719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67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62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23-11-2021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282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2156097"/>
            <a:ext cx="6120091" cy="51390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2156097"/>
            <a:ext cx="6120091" cy="51390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23-11-2021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668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431220"/>
            <a:ext cx="12420184" cy="156551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1" y="1985485"/>
            <a:ext cx="6091965" cy="973055"/>
          </a:xfrm>
        </p:spPr>
        <p:txBody>
          <a:bodyPr anchor="b"/>
          <a:lstStyle>
            <a:lvl1pPr marL="0" indent="0">
              <a:buNone/>
              <a:defRPr sz="2834" b="1"/>
            </a:lvl1pPr>
            <a:lvl2pPr marL="539953" indent="0">
              <a:buNone/>
              <a:defRPr sz="2362" b="1"/>
            </a:lvl2pPr>
            <a:lvl3pPr marL="1079906" indent="0">
              <a:buNone/>
              <a:defRPr sz="2126" b="1"/>
            </a:lvl3pPr>
            <a:lvl4pPr marL="1619860" indent="0">
              <a:buNone/>
              <a:defRPr sz="1890" b="1"/>
            </a:lvl4pPr>
            <a:lvl5pPr marL="2159813" indent="0">
              <a:buNone/>
              <a:defRPr sz="1890" b="1"/>
            </a:lvl5pPr>
            <a:lvl6pPr marL="2699766" indent="0">
              <a:buNone/>
              <a:defRPr sz="1890" b="1"/>
            </a:lvl6pPr>
            <a:lvl7pPr marL="3239719" indent="0">
              <a:buNone/>
              <a:defRPr sz="1890" b="1"/>
            </a:lvl7pPr>
            <a:lvl8pPr marL="3779672" indent="0">
              <a:buNone/>
              <a:defRPr sz="1890" b="1"/>
            </a:lvl8pPr>
            <a:lvl9pPr marL="4319626" indent="0">
              <a:buNone/>
              <a:defRPr sz="189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1" y="2958540"/>
            <a:ext cx="6091965" cy="43515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8" y="1985485"/>
            <a:ext cx="6121966" cy="973055"/>
          </a:xfrm>
        </p:spPr>
        <p:txBody>
          <a:bodyPr anchor="b"/>
          <a:lstStyle>
            <a:lvl1pPr marL="0" indent="0">
              <a:buNone/>
              <a:defRPr sz="2834" b="1"/>
            </a:lvl1pPr>
            <a:lvl2pPr marL="539953" indent="0">
              <a:buNone/>
              <a:defRPr sz="2362" b="1"/>
            </a:lvl2pPr>
            <a:lvl3pPr marL="1079906" indent="0">
              <a:buNone/>
              <a:defRPr sz="2126" b="1"/>
            </a:lvl3pPr>
            <a:lvl4pPr marL="1619860" indent="0">
              <a:buNone/>
              <a:defRPr sz="1890" b="1"/>
            </a:lvl4pPr>
            <a:lvl5pPr marL="2159813" indent="0">
              <a:buNone/>
              <a:defRPr sz="1890" b="1"/>
            </a:lvl5pPr>
            <a:lvl6pPr marL="2699766" indent="0">
              <a:buNone/>
              <a:defRPr sz="1890" b="1"/>
            </a:lvl6pPr>
            <a:lvl7pPr marL="3239719" indent="0">
              <a:buNone/>
              <a:defRPr sz="1890" b="1"/>
            </a:lvl7pPr>
            <a:lvl8pPr marL="3779672" indent="0">
              <a:buNone/>
              <a:defRPr sz="1890" b="1"/>
            </a:lvl8pPr>
            <a:lvl9pPr marL="4319626" indent="0">
              <a:buNone/>
              <a:defRPr sz="189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8" y="2958540"/>
            <a:ext cx="6121966" cy="43515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23-11-2021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3098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23-11-2021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93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23-11-2021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901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39962"/>
            <a:ext cx="4644443" cy="1889866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1166168"/>
            <a:ext cx="7290108" cy="5755841"/>
          </a:xfrm>
        </p:spPr>
        <p:txBody>
          <a:bodyPr/>
          <a:lstStyle>
            <a:lvl1pPr>
              <a:defRPr sz="3779"/>
            </a:lvl1pPr>
            <a:lvl2pPr>
              <a:defRPr sz="3307"/>
            </a:lvl2pPr>
            <a:lvl3pPr>
              <a:defRPr sz="2834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429828"/>
            <a:ext cx="4644443" cy="4501556"/>
          </a:xfrm>
        </p:spPr>
        <p:txBody>
          <a:bodyPr/>
          <a:lstStyle>
            <a:lvl1pPr marL="0" indent="0">
              <a:buNone/>
              <a:defRPr sz="1890"/>
            </a:lvl1pPr>
            <a:lvl2pPr marL="539953" indent="0">
              <a:buNone/>
              <a:defRPr sz="1653"/>
            </a:lvl2pPr>
            <a:lvl3pPr marL="1079906" indent="0">
              <a:buNone/>
              <a:defRPr sz="1417"/>
            </a:lvl3pPr>
            <a:lvl4pPr marL="1619860" indent="0">
              <a:buNone/>
              <a:defRPr sz="1181"/>
            </a:lvl4pPr>
            <a:lvl5pPr marL="2159813" indent="0">
              <a:buNone/>
              <a:defRPr sz="1181"/>
            </a:lvl5pPr>
            <a:lvl6pPr marL="2699766" indent="0">
              <a:buNone/>
              <a:defRPr sz="1181"/>
            </a:lvl6pPr>
            <a:lvl7pPr marL="3239719" indent="0">
              <a:buNone/>
              <a:defRPr sz="1181"/>
            </a:lvl7pPr>
            <a:lvl8pPr marL="3779672" indent="0">
              <a:buNone/>
              <a:defRPr sz="1181"/>
            </a:lvl8pPr>
            <a:lvl9pPr marL="4319626" indent="0">
              <a:buNone/>
              <a:defRPr sz="118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23-11-2021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392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39962"/>
            <a:ext cx="4644443" cy="1889866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1166168"/>
            <a:ext cx="7290108" cy="5755841"/>
          </a:xfrm>
        </p:spPr>
        <p:txBody>
          <a:bodyPr anchor="t"/>
          <a:lstStyle>
            <a:lvl1pPr marL="0" indent="0">
              <a:buNone/>
              <a:defRPr sz="3779"/>
            </a:lvl1pPr>
            <a:lvl2pPr marL="539953" indent="0">
              <a:buNone/>
              <a:defRPr sz="3307"/>
            </a:lvl2pPr>
            <a:lvl3pPr marL="1079906" indent="0">
              <a:buNone/>
              <a:defRPr sz="2834"/>
            </a:lvl3pPr>
            <a:lvl4pPr marL="1619860" indent="0">
              <a:buNone/>
              <a:defRPr sz="2362"/>
            </a:lvl4pPr>
            <a:lvl5pPr marL="2159813" indent="0">
              <a:buNone/>
              <a:defRPr sz="2362"/>
            </a:lvl5pPr>
            <a:lvl6pPr marL="2699766" indent="0">
              <a:buNone/>
              <a:defRPr sz="2362"/>
            </a:lvl6pPr>
            <a:lvl7pPr marL="3239719" indent="0">
              <a:buNone/>
              <a:defRPr sz="2362"/>
            </a:lvl7pPr>
            <a:lvl8pPr marL="3779672" indent="0">
              <a:buNone/>
              <a:defRPr sz="2362"/>
            </a:lvl8pPr>
            <a:lvl9pPr marL="4319626" indent="0">
              <a:buNone/>
              <a:defRPr sz="2362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429828"/>
            <a:ext cx="4644443" cy="4501556"/>
          </a:xfrm>
        </p:spPr>
        <p:txBody>
          <a:bodyPr/>
          <a:lstStyle>
            <a:lvl1pPr marL="0" indent="0">
              <a:buNone/>
              <a:defRPr sz="1890"/>
            </a:lvl1pPr>
            <a:lvl2pPr marL="539953" indent="0">
              <a:buNone/>
              <a:defRPr sz="1653"/>
            </a:lvl2pPr>
            <a:lvl3pPr marL="1079906" indent="0">
              <a:buNone/>
              <a:defRPr sz="1417"/>
            </a:lvl3pPr>
            <a:lvl4pPr marL="1619860" indent="0">
              <a:buNone/>
              <a:defRPr sz="1181"/>
            </a:lvl4pPr>
            <a:lvl5pPr marL="2159813" indent="0">
              <a:buNone/>
              <a:defRPr sz="1181"/>
            </a:lvl5pPr>
            <a:lvl6pPr marL="2699766" indent="0">
              <a:buNone/>
              <a:defRPr sz="1181"/>
            </a:lvl6pPr>
            <a:lvl7pPr marL="3239719" indent="0">
              <a:buNone/>
              <a:defRPr sz="1181"/>
            </a:lvl7pPr>
            <a:lvl8pPr marL="3779672" indent="0">
              <a:buNone/>
              <a:defRPr sz="1181"/>
            </a:lvl8pPr>
            <a:lvl9pPr marL="4319626" indent="0">
              <a:buNone/>
              <a:defRPr sz="118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23-11-2021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107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431220"/>
            <a:ext cx="12420184" cy="15655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2156097"/>
            <a:ext cx="12420184" cy="513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7506968"/>
            <a:ext cx="3240048" cy="4312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7506968"/>
            <a:ext cx="4860072" cy="4312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7506968"/>
            <a:ext cx="3240048" cy="4312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091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79906" rtl="0" eaLnBrk="1" latinLnBrk="0" hangingPunct="1">
        <a:lnSpc>
          <a:spcPct val="90000"/>
        </a:lnSpc>
        <a:spcBef>
          <a:spcPct val="0"/>
        </a:spcBef>
        <a:buNone/>
        <a:defRPr sz="51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77" indent="-269977" algn="l" defTabSz="107990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30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4" kern="1200">
          <a:solidFill>
            <a:schemeClr val="tx1"/>
          </a:solidFill>
          <a:latin typeface="+mn-lt"/>
          <a:ea typeface="+mn-ea"/>
          <a:cs typeface="+mn-cs"/>
        </a:defRPr>
      </a:lvl2pPr>
      <a:lvl3pPr marL="1349883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836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789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743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696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649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602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53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06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860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813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766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719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672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626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3619" y="572359"/>
            <a:ext cx="11880176" cy="1900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3619" y="2505422"/>
            <a:ext cx="11880176" cy="4784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6939" y="7408275"/>
            <a:ext cx="3866457" cy="4312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99">
                <a:solidFill>
                  <a:schemeClr val="tx2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5219" y="7408275"/>
            <a:ext cx="7473711" cy="4312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99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3466804" y="7357368"/>
            <a:ext cx="540008" cy="539962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359798" y="7408275"/>
            <a:ext cx="756011" cy="4312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53" b="1">
                <a:solidFill>
                  <a:srgbClr val="FFFFFF"/>
                </a:solidFill>
                <a:latin typeface="+mj-lt"/>
              </a:defRPr>
            </a:lvl1pPr>
          </a:lstStyle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02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079906" rtl="0" eaLnBrk="1" latinLnBrk="0" hangingPunct="1">
        <a:lnSpc>
          <a:spcPct val="90000"/>
        </a:lnSpc>
        <a:spcBef>
          <a:spcPct val="0"/>
        </a:spcBef>
        <a:buNone/>
        <a:defRPr sz="6377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215981" indent="-215981" algn="l" defTabSz="1079906" rtl="0" eaLnBrk="1" latinLnBrk="0" hangingPunct="1">
        <a:lnSpc>
          <a:spcPct val="90000"/>
        </a:lnSpc>
        <a:spcBef>
          <a:spcPts val="1417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362" kern="1200">
          <a:solidFill>
            <a:schemeClr val="tx1"/>
          </a:solidFill>
          <a:latin typeface="+mn-lt"/>
          <a:ea typeface="+mn-ea"/>
          <a:cs typeface="+mn-cs"/>
        </a:defRPr>
      </a:lvl1pPr>
      <a:lvl2pPr marL="539953" indent="-215981" algn="l" defTabSz="1079906" rtl="0" eaLnBrk="1" latinLnBrk="0" hangingPunct="1">
        <a:lnSpc>
          <a:spcPct val="90000"/>
        </a:lnSpc>
        <a:spcBef>
          <a:spcPts val="472"/>
        </a:spcBef>
        <a:spcAft>
          <a:spcPts val="236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863925" indent="-215981" algn="l" defTabSz="1079906" rtl="0" eaLnBrk="1" latinLnBrk="0" hangingPunct="1">
        <a:lnSpc>
          <a:spcPct val="90000"/>
        </a:lnSpc>
        <a:spcBef>
          <a:spcPts val="472"/>
        </a:spcBef>
        <a:spcAft>
          <a:spcPts val="236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187897" indent="-215981" algn="l" defTabSz="1079906" rtl="0" eaLnBrk="1" latinLnBrk="0" hangingPunct="1">
        <a:lnSpc>
          <a:spcPct val="90000"/>
        </a:lnSpc>
        <a:spcBef>
          <a:spcPts val="472"/>
        </a:spcBef>
        <a:spcAft>
          <a:spcPts val="236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indent="-215981" algn="l" defTabSz="1079906" rtl="0" eaLnBrk="1" latinLnBrk="0" hangingPunct="1">
        <a:lnSpc>
          <a:spcPct val="90000"/>
        </a:lnSpc>
        <a:spcBef>
          <a:spcPts val="472"/>
        </a:spcBef>
        <a:spcAft>
          <a:spcPts val="236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600" indent="-269977" algn="l" defTabSz="1079906" rtl="0" eaLnBrk="1" latinLnBrk="0" hangingPunct="1">
        <a:lnSpc>
          <a:spcPct val="90000"/>
        </a:lnSpc>
        <a:spcBef>
          <a:spcPts val="472"/>
        </a:spcBef>
        <a:spcAft>
          <a:spcPts val="236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243900" indent="-269977" algn="l" defTabSz="1079906" rtl="0" eaLnBrk="1" latinLnBrk="0" hangingPunct="1">
        <a:lnSpc>
          <a:spcPct val="90000"/>
        </a:lnSpc>
        <a:spcBef>
          <a:spcPts val="472"/>
        </a:spcBef>
        <a:spcAft>
          <a:spcPts val="236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2598200" indent="-269977" algn="l" defTabSz="1079906" rtl="0" eaLnBrk="1" latinLnBrk="0" hangingPunct="1">
        <a:lnSpc>
          <a:spcPct val="90000"/>
        </a:lnSpc>
        <a:spcBef>
          <a:spcPts val="472"/>
        </a:spcBef>
        <a:spcAft>
          <a:spcPts val="236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2952500" indent="-269977" algn="l" defTabSz="1079906" rtl="0" eaLnBrk="1" latinLnBrk="0" hangingPunct="1">
        <a:lnSpc>
          <a:spcPct val="90000"/>
        </a:lnSpc>
        <a:spcBef>
          <a:spcPts val="472"/>
        </a:spcBef>
        <a:spcAft>
          <a:spcPts val="236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53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06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860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813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766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719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672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626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60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200.png"/><Relationship Id="rId2" Type="http://schemas.openxmlformats.org/officeDocument/2006/relationships/video" Target="../media/media1.avi"/><Relationship Id="rId1" Type="http://schemas.microsoft.com/office/2007/relationships/media" Target="../media/media1.avi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111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0015" y="3224462"/>
            <a:ext cx="111538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6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«Зробіть </a:t>
            </a:r>
            <a:r>
              <a:rPr lang="uk-UA" sz="36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усе, що можете, застосувавши те, що знаєте, </a:t>
            </a:r>
            <a:endParaRPr lang="ru-RU" sz="3600" b="1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36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знаходячись там де ви </a:t>
            </a:r>
            <a:r>
              <a:rPr lang="uk-UA" sz="36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є».</a:t>
            </a:r>
          </a:p>
          <a:p>
            <a:pPr algn="r"/>
            <a:r>
              <a:rPr lang="uk-UA" sz="2800" b="1" dirty="0" smtClean="0">
                <a:solidFill>
                  <a:srgbClr val="8CC739"/>
                </a:solidFill>
                <a:latin typeface="Times New Roman" pitchFamily="18" charset="0"/>
                <a:cs typeface="Times New Roman" pitchFamily="18" charset="0"/>
              </a:rPr>
              <a:t>Теодор Рузвельт</a:t>
            </a:r>
            <a:endParaRPr lang="ru-RU" sz="2800" b="1" dirty="0">
              <a:solidFill>
                <a:srgbClr val="8CC739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6852" y="752061"/>
            <a:ext cx="12420184" cy="1565514"/>
          </a:xfrm>
        </p:spPr>
        <p:txBody>
          <a:bodyPr>
            <a:normAutofit fontScale="90000"/>
          </a:bodyPr>
          <a:lstStyle/>
          <a:p>
            <a:r>
              <a:rPr lang="uk-UA" sz="6700" dirty="0" err="1" smtClean="0">
                <a:solidFill>
                  <a:srgbClr val="FF0000"/>
                </a:solidFill>
              </a:rPr>
              <a:t>Розв</a:t>
            </a:r>
            <a:r>
              <a:rPr lang="en-US" sz="6700" dirty="0" smtClean="0">
                <a:solidFill>
                  <a:srgbClr val="FF0000"/>
                </a:solidFill>
              </a:rPr>
              <a:t>’</a:t>
            </a:r>
            <a:r>
              <a:rPr lang="uk-UA" sz="6700" dirty="0" err="1" smtClean="0">
                <a:solidFill>
                  <a:srgbClr val="FF0000"/>
                </a:solidFill>
              </a:rPr>
              <a:t>язування</a:t>
            </a:r>
            <a:r>
              <a:rPr lang="uk-UA" sz="6700" dirty="0" smtClean="0">
                <a:solidFill>
                  <a:srgbClr val="FF0000"/>
                </a:solidFill>
              </a:rPr>
              <a:t> задач</a:t>
            </a:r>
            <a:br>
              <a:rPr lang="uk-UA" sz="6700" dirty="0" smtClean="0">
                <a:solidFill>
                  <a:srgbClr val="FF0000"/>
                </a:solidFill>
              </a:rPr>
            </a:br>
            <a:r>
              <a:rPr lang="uk-UA" sz="6700" dirty="0" smtClean="0">
                <a:solidFill>
                  <a:srgbClr val="FF0000"/>
                </a:solidFill>
              </a:rPr>
              <a:t/>
            </a:r>
            <a:br>
              <a:rPr lang="uk-UA" sz="6700" dirty="0" smtClean="0">
                <a:solidFill>
                  <a:srgbClr val="FF0000"/>
                </a:solidFill>
              </a:rPr>
            </a:br>
            <a:r>
              <a:rPr lang="uk-UA" sz="4900" dirty="0" smtClean="0"/>
              <a:t>фізика 7 клас 24.11.2021</a:t>
            </a:r>
            <a:endParaRPr lang="uk-UA" sz="4900" dirty="0"/>
          </a:p>
        </p:txBody>
      </p:sp>
      <p:sp>
        <p:nvSpPr>
          <p:cNvPr id="7" name="Місце для вмісту 6"/>
          <p:cNvSpPr>
            <a:spLocks noGrp="1"/>
          </p:cNvSpPr>
          <p:nvPr>
            <p:ph idx="1"/>
          </p:nvPr>
        </p:nvSpPr>
        <p:spPr>
          <a:xfrm>
            <a:off x="192505" y="1620253"/>
            <a:ext cx="13217694" cy="5674855"/>
          </a:xfrm>
        </p:spPr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603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utton Color - Down"/>
          <p:cNvSpPr/>
          <p:nvPr/>
        </p:nvSpPr>
        <p:spPr>
          <a:xfrm>
            <a:off x="504021" y="303947"/>
            <a:ext cx="13189057" cy="278905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Частота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коливань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—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фізична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величина, яка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чисельно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дорівнює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кількості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повних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коливань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які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здійснює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тіло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за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одиницю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часу.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Button Color - Down"/>
              <p:cNvSpPr/>
              <p:nvPr/>
            </p:nvSpPr>
            <p:spPr>
              <a:xfrm>
                <a:off x="1380133" y="3920002"/>
                <a:ext cx="5042262" cy="2733917"/>
              </a:xfrm>
              <a:prstGeom prst="rect">
                <a:avLst/>
              </a:prstGeom>
              <a:solidFill>
                <a:srgbClr val="227447"/>
              </a:solid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indent="252095" algn="just" defTabSz="914400"/>
                <a:r>
                  <a:rPr lang="en-US" sz="8800" b="1" kern="0" dirty="0">
                    <a:solidFill>
                      <a:srgbClr val="FFFF00"/>
                    </a:solidFill>
                    <a:ea typeface="SchoolBookC"/>
                    <a:cs typeface="Times New Roman" panose="02020603050405020304" pitchFamily="18" charset="0"/>
                  </a:rPr>
                  <a:t>ν</a:t>
                </a:r>
                <a14:m>
                  <m:oMath xmlns:m="http://schemas.openxmlformats.org/officeDocument/2006/math">
                    <m:r>
                      <a:rPr lang="uk-UA" sz="8800" b="1" i="1" kern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SchoolBookC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kumimoji="0" lang="uk-UA" sz="8800" b="1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FF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SchoolBookC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88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FF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SchoolBookC"/>
                            <a:cs typeface="Times New Roman" panose="02020603050405020304" pitchFamily="18" charset="0"/>
                          </a:rPr>
                          <m:t>𝑵</m:t>
                        </m:r>
                      </m:num>
                      <m:den>
                        <m:r>
                          <a:rPr kumimoji="0" lang="en-US" sz="88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FF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SchoolBookC"/>
                            <a:cs typeface="Times New Roman" panose="02020603050405020304" pitchFamily="18" charset="0"/>
                          </a:rPr>
                          <m:t>𝒕</m:t>
                        </m:r>
                      </m:den>
                    </m:f>
                  </m:oMath>
                </a14:m>
                <a:endParaRPr kumimoji="0" lang="uk-UA" sz="8800" b="0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Button Color - Down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133" y="3920002"/>
                <a:ext cx="5042262" cy="273391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Button Color - Down"/>
              <p:cNvSpPr/>
              <p:nvPr/>
            </p:nvSpPr>
            <p:spPr>
              <a:xfrm>
                <a:off x="7760804" y="3932881"/>
                <a:ext cx="5042262" cy="2733917"/>
              </a:xfrm>
              <a:prstGeom prst="rect">
                <a:avLst/>
              </a:prstGeom>
              <a:solidFill>
                <a:srgbClr val="227447"/>
              </a:solid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indent="252095" algn="just"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8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[</m:t>
                      </m:r>
                      <m:r>
                        <a:rPr lang="el-GR" sz="8800" b="1" i="1" ker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𝝂</m:t>
                      </m:r>
                      <m:r>
                        <a:rPr kumimoji="0" lang="en-US" sz="8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] =</m:t>
                      </m:r>
                      <m:r>
                        <a:rPr kumimoji="0" lang="uk-UA" sz="8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Гц</m:t>
                      </m:r>
                    </m:oMath>
                  </m:oMathPara>
                </a14:m>
                <a:endParaRPr kumimoji="0" lang="uk-UA" sz="8800" b="0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Button Color - Down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0804" y="3932881"/>
                <a:ext cx="5042262" cy="273391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3810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20" y="96760"/>
            <a:ext cx="631205" cy="63120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Button Color - Down"/>
              <p:cNvSpPr/>
              <p:nvPr/>
            </p:nvSpPr>
            <p:spPr>
              <a:xfrm>
                <a:off x="1354375" y="3829849"/>
                <a:ext cx="5042262" cy="2733917"/>
              </a:xfrm>
              <a:prstGeom prst="rect">
                <a:avLst/>
              </a:prstGeom>
              <a:solidFill>
                <a:srgbClr val="227447"/>
              </a:solid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indent="252095" algn="just" defTabSz="914400"/>
                <a:r>
                  <a:rPr lang="en-US" sz="8800" b="1" kern="0" noProof="0" dirty="0" smtClean="0">
                    <a:solidFill>
                      <a:srgbClr val="FFFF00"/>
                    </a:solidFill>
                    <a:ea typeface="SchoolBookC"/>
                    <a:cs typeface="Times New Roman" panose="02020603050405020304" pitchFamily="18" charset="0"/>
                  </a:rPr>
                  <a:t>ν</a:t>
                </a:r>
                <a:r>
                  <a:rPr kumimoji="0" lang="en-US" sz="8800" b="1" u="none" strike="noStrike" kern="0" cap="none" spc="0" normalizeH="0" noProof="0" dirty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ea typeface="SchoolBookC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uk-UA" sz="8800" b="1" i="1" u="none" strike="noStrike" kern="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SchoolBookC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kumimoji="0" lang="uk-UA" sz="8800" b="1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FF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SchoolBookC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uk-UA" sz="88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FF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SchoolBookC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kumimoji="0" lang="en-US" sz="88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FF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SchoolBookC"/>
                            <a:cs typeface="Times New Roman" panose="02020603050405020304" pitchFamily="18" charset="0"/>
                          </a:rPr>
                          <m:t>𝑻</m:t>
                        </m:r>
                      </m:den>
                    </m:f>
                  </m:oMath>
                </a14:m>
                <a:endParaRPr kumimoji="0" lang="uk-UA" sz="8800" b="0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Button Color - Down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375" y="3829849"/>
                <a:ext cx="5042262" cy="273391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Button Color - Down"/>
          <p:cNvSpPr/>
          <p:nvPr/>
        </p:nvSpPr>
        <p:spPr>
          <a:xfrm>
            <a:off x="504021" y="223074"/>
            <a:ext cx="13189057" cy="2180105"/>
          </a:xfrm>
          <a:prstGeom prst="rect">
            <a:avLst/>
          </a:prstGeom>
          <a:solidFill>
            <a:schemeClr val="accent4">
              <a:lumMod val="50000"/>
            </a:schemeClr>
          </a:solidFill>
          <a:ln w="38100">
            <a:solidFill>
              <a:schemeClr val="accent4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kern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Зв</a:t>
            </a:r>
            <a:r>
              <a:rPr lang="en-US" sz="4400" b="1" kern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`</a:t>
            </a:r>
            <a:r>
              <a:rPr lang="uk-UA" sz="4400" b="1" kern="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язок</a:t>
            </a:r>
            <a:r>
              <a:rPr lang="uk-UA" sz="4400" b="1" kern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між періодом і частотою:</a:t>
            </a:r>
            <a:endParaRPr kumimoji="0" lang="ru-RU" sz="44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Button Color - Down"/>
              <p:cNvSpPr/>
              <p:nvPr/>
            </p:nvSpPr>
            <p:spPr>
              <a:xfrm>
                <a:off x="7902471" y="3842728"/>
                <a:ext cx="5042262" cy="2733917"/>
              </a:xfrm>
              <a:prstGeom prst="rect">
                <a:avLst/>
              </a:prstGeom>
              <a:solidFill>
                <a:srgbClr val="227447"/>
              </a:solid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indent="252095" algn="just"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8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𝑻</m:t>
                      </m:r>
                      <m:r>
                        <a:rPr kumimoji="0" lang="uk-UA" sz="8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uk-UA" sz="88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SchoolBookC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kumimoji="0" lang="uk-UA" sz="88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SchoolBookC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kumimoji="0" lang="el-GR" sz="88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SchoolBookC"/>
                              <a:cs typeface="Times New Roman" panose="02020603050405020304" pitchFamily="18" charset="0"/>
                            </a:rPr>
                            <m:t>ν</m:t>
                          </m:r>
                        </m:den>
                      </m:f>
                    </m:oMath>
                  </m:oMathPara>
                </a14:m>
                <a:endParaRPr kumimoji="0" lang="uk-UA" sz="8800" b="0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Button Color - Down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471" y="3842728"/>
                <a:ext cx="5042262" cy="273391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338835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utton Color - Down"/>
          <p:cNvSpPr/>
          <p:nvPr/>
        </p:nvSpPr>
        <p:spPr>
          <a:xfrm>
            <a:off x="605578" y="1755660"/>
            <a:ext cx="13189057" cy="4554988"/>
          </a:xfrm>
          <a:prstGeom prst="rect">
            <a:avLst/>
          </a:prstGeom>
          <a:solidFill>
            <a:schemeClr val="accent4">
              <a:lumMod val="50000"/>
            </a:schemeClr>
          </a:solidFill>
          <a:ln w="38100">
            <a:solidFill>
              <a:schemeClr val="accent4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kern="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Коливання</a:t>
            </a:r>
            <a:r>
              <a:rPr lang="ru-RU" sz="6600" b="1" kern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6600" b="1" kern="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людському</a:t>
            </a:r>
            <a:r>
              <a:rPr lang="ru-RU" sz="6600" b="1" kern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6600" b="1" kern="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організмі</a:t>
            </a:r>
            <a:r>
              <a:rPr lang="ru-RU" sz="6600" b="1" kern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kumimoji="0" lang="ru-RU" sz="66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89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/>
          <p:nvPr/>
        </p:nvSpPr>
        <p:spPr>
          <a:xfrm>
            <a:off x="-112760" y="202707"/>
            <a:ext cx="14721839" cy="9807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9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5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1489" y="-89655"/>
            <a:ext cx="12420184" cy="1565514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КОЛИВАННЯ   ГОЛОСОВИХ   ЗВ</a:t>
            </a:r>
            <a:r>
              <a:rPr lang="en-US" sz="4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`</a:t>
            </a:r>
            <a:r>
              <a:rPr lang="uk-UA" sz="4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ЯЗОК</a:t>
            </a:r>
            <a:endParaRPr lang="ru-RU" sz="4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/>
          <p:nvPr/>
        </p:nvSpPr>
        <p:spPr>
          <a:xfrm>
            <a:off x="-112760" y="202707"/>
            <a:ext cx="14721839" cy="9807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uk-UA" sz="4000" b="1" noProof="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КОЛИВАННЯ </a:t>
            </a:r>
            <a:r>
              <a:rPr lang="uk-UA" sz="4000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uk-UA" sz="4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БАРАБАННОЇ ПЕРЕТИНКИ</a:t>
            </a: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5865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/>
          <p:nvPr/>
        </p:nvSpPr>
        <p:spPr>
          <a:xfrm>
            <a:off x="-112760" y="202707"/>
            <a:ext cx="14721839" cy="9807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uk-UA" sz="4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КОЛИВАННЯ </a:t>
            </a:r>
            <a:r>
              <a:rPr lang="uk-UA" sz="4000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uk-UA" sz="4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СЕРЦЯ</a:t>
            </a:r>
            <a:endParaRPr lang="nl-NL" sz="4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06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Задачу 6 (підручник, сторінка 88 ) перепишіть у зошит</a:t>
            </a:r>
          </a:p>
          <a:p>
            <a:endParaRPr lang="uk-UA" sz="2800" dirty="0" smtClean="0"/>
          </a:p>
          <a:p>
            <a:r>
              <a:rPr lang="uk-UA" sz="2800" dirty="0" smtClean="0"/>
              <a:t>Письмово дайте відповідь на 2-3 запитання</a:t>
            </a:r>
          </a:p>
          <a:p>
            <a:r>
              <a:rPr lang="uk-UA" sz="2800" dirty="0" smtClean="0"/>
              <a:t> </a:t>
            </a:r>
          </a:p>
          <a:p>
            <a:r>
              <a:rPr lang="uk-UA" sz="2800" dirty="0" smtClean="0"/>
              <a:t>Виконайте завдання 2,4 та 6 вправи 13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239703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utton Color - Down"/>
          <p:cNvSpPr/>
          <p:nvPr/>
        </p:nvSpPr>
        <p:spPr>
          <a:xfrm>
            <a:off x="0" y="-1"/>
            <a:ext cx="14400213" cy="8099425"/>
          </a:xfrm>
          <a:prstGeom prst="rect">
            <a:avLst/>
          </a:prstGeom>
          <a:solidFill>
            <a:schemeClr val="accent4">
              <a:lumMod val="50000"/>
            </a:schemeClr>
          </a:solidFill>
          <a:ln w="38100">
            <a:solidFill>
              <a:schemeClr val="accent4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8000" b="1" kern="0" noProof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Домашнє завдання:</a:t>
            </a:r>
            <a:endParaRPr lang="ru-RU" sz="5400" b="1" kern="0" dirty="0">
              <a:solidFill>
                <a:srgbClr val="FFFF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1371600" marR="0" lvl="0" indent="-13716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uk-UA" sz="5400" b="1" kern="0" dirty="0" smtClean="0">
                <a:solidFill>
                  <a:srgbClr val="FF9E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Параграф 13 повторити</a:t>
            </a:r>
            <a:endParaRPr kumimoji="0" lang="uk-UA" sz="5400" b="1" i="0" u="none" strike="noStrike" kern="0" cap="none" spc="0" normalizeH="0" baseline="0" dirty="0" smtClean="0">
              <a:ln>
                <a:noFill/>
              </a:ln>
              <a:solidFill>
                <a:srgbClr val="FF9E00"/>
              </a:solidFill>
              <a:effectLst/>
              <a:uLnTx/>
              <a:uFillTx/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1371600" marR="0" lvl="0" indent="-1371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uk-UA" sz="5400" b="1" i="0" u="none" strike="noStrike" kern="0" cap="none" spc="0" normalizeH="0" baseline="0" dirty="0" smtClean="0">
                <a:ln>
                  <a:noFill/>
                </a:ln>
                <a:solidFill>
                  <a:srgbClr val="FF9E00"/>
                </a:solidFill>
                <a:effectLst/>
                <a:uLnTx/>
                <a:uFillTx/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Завдання</a:t>
            </a:r>
            <a:r>
              <a:rPr kumimoji="0" lang="uk-UA" sz="5400" b="1" i="0" u="none" strike="noStrike" kern="0" cap="none" spc="0" normalizeH="0" dirty="0" smtClean="0">
                <a:ln>
                  <a:noFill/>
                </a:ln>
                <a:solidFill>
                  <a:srgbClr val="FF9E00"/>
                </a:solidFill>
                <a:effectLst/>
                <a:uLnTx/>
                <a:uFillTx/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</a:t>
            </a:r>
            <a:r>
              <a:rPr lang="uk-UA" sz="5400" b="1" kern="0" dirty="0" smtClean="0">
                <a:solidFill>
                  <a:srgbClr val="FF9E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5,7 вправи 13</a:t>
            </a:r>
            <a:endParaRPr lang="uk-UA" sz="5400" b="1" kern="0" dirty="0" smtClean="0">
              <a:solidFill>
                <a:srgbClr val="FF9E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5400" b="1" kern="0" dirty="0">
                <a:solidFill>
                  <a:srgbClr val="FF9E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</a:t>
            </a:r>
            <a:r>
              <a:rPr lang="uk-UA" sz="5400" b="1" kern="0" dirty="0" smtClean="0">
                <a:solidFill>
                  <a:srgbClr val="FF9E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3.   </a:t>
            </a:r>
            <a:r>
              <a:rPr lang="uk-UA" sz="5400" b="1" kern="0" dirty="0">
                <a:solidFill>
                  <a:srgbClr val="FF9E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Е</a:t>
            </a:r>
            <a:r>
              <a:rPr lang="uk-UA" sz="5400" b="1" kern="0" dirty="0" smtClean="0">
                <a:solidFill>
                  <a:srgbClr val="FF9E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кспериментальне </a:t>
            </a:r>
            <a:r>
              <a:rPr kumimoji="0" lang="uk-UA" sz="5400" b="1" i="0" u="none" strike="noStrike" kern="0" cap="none" spc="0" normalizeH="0" dirty="0" smtClean="0">
                <a:ln>
                  <a:noFill/>
                </a:ln>
                <a:solidFill>
                  <a:srgbClr val="FF9E00"/>
                </a:solidFill>
                <a:effectLst/>
                <a:uLnTx/>
                <a:uFillTx/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 завдання </a:t>
            </a:r>
            <a:r>
              <a:rPr kumimoji="0" lang="uk-UA" sz="5400" b="1" i="0" u="none" strike="noStrike" kern="0" cap="none" spc="0" normalizeH="0" smtClean="0">
                <a:ln>
                  <a:noFill/>
                </a:ln>
                <a:solidFill>
                  <a:srgbClr val="FF9E00"/>
                </a:solidFill>
                <a:effectLst/>
                <a:uLnTx/>
                <a:uFillTx/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(ст.89)</a:t>
            </a:r>
            <a:endParaRPr kumimoji="0" lang="uk-UA" sz="5400" b="1" i="0" u="none" strike="noStrike" kern="0" cap="none" spc="0" normalizeH="0" dirty="0" smtClean="0">
              <a:ln>
                <a:noFill/>
              </a:ln>
              <a:solidFill>
                <a:srgbClr val="FF9E00"/>
              </a:solidFill>
              <a:effectLst/>
              <a:uLnTx/>
              <a:uFillTx/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28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60020" y="-37999"/>
            <a:ext cx="14721839" cy="98079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9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5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Button Color - Down"/>
          <p:cNvSpPr/>
          <p:nvPr/>
        </p:nvSpPr>
        <p:spPr>
          <a:xfrm>
            <a:off x="496390" y="1342005"/>
            <a:ext cx="13435740" cy="215884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38100">
            <a:solidFill>
              <a:schemeClr val="accent4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Коливальний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рух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є одним з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найпоширеніших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природі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видів</a:t>
            </a:r>
            <a:r>
              <a:rPr lang="ru-RU" sz="44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руху</a:t>
            </a:r>
            <a:r>
              <a:rPr lang="ru-RU" sz="44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4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всі</a:t>
            </a:r>
            <a:r>
              <a:rPr lang="ru-RU" sz="44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ми </a:t>
            </a:r>
            <a:r>
              <a:rPr lang="ru-RU" sz="44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4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неодноразово</a:t>
            </a:r>
            <a:r>
              <a:rPr lang="ru-RU" sz="44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спостерігали</a:t>
            </a:r>
            <a:r>
              <a:rPr lang="ru-RU" sz="44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36316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utton Color - Down"/>
          <p:cNvSpPr/>
          <p:nvPr/>
        </p:nvSpPr>
        <p:spPr>
          <a:xfrm>
            <a:off x="606370" y="1115867"/>
            <a:ext cx="13189057" cy="200954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Коливальний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рух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—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рух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який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повторюється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через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рівні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інтервали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часу.</a:t>
            </a:r>
          </a:p>
        </p:txBody>
      </p:sp>
      <p:sp>
        <p:nvSpPr>
          <p:cNvPr id="5" name="Rectangle 4"/>
          <p:cNvSpPr/>
          <p:nvPr/>
        </p:nvSpPr>
        <p:spPr>
          <a:xfrm>
            <a:off x="-160020" y="-37999"/>
            <a:ext cx="14721839" cy="9807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9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5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21314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utton Color - Down"/>
          <p:cNvSpPr/>
          <p:nvPr/>
        </p:nvSpPr>
        <p:spPr>
          <a:xfrm>
            <a:off x="120235" y="748248"/>
            <a:ext cx="9103618" cy="585861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Маятник 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—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тверде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тіло</a:t>
            </a:r>
            <a:r>
              <a:rPr lang="ru-RU" sz="4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lvl="0"/>
            <a:r>
              <a:rPr lang="ru-RU" sz="4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яке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здійснює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коливання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400" b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ru-RU" sz="4400" b="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</a:t>
            </a:r>
            <a:r>
              <a:rPr lang="ru-RU" sz="4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впливом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притягання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400" b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ru-RU" sz="4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Землі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або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впливом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400" b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ru-RU" sz="4400" b="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дії</a:t>
            </a:r>
            <a:r>
              <a:rPr lang="ru-RU" sz="4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пружини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48205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/>
          <p:nvPr/>
        </p:nvSpPr>
        <p:spPr>
          <a:xfrm>
            <a:off x="143148" y="180943"/>
            <a:ext cx="14249507" cy="235619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9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8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Види маятників:</a:t>
            </a:r>
            <a:endParaRPr kumimoji="0" lang="nl-NL" sz="8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4704" y="3708523"/>
            <a:ext cx="41008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ізичний</a:t>
            </a:r>
          </a:p>
          <a:p>
            <a:r>
              <a:rPr lang="uk-U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маятник</a:t>
            </a:r>
            <a:endParaRPr lang="uk-UA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09904" y="3708523"/>
            <a:ext cx="499816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ружинний</a:t>
            </a:r>
          </a:p>
          <a:p>
            <a:r>
              <a:rPr lang="uk-U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маятник</a:t>
            </a:r>
            <a:endParaRPr lang="uk-UA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лево 8"/>
          <p:cNvSpPr/>
          <p:nvPr/>
        </p:nvSpPr>
        <p:spPr>
          <a:xfrm rot="19348429">
            <a:off x="4172755" y="2949262"/>
            <a:ext cx="2021983" cy="52803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лево 9"/>
          <p:cNvSpPr/>
          <p:nvPr/>
        </p:nvSpPr>
        <p:spPr>
          <a:xfrm rot="13121668">
            <a:off x="7920507" y="2936365"/>
            <a:ext cx="2021983" cy="52803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157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20" y="96760"/>
            <a:ext cx="631205" cy="631205"/>
          </a:xfrm>
          <a:prstGeom prst="rect">
            <a:avLst/>
          </a:prstGeom>
        </p:spPr>
      </p:pic>
      <p:sp>
        <p:nvSpPr>
          <p:cNvPr id="30" name="Button Color - Down"/>
          <p:cNvSpPr/>
          <p:nvPr/>
        </p:nvSpPr>
        <p:spPr>
          <a:xfrm>
            <a:off x="504021" y="412362"/>
            <a:ext cx="13189057" cy="2109786"/>
          </a:xfrm>
          <a:prstGeom prst="rect">
            <a:avLst/>
          </a:prstGeom>
          <a:solidFill>
            <a:srgbClr val="227447"/>
          </a:solidFill>
          <a:ln w="38100">
            <a:solidFill>
              <a:srgbClr val="22744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4400" b="1" dirty="0" err="1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Фізичний</a:t>
            </a:r>
            <a:r>
              <a:rPr lang="ru-RU" sz="44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маятник 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маятник, </a:t>
            </a:r>
            <a:r>
              <a:rPr lang="ru-RU" sz="4400" b="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який</a:t>
            </a:r>
            <a:r>
              <a:rPr lang="ru-RU" sz="4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коливається</a:t>
            </a:r>
            <a:r>
              <a:rPr lang="ru-RU" sz="4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впливом</a:t>
            </a:r>
            <a:r>
              <a:rPr lang="ru-RU" sz="4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притягання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Землі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24509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20" y="96760"/>
            <a:ext cx="631205" cy="631205"/>
          </a:xfrm>
          <a:prstGeom prst="rect">
            <a:avLst/>
          </a:prstGeom>
        </p:spPr>
      </p:pic>
      <p:sp>
        <p:nvSpPr>
          <p:cNvPr id="30" name="Button Color - Down"/>
          <p:cNvSpPr/>
          <p:nvPr/>
        </p:nvSpPr>
        <p:spPr>
          <a:xfrm>
            <a:off x="0" y="362026"/>
            <a:ext cx="14454859" cy="1424122"/>
          </a:xfrm>
          <a:prstGeom prst="rect">
            <a:avLst/>
          </a:prstGeom>
          <a:solidFill>
            <a:srgbClr val="227447"/>
          </a:solidFill>
          <a:ln w="38100">
            <a:solidFill>
              <a:srgbClr val="22744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4400" b="1" dirty="0" err="1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Пружинний</a:t>
            </a:r>
            <a:r>
              <a:rPr lang="ru-RU" sz="44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маятник</a:t>
            </a:r>
            <a:r>
              <a:rPr lang="ru-RU" sz="4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маятник, 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400" b="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якому</a:t>
            </a:r>
            <a:r>
              <a:rPr lang="ru-RU" sz="4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тіло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коливається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завдяки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дії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пружини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50929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1. Амплітуда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-755923" y="2331076"/>
            <a:ext cx="10621140" cy="8438402"/>
          </a:xfrm>
          <a:prstGeom prst="rect">
            <a:avLst/>
          </a:prstGeom>
        </p:spPr>
      </p:pic>
      <p:sp>
        <p:nvSpPr>
          <p:cNvPr id="16" name="Button Color - Down"/>
          <p:cNvSpPr/>
          <p:nvPr/>
        </p:nvSpPr>
        <p:spPr>
          <a:xfrm>
            <a:off x="504021" y="96760"/>
            <a:ext cx="13189057" cy="275073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Амплітуда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коливань</a:t>
            </a:r>
            <a:r>
              <a:rPr lang="ru-RU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—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фізична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величина,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дорівнює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максимальній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відстані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на яку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відхиляється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тіло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положення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рівноваги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</a:t>
            </a:r>
            <a:r>
              <a:rPr lang="ru-RU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час </a:t>
            </a:r>
            <a:r>
              <a:rPr lang="ru-RU" sz="44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коливань</a:t>
            </a:r>
            <a:endParaRPr lang="ru-RU" sz="4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Button Color - Down"/>
              <p:cNvSpPr/>
              <p:nvPr/>
            </p:nvSpPr>
            <p:spPr>
              <a:xfrm>
                <a:off x="7825198" y="4192492"/>
                <a:ext cx="5042262" cy="1627113"/>
              </a:xfrm>
              <a:prstGeom prst="rect">
                <a:avLst/>
              </a:prstGeom>
              <a:solidFill>
                <a:srgbClr val="227447"/>
              </a:solid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indent="252095"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8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[</m:t>
                      </m:r>
                      <m:r>
                        <a:rPr lang="en-US" sz="88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88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] = м</m:t>
                      </m:r>
                    </m:oMath>
                  </m:oMathPara>
                </a14:m>
                <a:endParaRPr lang="uk-UA" sz="8800" dirty="0">
                  <a:solidFill>
                    <a:srgbClr val="FFFF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Button Color - Down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198" y="4192492"/>
                <a:ext cx="5042262" cy="162711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Button Color - Down"/>
              <p:cNvSpPr/>
              <p:nvPr/>
            </p:nvSpPr>
            <p:spPr>
              <a:xfrm>
                <a:off x="7825198" y="6145492"/>
                <a:ext cx="5042262" cy="1627113"/>
              </a:xfrm>
              <a:prstGeom prst="rect">
                <a:avLst/>
              </a:prstGeom>
              <a:solidFill>
                <a:srgbClr val="227447"/>
              </a:solid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indent="252095"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8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8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𝒍</m:t>
                          </m:r>
                        </m:e>
                        <m:sub>
                          <m:r>
                            <a:rPr lang="en-US" sz="8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88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 =</m:t>
                      </m:r>
                      <m:r>
                        <a:rPr lang="en-US" sz="88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n-US" sz="88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𝑨</m:t>
                      </m:r>
                    </m:oMath>
                  </m:oMathPara>
                </a14:m>
                <a:endParaRPr lang="uk-UA" sz="8800" dirty="0">
                  <a:solidFill>
                    <a:srgbClr val="FFFF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Button Color - Down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198" y="6145492"/>
                <a:ext cx="5042262" cy="16271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65424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256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2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16" grpId="0" animBg="1"/>
      <p:bldP spid="1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utton Color - Down"/>
          <p:cNvSpPr/>
          <p:nvPr/>
        </p:nvSpPr>
        <p:spPr>
          <a:xfrm>
            <a:off x="482516" y="167685"/>
            <a:ext cx="13189057" cy="278905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Період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коливань</a:t>
            </a:r>
            <a:r>
              <a:rPr lang="ru-RU" sz="4400" b="1" kern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—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фізична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величина, яка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дорівнює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часу, за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який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відбувається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одне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повне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b="1" kern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коливання</a:t>
            </a:r>
            <a:r>
              <a:rPr lang="ru-RU" sz="4400" b="1" kern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Button Color - Down"/>
              <p:cNvSpPr/>
              <p:nvPr/>
            </p:nvSpPr>
            <p:spPr>
              <a:xfrm>
                <a:off x="1238465" y="3932881"/>
                <a:ext cx="5042262" cy="2733917"/>
              </a:xfrm>
              <a:prstGeom prst="rect">
                <a:avLst/>
              </a:prstGeom>
              <a:solidFill>
                <a:srgbClr val="227447"/>
              </a:solid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252095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8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𝑻</m:t>
                      </m:r>
                      <m:r>
                        <a:rPr kumimoji="0" lang="uk-UA" sz="8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uk-UA" sz="88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SchoolBookC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kumimoji="0" lang="en-US" sz="88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SchoolBookC"/>
                              <a:cs typeface="Times New Roman" panose="02020603050405020304" pitchFamily="18" charset="0"/>
                            </a:rPr>
                            <m:t>𝒕</m:t>
                          </m:r>
                        </m:num>
                        <m:den>
                          <m:r>
                            <a:rPr kumimoji="0" lang="en-US" sz="88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SchoolBookC"/>
                              <a:cs typeface="Times New Roman" panose="02020603050405020304" pitchFamily="18" charset="0"/>
                            </a:rPr>
                            <m:t>𝑵</m:t>
                          </m:r>
                        </m:den>
                      </m:f>
                    </m:oMath>
                  </m:oMathPara>
                </a14:m>
                <a:endParaRPr kumimoji="0" lang="uk-UA" sz="8800" b="0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Button Color - Down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465" y="3932881"/>
                <a:ext cx="5042262" cy="273391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Button Color - Down"/>
              <p:cNvSpPr/>
              <p:nvPr/>
            </p:nvSpPr>
            <p:spPr>
              <a:xfrm>
                <a:off x="7799441" y="3945760"/>
                <a:ext cx="5042262" cy="2733917"/>
              </a:xfrm>
              <a:prstGeom prst="rect">
                <a:avLst/>
              </a:prstGeom>
              <a:solidFill>
                <a:srgbClr val="227447"/>
              </a:solid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252095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8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[</m:t>
                      </m:r>
                      <m:r>
                        <a:rPr kumimoji="0" lang="en-US" sz="8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𝑻</m:t>
                      </m:r>
                      <m:r>
                        <a:rPr kumimoji="0" lang="en-US" sz="8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SchoolBookC"/>
                          <a:cs typeface="Times New Roman" panose="02020603050405020304" pitchFamily="18" charset="0"/>
                        </a:rPr>
                        <m:t>] = с</m:t>
                      </m:r>
                    </m:oMath>
                  </m:oMathPara>
                </a14:m>
                <a:endParaRPr kumimoji="0" lang="uk-UA" sz="8800" b="0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Button Color - Down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9441" y="3945760"/>
                <a:ext cx="5042262" cy="273391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38100">
                <a:solidFill>
                  <a:srgbClr val="227447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027191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17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44336"/>
      </a:accent1>
      <a:accent2>
        <a:srgbClr val="FF4081"/>
      </a:accent2>
      <a:accent3>
        <a:srgbClr val="3F51B5"/>
      </a:accent3>
      <a:accent4>
        <a:srgbClr val="2196F3"/>
      </a:accent4>
      <a:accent5>
        <a:srgbClr val="4CAF50"/>
      </a:accent5>
      <a:accent6>
        <a:srgbClr val="FFC10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3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3167</TotalTime>
  <Words>277</Words>
  <Application>Microsoft Office PowerPoint</Application>
  <PresentationFormat>Довільний</PresentationFormat>
  <Paragraphs>46</Paragraphs>
  <Slides>17</Slides>
  <Notes>0</Notes>
  <HiddenSlides>0</HiddenSlides>
  <MMClips>1</MMClips>
  <ScaleCrop>false</ScaleCrop>
  <HeadingPairs>
    <vt:vector size="6" baseType="variant">
      <vt:variant>
        <vt:lpstr>Використані шрифти</vt:lpstr>
      </vt:variant>
      <vt:variant>
        <vt:i4>12</vt:i4>
      </vt:variant>
      <vt:variant>
        <vt:lpstr>Тема</vt:lpstr>
      </vt:variant>
      <vt:variant>
        <vt:i4>2</vt:i4>
      </vt:variant>
      <vt:variant>
        <vt:lpstr>Заголовки слайдів</vt:lpstr>
      </vt:variant>
      <vt:variant>
        <vt:i4>17</vt:i4>
      </vt:variant>
    </vt:vector>
  </HeadingPairs>
  <TitlesOfParts>
    <vt:vector size="31" baseType="lpstr">
      <vt:lpstr>Arial</vt:lpstr>
      <vt:lpstr>Arial Black</vt:lpstr>
      <vt:lpstr>Calibri</vt:lpstr>
      <vt:lpstr>Calibri Light</vt:lpstr>
      <vt:lpstr>Cambria</vt:lpstr>
      <vt:lpstr>Cambria Math</vt:lpstr>
      <vt:lpstr>Rockwell</vt:lpstr>
      <vt:lpstr>Rockwell Condensed</vt:lpstr>
      <vt:lpstr>SchoolBookC</vt:lpstr>
      <vt:lpstr>Times New Roman</vt:lpstr>
      <vt:lpstr>Verdana</vt:lpstr>
      <vt:lpstr>Wingdings</vt:lpstr>
      <vt:lpstr>Office Theme</vt:lpstr>
      <vt:lpstr>Дерево</vt:lpstr>
      <vt:lpstr>Розв’язування задач  фізика 7 клас 24.11.2021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КОЛИВАННЯ   ГОЛОСОВИХ   ЗВ`ЯЗОК</vt:lpstr>
      <vt:lpstr>Презентація PowerPoint</vt:lpstr>
      <vt:lpstr>Презентація PowerPoint</vt:lpstr>
      <vt:lpstr>Завдання на урок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Мартин Коноплянка</dc:creator>
  <cp:lastModifiedBy>RePack by Diakov</cp:lastModifiedBy>
  <cp:revision>324</cp:revision>
  <dcterms:created xsi:type="dcterms:W3CDTF">2015-01-15T13:10:55Z</dcterms:created>
  <dcterms:modified xsi:type="dcterms:W3CDTF">2021-11-23T10:01:29Z</dcterms:modified>
</cp:coreProperties>
</file>