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84" r:id="rId3"/>
    <p:sldId id="286" r:id="rId4"/>
    <p:sldId id="257" r:id="rId5"/>
    <p:sldId id="258" r:id="rId6"/>
    <p:sldId id="279" r:id="rId7"/>
    <p:sldId id="278" r:id="rId8"/>
    <p:sldId id="272" r:id="rId9"/>
    <p:sldId id="259" r:id="rId10"/>
    <p:sldId id="260" r:id="rId11"/>
    <p:sldId id="281" r:id="rId12"/>
    <p:sldId id="271" r:id="rId13"/>
    <p:sldId id="280" r:id="rId14"/>
    <p:sldId id="282" r:id="rId15"/>
    <p:sldId id="261" r:id="rId16"/>
    <p:sldId id="273" r:id="rId17"/>
    <p:sldId id="276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B8E8-2292-47E3-ABF6-ED132ED6944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3E30-C991-46D2-B443-014F9AD63F3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09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B8E8-2292-47E3-ABF6-ED132ED6944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3E30-C991-46D2-B443-014F9AD63F3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523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B8E8-2292-47E3-ABF6-ED132ED6944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3E30-C991-46D2-B443-014F9AD63F3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573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B8E8-2292-47E3-ABF6-ED132ED6944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3E30-C991-46D2-B443-014F9AD63F3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12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B8E8-2292-47E3-ABF6-ED132ED6944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3E30-C991-46D2-B443-014F9AD63F3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29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B8E8-2292-47E3-ABF6-ED132ED6944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3E30-C991-46D2-B443-014F9AD63F3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961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B8E8-2292-47E3-ABF6-ED132ED6944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3E30-C991-46D2-B443-014F9AD63F3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01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B8E8-2292-47E3-ABF6-ED132ED6944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3E30-C991-46D2-B443-014F9AD63F3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80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B8E8-2292-47E3-ABF6-ED132ED6944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3E30-C991-46D2-B443-014F9AD63F3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966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B8E8-2292-47E3-ABF6-ED132ED6944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3E30-C991-46D2-B443-014F9AD63F3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793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B8E8-2292-47E3-ABF6-ED132ED6944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3E30-C991-46D2-B443-014F9AD63F3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71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DB8E8-2292-47E3-ABF6-ED132ED6944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C3E30-C991-46D2-B443-014F9AD63F3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86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9.wmf"/><Relationship Id="rId3" Type="http://schemas.openxmlformats.org/officeDocument/2006/relationships/tags" Target="../tags/tag10.xml"/><Relationship Id="rId7" Type="http://schemas.openxmlformats.org/officeDocument/2006/relationships/slideLayout" Target="../slideLayouts/slideLayout1.xml"/><Relationship Id="rId12" Type="http://schemas.openxmlformats.org/officeDocument/2006/relationships/oleObject" Target="../embeddings/oleObject4.bin"/><Relationship Id="rId2" Type="http://schemas.openxmlformats.org/officeDocument/2006/relationships/tags" Target="../tags/tag9.xml"/><Relationship Id="rId1" Type="http://schemas.openxmlformats.org/officeDocument/2006/relationships/vmlDrawing" Target="../drawings/vmlDrawing2.vml"/><Relationship Id="rId6" Type="http://schemas.openxmlformats.org/officeDocument/2006/relationships/tags" Target="../tags/tag13.xml"/><Relationship Id="rId11" Type="http://schemas.openxmlformats.org/officeDocument/2006/relationships/image" Target="../media/image8.wmf"/><Relationship Id="rId5" Type="http://schemas.openxmlformats.org/officeDocument/2006/relationships/tags" Target="../tags/tag12.xml"/><Relationship Id="rId10" Type="http://schemas.openxmlformats.org/officeDocument/2006/relationships/oleObject" Target="../embeddings/oleObject3.bin"/><Relationship Id="rId4" Type="http://schemas.openxmlformats.org/officeDocument/2006/relationships/tags" Target="../tags/tag11.xml"/><Relationship Id="rId9" Type="http://schemas.openxmlformats.org/officeDocument/2006/relationships/image" Target="../media/image7.wmf"/><Relationship Id="rId14" Type="http://schemas.openxmlformats.org/officeDocument/2006/relationships/image" Target="../media/image10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tags" Target="../tags/tag15.xml"/><Relationship Id="rId7" Type="http://schemas.openxmlformats.org/officeDocument/2006/relationships/oleObject" Target="../embeddings/oleObject6.bin"/><Relationship Id="rId2" Type="http://schemas.openxmlformats.org/officeDocument/2006/relationships/tags" Target="../tags/tag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tags" Target="../tags/tag19.xml"/><Relationship Id="rId7" Type="http://schemas.openxmlformats.org/officeDocument/2006/relationships/oleObject" Target="../embeddings/oleObject7.bin"/><Relationship Id="rId2" Type="http://schemas.openxmlformats.org/officeDocument/2006/relationships/tags" Target="../tags/tag18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1.xml"/><Relationship Id="rId10" Type="http://schemas.openxmlformats.org/officeDocument/2006/relationships/image" Target="../media/image16.wmf"/><Relationship Id="rId4" Type="http://schemas.openxmlformats.org/officeDocument/2006/relationships/tags" Target="../tags/tag20.xml"/><Relationship Id="rId9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9.wmf"/><Relationship Id="rId3" Type="http://schemas.openxmlformats.org/officeDocument/2006/relationships/tags" Target="../tags/tag23.xml"/><Relationship Id="rId7" Type="http://schemas.openxmlformats.org/officeDocument/2006/relationships/slideLayout" Target="../slideLayouts/slideLayout2.xml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21.wmf"/><Relationship Id="rId2" Type="http://schemas.openxmlformats.org/officeDocument/2006/relationships/tags" Target="../tags/tag22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5.vml"/><Relationship Id="rId6" Type="http://schemas.openxmlformats.org/officeDocument/2006/relationships/tags" Target="../tags/tag26.xml"/><Relationship Id="rId11" Type="http://schemas.openxmlformats.org/officeDocument/2006/relationships/image" Target="../media/image18.wmf"/><Relationship Id="rId5" Type="http://schemas.openxmlformats.org/officeDocument/2006/relationships/tags" Target="../tags/tag25.xml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0.bin"/><Relationship Id="rId4" Type="http://schemas.openxmlformats.org/officeDocument/2006/relationships/tags" Target="../tags/tag24.xml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6.xml"/><Relationship Id="rId7" Type="http://schemas.openxmlformats.org/officeDocument/2006/relationships/image" Target="../media/image6.png"/><Relationship Id="rId2" Type="http://schemas.openxmlformats.org/officeDocument/2006/relationships/tags" Target="../tags/tag5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9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idx="1"/>
            <p:custDataLst>
              <p:tags r:id="rId1"/>
            </p:custDataLst>
          </p:nvPr>
        </p:nvSpPr>
        <p:spPr bwMode="auto">
          <a:xfrm>
            <a:off x="611560" y="111058"/>
            <a:ext cx="8229600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indent="0" algn="ctr" eaLnBrk="0" hangingPunct="0">
              <a:buNone/>
            </a:pPr>
            <a:r>
              <a:rPr lang="ru-RU" sz="6000" b="1" dirty="0" err="1" smtClean="0">
                <a:latin typeface="Calibri" pitchFamily="34" charset="0"/>
              </a:rPr>
              <a:t>Рівномірний</a:t>
            </a:r>
            <a:r>
              <a:rPr lang="ru-RU" sz="6000" b="1" dirty="0" smtClean="0">
                <a:latin typeface="Calibri" pitchFamily="34" charset="0"/>
              </a:rPr>
              <a:t> </a:t>
            </a:r>
            <a:r>
              <a:rPr lang="ru-RU" sz="6000" b="1" dirty="0" err="1" smtClean="0">
                <a:latin typeface="Calibri" pitchFamily="34" charset="0"/>
              </a:rPr>
              <a:t>рух</a:t>
            </a:r>
            <a:r>
              <a:rPr lang="ru-RU" sz="6000" b="1" dirty="0" smtClean="0">
                <a:latin typeface="Calibri" pitchFamily="34" charset="0"/>
              </a:rPr>
              <a:t> </a:t>
            </a:r>
            <a:r>
              <a:rPr lang="ru-RU" sz="6000" b="1" dirty="0" err="1" smtClean="0">
                <a:latin typeface="Calibri" pitchFamily="34" charset="0"/>
              </a:rPr>
              <a:t>матеріальної</a:t>
            </a:r>
            <a:r>
              <a:rPr lang="ru-RU" sz="6000" b="1" dirty="0" smtClean="0">
                <a:latin typeface="Calibri" pitchFamily="34" charset="0"/>
              </a:rPr>
              <a:t> точки по колу. </a:t>
            </a:r>
            <a:r>
              <a:rPr lang="ru-RU" sz="6000" b="1" dirty="0" err="1" smtClean="0">
                <a:latin typeface="Calibri" pitchFamily="34" charset="0"/>
              </a:rPr>
              <a:t>Період</a:t>
            </a:r>
            <a:r>
              <a:rPr lang="ru-RU" sz="6000" b="1" dirty="0" smtClean="0">
                <a:latin typeface="Calibri" pitchFamily="34" charset="0"/>
              </a:rPr>
              <a:t> </a:t>
            </a:r>
            <a:r>
              <a:rPr lang="ru-RU" sz="6000" b="1" dirty="0" err="1" smtClean="0">
                <a:latin typeface="Calibri" pitchFamily="34" charset="0"/>
              </a:rPr>
              <a:t>обертання</a:t>
            </a:r>
            <a:r>
              <a:rPr lang="ru-RU" sz="6000" b="1" dirty="0" smtClean="0">
                <a:latin typeface="Calibri" pitchFamily="34" charset="0"/>
              </a:rPr>
              <a:t>. </a:t>
            </a:r>
            <a:r>
              <a:rPr lang="ru-RU" sz="6000" b="1" dirty="0" err="1" smtClean="0">
                <a:latin typeface="Calibri" pitchFamily="34" charset="0"/>
              </a:rPr>
              <a:t>Обертова</a:t>
            </a:r>
            <a:r>
              <a:rPr lang="ru-RU" sz="6000" b="1" dirty="0" smtClean="0">
                <a:latin typeface="Calibri" pitchFamily="34" charset="0"/>
              </a:rPr>
              <a:t> частота</a:t>
            </a:r>
          </a:p>
          <a:p>
            <a:pPr marL="0" indent="0" algn="ctr" eaLnBrk="0" hangingPunct="0">
              <a:buNone/>
            </a:pPr>
            <a:r>
              <a:rPr lang="ru-RU" sz="6000" b="1" dirty="0" err="1" smtClean="0">
                <a:latin typeface="Calibri" pitchFamily="34" charset="0"/>
              </a:rPr>
              <a:t>Фізика</a:t>
            </a:r>
            <a:r>
              <a:rPr lang="ru-RU" sz="6000" b="1" dirty="0" smtClean="0">
                <a:latin typeface="Calibri" pitchFamily="34" charset="0"/>
              </a:rPr>
              <a:t> 7 </a:t>
            </a:r>
            <a:r>
              <a:rPr lang="ru-RU" sz="6000" b="1" dirty="0" err="1" smtClean="0">
                <a:latin typeface="Calibri" pitchFamily="34" charset="0"/>
              </a:rPr>
              <a:t>клас</a:t>
            </a:r>
            <a:r>
              <a:rPr lang="ru-RU" sz="6000" b="1" dirty="0" smtClean="0">
                <a:latin typeface="Calibri" pitchFamily="34" charset="0"/>
              </a:rPr>
              <a:t> 15.11.2021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71251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0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2776" y="260648"/>
            <a:ext cx="882015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>
              <a:buFont typeface="Symbol" pitchFamily="18" charset="2"/>
              <a:buNone/>
              <a:tabLst>
                <a:tab pos="228600" algn="l"/>
              </a:tabLst>
            </a:pPr>
            <a:r>
              <a:rPr lang="ru-RU" sz="3600" b="1" i="1" dirty="0" err="1">
                <a:solidFill>
                  <a:schemeClr val="hlin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lang="ru-RU" sz="2400" b="1" i="1" dirty="0" err="1">
                <a:solidFill>
                  <a:schemeClr val="hlin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бертова</a:t>
            </a:r>
            <a:r>
              <a:rPr lang="ru-RU" sz="2400" b="1" i="1" dirty="0">
                <a:solidFill>
                  <a:schemeClr val="hlin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частота</a:t>
            </a:r>
            <a:r>
              <a:rPr lang="ru-RU" sz="24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ru-RU" sz="2400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кількість</a:t>
            </a:r>
            <a:r>
              <a:rPr lang="ru-RU" sz="24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повних</a:t>
            </a:r>
            <a:r>
              <a:rPr lang="ru-RU" sz="24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обертів</a:t>
            </a:r>
            <a:r>
              <a:rPr lang="ru-RU" sz="24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одну секунду.</a:t>
            </a:r>
            <a:endParaRPr lang="ru-RU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228600" algn="l"/>
              </a:tabLst>
            </a:pPr>
            <a:r>
              <a:rPr lang="ru-RU" sz="2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Обертова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частота й </a:t>
            </a:r>
            <a:r>
              <a:rPr lang="ru-RU" sz="2400" dirty="0" err="1">
                <a:solidFill>
                  <a:schemeClr val="hlin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</a:t>
            </a:r>
            <a:r>
              <a:rPr lang="ru-RU" sz="2400" dirty="0">
                <a:solidFill>
                  <a:schemeClr val="hlin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hlin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обертання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зв’язані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таким </a:t>
            </a:r>
            <a:r>
              <a:rPr lang="ru-RU" sz="2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співвідношенням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542556" y="1635800"/>
            <a:ext cx="7682426" cy="2850146"/>
            <a:chOff x="539244" y="340088"/>
            <a:chExt cx="8391835" cy="2790255"/>
          </a:xfrm>
        </p:grpSpPr>
        <p:graphicFrame>
          <p:nvGraphicFramePr>
            <p:cNvPr id="19465" name="Object 9"/>
            <p:cNvGraphicFramePr>
              <a:graphicFrameLocks noChangeAspect="1"/>
            </p:cNvGraphicFramePr>
            <p:nvPr>
              <p:custDataLst>
                <p:tags r:id="rId4"/>
              </p:custDataLst>
              <p:extLst>
                <p:ext uri="{D42A27DB-BD31-4B8C-83A1-F6EECF244321}">
                  <p14:modId xmlns:p14="http://schemas.microsoft.com/office/powerpoint/2010/main" val="1155354291"/>
                </p:ext>
              </p:extLst>
            </p:nvPr>
          </p:nvGraphicFramePr>
          <p:xfrm>
            <a:off x="7782327" y="340088"/>
            <a:ext cx="1148752" cy="13037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6" name="Формула" r:id="rId8" imgW="393480" imgH="393480" progId="Equation.3">
                    <p:embed/>
                  </p:oleObj>
                </mc:Choice>
                <mc:Fallback>
                  <p:oleObj name="Формула" r:id="rId8" imgW="3934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82327" y="340088"/>
                          <a:ext cx="1148752" cy="13037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6" name="Object 8"/>
            <p:cNvGraphicFramePr>
              <a:graphicFrameLocks noChangeAspect="1"/>
            </p:cNvGraphicFramePr>
            <p:nvPr>
              <p:custDataLst>
                <p:tags r:id="rId5"/>
              </p:custDataLst>
              <p:extLst>
                <p:ext uri="{D42A27DB-BD31-4B8C-83A1-F6EECF244321}">
                  <p14:modId xmlns:p14="http://schemas.microsoft.com/office/powerpoint/2010/main" val="1392879123"/>
                </p:ext>
              </p:extLst>
            </p:nvPr>
          </p:nvGraphicFramePr>
          <p:xfrm>
            <a:off x="4765144" y="1730266"/>
            <a:ext cx="1438833" cy="14000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7" name="Формула" r:id="rId10" imgW="418918" imgH="393529" progId="Equation.3">
                    <p:embed/>
                  </p:oleObj>
                </mc:Choice>
                <mc:Fallback>
                  <p:oleObj name="Формула" r:id="rId10" imgW="418918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5144" y="1730266"/>
                          <a:ext cx="1438833" cy="14000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67" name="Rectangle 11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39244" y="2137425"/>
              <a:ext cx="3939157" cy="598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/>
            <a:p>
              <a:pPr eaLnBrk="0" hangingPunct="0"/>
              <a:r>
                <a:rPr lang="ru-RU" sz="2400" dirty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Частоту в СІ </a:t>
              </a:r>
              <a:r>
                <a:rPr lang="ru-RU" sz="2400" dirty="0" err="1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вимірюють</a:t>
              </a:r>
              <a:r>
                <a:rPr lang="ru-RU" sz="2400" dirty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в </a:t>
              </a:r>
            </a:p>
          </p:txBody>
        </p:sp>
      </p:grpSp>
      <p:graphicFrame>
        <p:nvGraphicFramePr>
          <p:cNvPr id="13" name="Object 9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040814036"/>
              </p:ext>
            </p:extLst>
          </p:nvPr>
        </p:nvGraphicFramePr>
        <p:xfrm>
          <a:off x="578426" y="1813362"/>
          <a:ext cx="11525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Формула" r:id="rId12" imgW="431640" imgH="393480" progId="Equation.3">
                  <p:embed/>
                </p:oleObj>
              </mc:Choice>
              <mc:Fallback>
                <p:oleObj name="Формула" r:id="rId12" imgW="431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426" y="1813362"/>
                        <a:ext cx="11525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07705" y="1988840"/>
            <a:ext cx="5007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Врахувавши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формулу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періоду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76" y="5229200"/>
            <a:ext cx="6505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Обертова частота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кулерів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сучасних процесорів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становить 50-60 обертів на секунду (рис.1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22" name="Picture 50" descr="C:\Users\ELENA\Pictures\дети\0a70a813e6efd7a4ff1cccca73be74c6.gif"/>
          <p:cNvPicPr>
            <a:picLocks noChangeAspect="1" noChangeArrowheads="1" noCrop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060507"/>
            <a:ext cx="2257029" cy="2257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28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Розглянемо рівномірний рух двох тіл по колах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1600200"/>
            <a:ext cx="4546847" cy="4421088"/>
          </a:xfrm>
        </p:spPr>
        <p:txBody>
          <a:bodyPr/>
          <a:lstStyle/>
          <a:p>
            <a:r>
              <a:rPr lang="uk-UA" b="1" dirty="0" smtClean="0"/>
              <a:t>1 особливість руху по колу</a:t>
            </a:r>
            <a:r>
              <a:rPr lang="uk-UA" dirty="0" smtClean="0"/>
              <a:t>: якщо за незмінного періоду обертання збільшити радіус кола. Яким рухається тіло, то швидкість руху тіла зросте</a:t>
            </a:r>
            <a:endParaRPr lang="ru-RU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323528" y="2429272"/>
            <a:ext cx="3672407" cy="3024336"/>
            <a:chOff x="1691680" y="2492896"/>
            <a:chExt cx="3672407" cy="3024336"/>
          </a:xfrm>
        </p:grpSpPr>
        <p:sp>
          <p:nvSpPr>
            <p:cNvPr id="4" name="Овал 3"/>
            <p:cNvSpPr/>
            <p:nvPr/>
          </p:nvSpPr>
          <p:spPr>
            <a:xfrm>
              <a:off x="1691680" y="2492896"/>
              <a:ext cx="3168352" cy="3024336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>
              <a:off x="2167238" y="2888940"/>
              <a:ext cx="2232248" cy="223224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>
              <a:endCxn id="4" idx="7"/>
            </p:cNvCxnSpPr>
            <p:nvPr/>
          </p:nvCxnSpPr>
          <p:spPr>
            <a:xfrm flipV="1">
              <a:off x="3275856" y="2935800"/>
              <a:ext cx="1120182" cy="10692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>
              <a:endCxn id="4" idx="6"/>
            </p:cNvCxnSpPr>
            <p:nvPr/>
          </p:nvCxnSpPr>
          <p:spPr>
            <a:xfrm>
              <a:off x="3275856" y="4005064"/>
              <a:ext cx="158417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 flipH="1" flipV="1">
              <a:off x="3203848" y="3933056"/>
              <a:ext cx="72007" cy="1440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 flipH="1" flipV="1">
              <a:off x="4031940" y="3140968"/>
              <a:ext cx="72007" cy="1440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 flipH="1" flipV="1">
              <a:off x="4788025" y="3933056"/>
              <a:ext cx="72007" cy="1440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 flipH="1" flipV="1">
              <a:off x="4327479" y="2863792"/>
              <a:ext cx="72007" cy="1440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 flipH="1" flipV="1">
              <a:off x="4360034" y="3941440"/>
              <a:ext cx="72007" cy="1440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43808" y="371703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О</a:t>
              </a:r>
              <a:endParaRPr lang="ru-RU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19872" y="3061358"/>
              <a:ext cx="5221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/>
                <a:t>А</a:t>
              </a:r>
              <a:r>
                <a:rPr lang="uk-UA" b="1" baseline="-25000" dirty="0" smtClean="0"/>
                <a:t>1</a:t>
              </a:r>
              <a:endParaRPr lang="ru-RU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31940" y="4086364"/>
              <a:ext cx="4001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/>
                <a:t>А</a:t>
              </a:r>
              <a:endParaRPr lang="ru-RU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44896" y="2610828"/>
              <a:ext cx="490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/>
                <a:t>В</a:t>
              </a:r>
              <a:r>
                <a:rPr lang="uk-UA" b="1" baseline="-25000" dirty="0" smtClean="0"/>
                <a:t>1</a:t>
              </a:r>
              <a:endParaRPr lang="ru-RU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34940" y="3888924"/>
              <a:ext cx="427991" cy="382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/>
                <a:t>В</a:t>
              </a:r>
              <a:endParaRPr lang="ru-RU" b="1" dirty="0"/>
            </a:p>
          </p:txBody>
        </p:sp>
        <p:graphicFrame>
          <p:nvGraphicFramePr>
            <p:cNvPr id="23" name="Объект 22"/>
            <p:cNvGraphicFramePr>
              <a:graphicFrameLocks noChangeAspect="1"/>
            </p:cNvGraphicFramePr>
            <p:nvPr>
              <p:custDataLst>
                <p:tags r:id="rId2"/>
              </p:custDataLst>
              <p:extLst>
                <p:ext uri="{D42A27DB-BD31-4B8C-83A1-F6EECF244321}">
                  <p14:modId xmlns:p14="http://schemas.microsoft.com/office/powerpoint/2010/main" val="4070876846"/>
                </p:ext>
              </p:extLst>
            </p:nvPr>
          </p:nvGraphicFramePr>
          <p:xfrm>
            <a:off x="4285893" y="3212976"/>
            <a:ext cx="228600" cy="595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0" name="Формула" r:id="rId5" imgW="88560" imgH="177480" progId="Equation.3">
                    <p:embed/>
                  </p:oleObj>
                </mc:Choice>
                <mc:Fallback>
                  <p:oleObj name="Формула" r:id="rId5" imgW="88560" imgH="17748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5893" y="3212976"/>
                          <a:ext cx="228600" cy="595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Объект 23"/>
            <p:cNvGraphicFramePr>
              <a:graphicFrameLocks noChangeAspect="1"/>
            </p:cNvGraphicFramePr>
            <p:nvPr>
              <p:custDataLst>
                <p:tags r:id="rId3"/>
              </p:custDataLst>
              <p:extLst>
                <p:ext uri="{D42A27DB-BD31-4B8C-83A1-F6EECF244321}">
                  <p14:modId xmlns:p14="http://schemas.microsoft.com/office/powerpoint/2010/main" val="339726293"/>
                </p:ext>
              </p:extLst>
            </p:nvPr>
          </p:nvGraphicFramePr>
          <p:xfrm>
            <a:off x="4788024" y="3061358"/>
            <a:ext cx="576063" cy="595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1" name="Формула" r:id="rId7" imgW="88560" imgH="177480" progId="Equation.3">
                    <p:embed/>
                  </p:oleObj>
                </mc:Choice>
                <mc:Fallback>
                  <p:oleObj name="Формула" r:id="rId7" imgW="88560" imgH="17748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8024" y="3061358"/>
                          <a:ext cx="576063" cy="595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TextBox 24"/>
            <p:cNvSpPr txBox="1"/>
            <p:nvPr/>
          </p:nvSpPr>
          <p:spPr>
            <a:xfrm>
              <a:off x="4453478" y="3475273"/>
              <a:ext cx="1981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1</a:t>
              </a:r>
              <a:endParaRPr lang="ru-RU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048934" y="3309357"/>
              <a:ext cx="3151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2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5239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А як буде спрямована швидкість руху тіла в цьому випадку?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365104"/>
            <a:ext cx="8568952" cy="1944216"/>
          </a:xfrm>
        </p:spPr>
        <p:txBody>
          <a:bodyPr>
            <a:normAutofit fontScale="47500" lnSpcReduction="20000"/>
          </a:bodyPr>
          <a:lstStyle/>
          <a:p>
            <a:r>
              <a:rPr lang="ru-RU" sz="5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51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особливість</a:t>
            </a:r>
            <a:r>
              <a:rPr lang="ru-RU" sz="5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5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колу: </a:t>
            </a:r>
            <a:r>
              <a:rPr lang="ru-RU" sz="51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5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51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5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колу </a:t>
            </a:r>
            <a:r>
              <a:rPr lang="ru-RU" sz="51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sz="5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будь-</a:t>
            </a:r>
            <a:r>
              <a:rPr lang="ru-RU" sz="51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5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точці</a:t>
            </a:r>
            <a:r>
              <a:rPr lang="ru-RU" sz="5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траєкторії</a:t>
            </a:r>
            <a:r>
              <a:rPr lang="ru-RU" sz="5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спрямована</a:t>
            </a:r>
            <a:r>
              <a:rPr lang="ru-RU" sz="5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5100" b="1" i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дотичній</a:t>
            </a:r>
            <a:r>
              <a:rPr lang="ru-RU" sz="5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кола в </a:t>
            </a:r>
            <a:r>
              <a:rPr lang="ru-RU" sz="51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5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точці</a:t>
            </a:r>
            <a:r>
              <a:rPr lang="ru-RU" sz="5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5100" dirty="0" smtClean="0">
                <a:latin typeface="Times New Roman" pitchFamily="18" charset="0"/>
                <a:cs typeface="Times New Roman" pitchFamily="18" charset="0"/>
              </a:rPr>
              <a:t>Модуль швидкості для рівномірного руху по колу залишається сталим, але напрям швидкості весь час змінюється.</a:t>
            </a:r>
            <a:endParaRPr lang="ru-RU" sz="5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/>
          </a:p>
        </p:txBody>
      </p:sp>
      <p:pic>
        <p:nvPicPr>
          <p:cNvPr id="4" name="Picture 4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04013"/>
            <a:ext cx="324167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662100"/>
            <a:ext cx="3240088" cy="225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84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 bwMode="auto">
          <a:xfrm>
            <a:off x="467544" y="476672"/>
            <a:ext cx="8229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відомий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період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обертання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chemeClr val="hlin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Т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, то </a:t>
            </a:r>
            <a:r>
              <a:rPr 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знайти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швидкість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chemeClr val="hlin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v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. За час </a:t>
            </a:r>
            <a:r>
              <a:rPr lang="ru-RU" i="1" dirty="0">
                <a:solidFill>
                  <a:schemeClr val="hlin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що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дорівнює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періоду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chemeClr val="hlin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Т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тіло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проходить шлях, </a:t>
            </a:r>
            <a:r>
              <a:rPr 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що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дорівнює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довжині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кола: </a:t>
            </a: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9154236"/>
              </p:ext>
            </p:extLst>
          </p:nvPr>
        </p:nvGraphicFramePr>
        <p:xfrm>
          <a:off x="395536" y="2780928"/>
          <a:ext cx="1656184" cy="594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Формула" r:id="rId7" imgW="558558" imgH="177723" progId="Equation.3">
                  <p:embed/>
                </p:oleObj>
              </mc:Choice>
              <mc:Fallback>
                <p:oleObj name="Формула" r:id="rId7" imgW="558558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780928"/>
                        <a:ext cx="1656184" cy="5944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843808" y="3717032"/>
            <a:ext cx="13681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4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Отже</a:t>
            </a:r>
            <a:r>
              <a:rPr lang="ru-RU" sz="2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lang="ru-RU" dirty="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55690292"/>
              </p:ext>
            </p:extLst>
          </p:nvPr>
        </p:nvGraphicFramePr>
        <p:xfrm>
          <a:off x="3851920" y="4274474"/>
          <a:ext cx="4752528" cy="210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Формула" r:id="rId9" imgW="825480" imgH="393480" progId="Equation.3">
                  <p:embed/>
                </p:oleObj>
              </mc:Choice>
              <mc:Fallback>
                <p:oleObj name="Формула" r:id="rId9" imgW="825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4274474"/>
                        <a:ext cx="4752528" cy="210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483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 noChangeAspect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71792167"/>
              </p:ext>
            </p:extLst>
          </p:nvPr>
        </p:nvGraphicFramePr>
        <p:xfrm>
          <a:off x="755575" y="1844824"/>
          <a:ext cx="1737483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Формула" r:id="rId8" imgW="558720" imgH="393480" progId="Equation.3">
                  <p:embed/>
                </p:oleObj>
              </mc:Choice>
              <mc:Fallback>
                <p:oleObj name="Формула" r:id="rId8" imgW="55872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5" y="1844824"/>
                        <a:ext cx="1737483" cy="1224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9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228070372"/>
              </p:ext>
            </p:extLst>
          </p:nvPr>
        </p:nvGraphicFramePr>
        <p:xfrm>
          <a:off x="4860032" y="1628800"/>
          <a:ext cx="1051642" cy="133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Формула" r:id="rId10" imgW="393480" imgH="393480" progId="Equation.3">
                  <p:embed/>
                </p:oleObj>
              </mc:Choice>
              <mc:Fallback>
                <p:oleObj name="Формула" r:id="rId10" imgW="393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1628800"/>
                        <a:ext cx="1051642" cy="1331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Стрелка вправо 5"/>
          <p:cNvSpPr/>
          <p:nvPr/>
        </p:nvSpPr>
        <p:spPr>
          <a:xfrm>
            <a:off x="2843808" y="2276872"/>
            <a:ext cx="180020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19563013">
            <a:off x="6172548" y="2207785"/>
            <a:ext cx="576064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Объект 7"/>
          <p:cNvGraphicFramePr>
            <a:graphicFrameLocks noGrp="1"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29465695"/>
              </p:ext>
            </p:extLst>
          </p:nvPr>
        </p:nvGraphicFramePr>
        <p:xfrm>
          <a:off x="6228184" y="3290826"/>
          <a:ext cx="1893888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Формула" r:id="rId12" imgW="609480" imgH="177480" progId="Equation.3">
                  <p:embed/>
                </p:oleObj>
              </mc:Choice>
              <mc:Fallback>
                <p:oleObj name="Формула" r:id="rId12" imgW="609480" imgH="177480" progId="Equation.3">
                  <p:embed/>
                  <p:pic>
                    <p:nvPicPr>
                      <p:cNvPr id="0" name="Объект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3290826"/>
                        <a:ext cx="1893888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Grp="1"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07962181"/>
              </p:ext>
            </p:extLst>
          </p:nvPr>
        </p:nvGraphicFramePr>
        <p:xfrm>
          <a:off x="899592" y="4653136"/>
          <a:ext cx="1579563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Формула" r:id="rId14" imgW="507960" imgH="393480" progId="Equation.3">
                  <p:embed/>
                </p:oleObj>
              </mc:Choice>
              <mc:Fallback>
                <p:oleObj name="Формула" r:id="rId14" imgW="507960" imgH="393480" progId="Equation.3">
                  <p:embed/>
                  <p:pic>
                    <p:nvPicPr>
                      <p:cNvPr id="0" name="Объект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653136"/>
                        <a:ext cx="1579563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Grp="1"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1346058481"/>
              </p:ext>
            </p:extLst>
          </p:nvPr>
        </p:nvGraphicFramePr>
        <p:xfrm>
          <a:off x="5724128" y="4653136"/>
          <a:ext cx="1776413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name="Формула" r:id="rId16" imgW="571320" imgH="393480" progId="Equation.3">
                  <p:embed/>
                </p:oleObj>
              </mc:Choice>
              <mc:Fallback>
                <p:oleObj name="Формула" r:id="rId16" imgW="571320" imgH="393480" progId="Equation.3">
                  <p:embed/>
                  <p:pic>
                    <p:nvPicPr>
                      <p:cNvPr id="0" name="Объект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4653136"/>
                        <a:ext cx="1776413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987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6"/>
          <p:cNvGrpSpPr>
            <a:grpSpLocks/>
          </p:cNvGrpSpPr>
          <p:nvPr/>
        </p:nvGrpSpPr>
        <p:grpSpPr bwMode="auto">
          <a:xfrm>
            <a:off x="323850" y="692150"/>
            <a:ext cx="8569325" cy="5307013"/>
            <a:chOff x="113" y="436"/>
            <a:chExt cx="5398" cy="3343"/>
          </a:xfrm>
        </p:grpSpPr>
        <p:sp>
          <p:nvSpPr>
            <p:cNvPr id="20483" name="Rectangle 5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113" y="436"/>
              <a:ext cx="5398" cy="1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ru-RU" sz="24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Важливою особливістю обертового руху є те, що </a:t>
              </a:r>
              <a:r>
                <a:rPr lang="ru-RU" sz="2400" i="1">
                  <a:solidFill>
                    <a:schemeClr val="hlink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всі точки тіла рухаються з тим самим періодом</a:t>
              </a:r>
              <a:r>
                <a:rPr lang="ru-RU" sz="24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, але швидкості різних точок можуть істотно відрізнятися, оскільки різні точки рухаються по колах різних радіусів.</a:t>
              </a:r>
            </a:p>
            <a:p>
              <a:pPr eaLnBrk="0" hangingPunct="0"/>
              <a:endParaRPr lang="ru-RU" sz="24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pic>
          <p:nvPicPr>
            <p:cNvPr id="20484" name="Picture 4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6" y="1797"/>
              <a:ext cx="2086" cy="19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2357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Прийом «Астрономічна та історична скарбничка»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i="1" dirty="0" smtClean="0"/>
              <a:t> </a:t>
            </a:r>
            <a:endParaRPr lang="uk-UA" i="1" dirty="0" smtClean="0"/>
          </a:p>
          <a:p>
            <a:r>
              <a:rPr lang="uk-UA" dirty="0" smtClean="0"/>
              <a:t>1)</a:t>
            </a:r>
            <a:r>
              <a:rPr lang="uk-UA" dirty="0"/>
              <a:t>О</a:t>
            </a:r>
            <a:r>
              <a:rPr lang="uk-UA" dirty="0" smtClean="0"/>
              <a:t>бертання Землі</a:t>
            </a:r>
          </a:p>
          <a:p>
            <a:r>
              <a:rPr lang="uk-UA" dirty="0" smtClean="0"/>
              <a:t>2) Обертання. Сонячна система</a:t>
            </a:r>
          </a:p>
          <a:p>
            <a:r>
              <a:rPr lang="uk-UA" dirty="0" smtClean="0"/>
              <a:t>3) Місяць – природний супутник</a:t>
            </a:r>
          </a:p>
          <a:p>
            <a:r>
              <a:rPr lang="uk-UA" dirty="0" smtClean="0"/>
              <a:t>4) Обертальний рух у </a:t>
            </a:r>
            <a:r>
              <a:rPr lang="uk-UA" dirty="0" smtClean="0"/>
              <a:t>техніці</a:t>
            </a:r>
          </a:p>
          <a:p>
            <a:pPr marL="0" indent="0">
              <a:buNone/>
            </a:pPr>
            <a:r>
              <a:rPr lang="ru-RU" dirty="0" err="1" smtClean="0"/>
              <a:t>Знайдіть</a:t>
            </a:r>
            <a:r>
              <a:rPr lang="ru-RU" dirty="0" smtClean="0"/>
              <a:t> та </a:t>
            </a:r>
            <a:r>
              <a:rPr lang="ru-RU" dirty="0" err="1" smtClean="0"/>
              <a:t>запишіть</a:t>
            </a:r>
            <a:r>
              <a:rPr lang="ru-RU" dirty="0" smtClean="0"/>
              <a:t> у </a:t>
            </a:r>
            <a:r>
              <a:rPr lang="ru-RU" dirty="0" err="1" smtClean="0"/>
              <a:t>зошит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запропонованих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878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uk-UA" b="1" dirty="0" smtClean="0"/>
              <a:t>Підсумок уроку</a:t>
            </a:r>
            <a:r>
              <a:rPr lang="uk-UA" b="1" i="1" dirty="0" smtClean="0">
                <a:solidFill>
                  <a:srgbClr val="C00000"/>
                </a:solidFill>
              </a:rPr>
              <a:t> </a:t>
            </a:r>
            <a:br>
              <a:rPr lang="uk-UA" b="1" i="1" dirty="0" smtClean="0">
                <a:solidFill>
                  <a:srgbClr val="C00000"/>
                </a:solidFill>
              </a:rPr>
            </a:br>
            <a:r>
              <a:rPr lang="uk-UA" b="1" i="1" dirty="0" smtClean="0">
                <a:solidFill>
                  <a:srgbClr val="C00000"/>
                </a:solidFill>
              </a:rPr>
              <a:t>Прийом «Кошик знань»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uk-UA" dirty="0" smtClean="0"/>
              <a:t>Сьогодні на уроці ми вивчили…,</a:t>
            </a:r>
          </a:p>
          <a:p>
            <a:pPr>
              <a:buNone/>
            </a:pPr>
            <a:r>
              <a:rPr lang="uk-UA" dirty="0" smtClean="0"/>
              <a:t>	ці знання мені знадобляться…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На уроці я дізнався…</a:t>
            </a:r>
          </a:p>
          <a:p>
            <a:pPr>
              <a:buNone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Мені на уроці…</a:t>
            </a:r>
          </a:p>
          <a:p>
            <a:pPr>
              <a:buNone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 уроці я зрозумів…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610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mtClean="0"/>
              <a:t> </a:t>
            </a:r>
            <a:r>
              <a:rPr lang="uk-UA" smtClean="0"/>
              <a:t>Д</a:t>
            </a:r>
            <a:r>
              <a:rPr lang="uk-UA" smtClean="0"/>
              <a:t>омашнє </a:t>
            </a:r>
            <a:r>
              <a:rPr lang="uk-UA" dirty="0" smtClean="0"/>
              <a:t>завдання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Опрацювати 1</a:t>
            </a:r>
            <a:r>
              <a:rPr lang="en-US" dirty="0"/>
              <a:t>2</a:t>
            </a:r>
            <a:r>
              <a:rPr lang="uk-UA" dirty="0" smtClean="0"/>
              <a:t>. вправа 1</a:t>
            </a:r>
            <a:r>
              <a:rPr lang="en-US" smtClean="0"/>
              <a:t>2</a:t>
            </a:r>
            <a:r>
              <a:rPr lang="uk-UA" smtClean="0"/>
              <a:t>.2</a:t>
            </a:r>
            <a:endParaRPr lang="ru-RU" dirty="0"/>
          </a:p>
        </p:txBody>
      </p:sp>
      <p:pic>
        <p:nvPicPr>
          <p:cNvPr id="4" name="Picture 2" descr="E:\МАМА\Детки\adolescents_children_189027_t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789363"/>
            <a:ext cx="2747963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E:\МАМА\Новая папка\Anime\lx00cx0t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3500438"/>
            <a:ext cx="2771775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8303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400" b="1" dirty="0" smtClean="0">
                <a:solidFill>
                  <a:srgbClr val="FF0000"/>
                </a:solidFill>
              </a:rPr>
              <a:t>Розминка</a:t>
            </a:r>
            <a:r>
              <a:rPr lang="uk-UA" sz="4400" dirty="0" smtClean="0"/>
              <a:t>. Вправа «Знайди пару»</a:t>
            </a:r>
          </a:p>
          <a:p>
            <a:r>
              <a:rPr lang="uk-UA" sz="4400" dirty="0" smtClean="0"/>
              <a:t>Час ;   </a:t>
            </a:r>
            <a:r>
              <a:rPr lang="uk-UA" sz="4400" dirty="0"/>
              <a:t>	</a:t>
            </a:r>
            <a:r>
              <a:rPr lang="uk-UA" sz="4400" dirty="0" smtClean="0"/>
              <a:t>			 </a:t>
            </a:r>
            <a:r>
              <a:rPr lang="en-US" sz="4400" dirty="0" smtClean="0"/>
              <a:t>V=l/t</a:t>
            </a:r>
            <a:r>
              <a:rPr lang="uk-UA" sz="4400" dirty="0" smtClean="0"/>
              <a:t>;    </a:t>
            </a:r>
          </a:p>
          <a:p>
            <a:r>
              <a:rPr lang="uk-UA" sz="4400" dirty="0" smtClean="0"/>
              <a:t>шлях;     				</a:t>
            </a:r>
            <a:r>
              <a:rPr lang="en-US" sz="4400" dirty="0" smtClean="0"/>
              <a:t>t</a:t>
            </a:r>
            <a:r>
              <a:rPr lang="uk-UA" sz="4400" dirty="0" smtClean="0"/>
              <a:t>;</a:t>
            </a:r>
            <a:r>
              <a:rPr lang="en-US" sz="4400" dirty="0" smtClean="0"/>
              <a:t> </a:t>
            </a:r>
            <a:r>
              <a:rPr lang="uk-UA" sz="4400" dirty="0" smtClean="0"/>
              <a:t>   швидкість;   		  метр</a:t>
            </a:r>
          </a:p>
        </p:txBody>
      </p:sp>
    </p:spTree>
    <p:extLst>
      <p:ext uri="{BB962C8B-B14F-4D97-AF65-F5344CB8AC3E}">
        <p14:creationId xmlns:p14="http://schemas.microsoft.com/office/powerpoint/2010/main" val="165652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4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7409834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51520" y="4968231"/>
            <a:ext cx="87849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Більшість рухів у природі здійснюються за криволінійними траєкторіями. Одним з прикладів такого руху є  рух планет. Саме такому виду руху ми сьогодні і присвячуємо свій урок.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70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уроку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 </a:t>
            </a:r>
            <a:r>
              <a:rPr lang="uk-UA" dirty="0"/>
              <a:t>р</a:t>
            </a:r>
            <a:r>
              <a:rPr lang="uk-UA" dirty="0" smtClean="0"/>
              <a:t>івномірний </a:t>
            </a:r>
            <a:r>
              <a:rPr lang="uk-UA" dirty="0" smtClean="0"/>
              <a:t>рух тіла по колу як приклад криволінійного руху; </a:t>
            </a:r>
          </a:p>
          <a:p>
            <a:r>
              <a:rPr lang="uk-UA" dirty="0" smtClean="0"/>
              <a:t> </a:t>
            </a:r>
            <a:r>
              <a:rPr lang="uk-UA" dirty="0" smtClean="0"/>
              <a:t>основні характеристики криволінійного руху – траєкторія, швидкість, період і частота обертання; </a:t>
            </a:r>
          </a:p>
          <a:p>
            <a:r>
              <a:rPr lang="uk-UA" dirty="0" smtClean="0"/>
              <a:t> практичні застосування </a:t>
            </a:r>
            <a:r>
              <a:rPr lang="uk-UA" dirty="0" smtClean="0"/>
              <a:t>знання про криволінійний рух; </a:t>
            </a:r>
          </a:p>
          <a:p>
            <a:r>
              <a:rPr lang="uk-UA" dirty="0" smtClean="0"/>
              <a:t> </a:t>
            </a:r>
            <a:r>
              <a:rPr lang="uk-UA" dirty="0" smtClean="0"/>
              <a:t>приклад обертального руху </a:t>
            </a:r>
            <a:r>
              <a:rPr lang="uk-UA" dirty="0"/>
              <a:t>-</a:t>
            </a:r>
            <a:r>
              <a:rPr lang="uk-UA" dirty="0" smtClean="0"/>
              <a:t> </a:t>
            </a:r>
            <a:r>
              <a:rPr lang="uk-UA" dirty="0" smtClean="0"/>
              <a:t>характер обертання Місяця навколо Землі; </a:t>
            </a:r>
          </a:p>
        </p:txBody>
      </p:sp>
    </p:spTree>
    <p:extLst>
      <p:ext uri="{BB962C8B-B14F-4D97-AF65-F5344CB8AC3E}">
        <p14:creationId xmlns:p14="http://schemas.microsoft.com/office/powerpoint/2010/main" val="203545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hlink"/>
                </a:solidFill>
              </a:rPr>
              <a:t>Вивчення нового матеріалу </a:t>
            </a:r>
            <a:endParaRPr lang="ru-RU" sz="4800" b="1" dirty="0" smtClean="0">
              <a:solidFill>
                <a:schemeClr val="hlink"/>
              </a:solidFill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uk-UA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3800" dirty="0" smtClean="0"/>
              <a:t>Будь-який криволінійний рух можна подати як рух по дугах кіл з різними радіусами. Ми будемо вивчати рух тіл по колу зі сталою за модулем швидкістю.</a:t>
            </a:r>
          </a:p>
          <a:p>
            <a:pPr marL="0" indent="0">
              <a:buNone/>
            </a:pPr>
            <a:endParaRPr lang="uk-UA" sz="3800" dirty="0"/>
          </a:p>
          <a:p>
            <a:pPr marL="0" indent="0">
              <a:buNone/>
            </a:pPr>
            <a:endParaRPr lang="uk-UA" sz="3800" dirty="0" smtClean="0"/>
          </a:p>
          <a:p>
            <a:pPr marL="0" indent="0">
              <a:buNone/>
            </a:pPr>
            <a:endParaRPr lang="uk-UA" sz="3800" dirty="0" smtClean="0"/>
          </a:p>
          <a:p>
            <a:pPr marL="0" indent="0">
              <a:buNone/>
            </a:pPr>
            <a:endParaRPr lang="uk-UA" sz="2400" dirty="0"/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5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5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івномірним</a:t>
            </a:r>
            <a:r>
              <a:rPr lang="ru-RU" sz="5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5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 колу </a:t>
            </a:r>
            <a:r>
              <a:rPr lang="ru-RU" sz="5700" b="1" dirty="0" err="1" smtClean="0"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sz="5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5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latin typeface="Times New Roman" pitchFamily="18" charset="0"/>
                <a:cs typeface="Times New Roman" pitchFamily="18" charset="0"/>
              </a:rPr>
              <a:t>криволінійний</a:t>
            </a:r>
            <a:r>
              <a:rPr lang="ru-RU" sz="5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5700" b="1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5700" b="1" dirty="0" err="1" smtClean="0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sz="5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5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latin typeface="Times New Roman" pitchFamily="18" charset="0"/>
                <a:cs typeface="Times New Roman" pitchFamily="18" charset="0"/>
              </a:rPr>
              <a:t>траєкторією</a:t>
            </a:r>
            <a:r>
              <a:rPr lang="ru-RU" sz="5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5700" b="1" dirty="0" smtClean="0">
                <a:latin typeface="Times New Roman" pitchFamily="18" charset="0"/>
                <a:cs typeface="Times New Roman" pitchFamily="18" charset="0"/>
              </a:rPr>
              <a:t> точки є коло і за будь-</a:t>
            </a:r>
            <a:r>
              <a:rPr lang="ru-RU" sz="5700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5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5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latin typeface="Times New Roman" pitchFamily="18" charset="0"/>
                <a:cs typeface="Times New Roman" pitchFamily="18" charset="0"/>
              </a:rPr>
              <a:t>інтервали</a:t>
            </a:r>
            <a:r>
              <a:rPr lang="ru-RU" sz="5700" b="1" dirty="0" smtClean="0">
                <a:latin typeface="Times New Roman" pitchFamily="18" charset="0"/>
                <a:cs typeface="Times New Roman" pitchFamily="18" charset="0"/>
              </a:rPr>
              <a:t> часу точка проходить </a:t>
            </a:r>
            <a:r>
              <a:rPr lang="ru-RU" sz="5700" b="1" dirty="0" err="1" smtClean="0">
                <a:latin typeface="Times New Roman" pitchFamily="18" charset="0"/>
                <a:cs typeface="Times New Roman" pitchFamily="18" charset="0"/>
              </a:rPr>
              <a:t>однаковий</a:t>
            </a:r>
            <a:r>
              <a:rPr lang="ru-RU" sz="5700" b="1" dirty="0" smtClean="0">
                <a:latin typeface="Times New Roman" pitchFamily="18" charset="0"/>
                <a:cs typeface="Times New Roman" pitchFamily="18" charset="0"/>
              </a:rPr>
              <a:t> шлях.</a:t>
            </a:r>
            <a:endParaRPr lang="ru-RU" sz="5700" b="1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олилиния 1"/>
          <p:cNvSpPr/>
          <p:nvPr/>
        </p:nvSpPr>
        <p:spPr>
          <a:xfrm>
            <a:off x="3059832" y="2276872"/>
            <a:ext cx="3168352" cy="775305"/>
          </a:xfrm>
          <a:custGeom>
            <a:avLst/>
            <a:gdLst>
              <a:gd name="connsiteX0" fmla="*/ 0 w 2148678"/>
              <a:gd name="connsiteY0" fmla="*/ 586854 h 586854"/>
              <a:gd name="connsiteX1" fmla="*/ 259308 w 2148678"/>
              <a:gd name="connsiteY1" fmla="*/ 136477 h 586854"/>
              <a:gd name="connsiteX2" fmla="*/ 832514 w 2148678"/>
              <a:gd name="connsiteY2" fmla="*/ 504967 h 586854"/>
              <a:gd name="connsiteX3" fmla="*/ 1269242 w 2148678"/>
              <a:gd name="connsiteY3" fmla="*/ 40943 h 586854"/>
              <a:gd name="connsiteX4" fmla="*/ 1555845 w 2148678"/>
              <a:gd name="connsiteY4" fmla="*/ 259307 h 586854"/>
              <a:gd name="connsiteX5" fmla="*/ 1815153 w 2148678"/>
              <a:gd name="connsiteY5" fmla="*/ 0 h 586854"/>
              <a:gd name="connsiteX6" fmla="*/ 1815153 w 2148678"/>
              <a:gd name="connsiteY6" fmla="*/ 0 h 586854"/>
              <a:gd name="connsiteX7" fmla="*/ 2115403 w 2148678"/>
              <a:gd name="connsiteY7" fmla="*/ 272955 h 586854"/>
              <a:gd name="connsiteX8" fmla="*/ 2142699 w 2148678"/>
              <a:gd name="connsiteY8" fmla="*/ 300251 h 586854"/>
              <a:gd name="connsiteX9" fmla="*/ 2129051 w 2148678"/>
              <a:gd name="connsiteY9" fmla="*/ 313898 h 586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48678" h="586854">
                <a:moveTo>
                  <a:pt x="0" y="586854"/>
                </a:moveTo>
                <a:cubicBezTo>
                  <a:pt x="60278" y="368489"/>
                  <a:pt x="120556" y="150125"/>
                  <a:pt x="259308" y="136477"/>
                </a:cubicBezTo>
                <a:cubicBezTo>
                  <a:pt x="398060" y="122829"/>
                  <a:pt x="664192" y="520889"/>
                  <a:pt x="832514" y="504967"/>
                </a:cubicBezTo>
                <a:cubicBezTo>
                  <a:pt x="1000836" y="489045"/>
                  <a:pt x="1148687" y="81886"/>
                  <a:pt x="1269242" y="40943"/>
                </a:cubicBezTo>
                <a:cubicBezTo>
                  <a:pt x="1389797" y="0"/>
                  <a:pt x="1464860" y="266131"/>
                  <a:pt x="1555845" y="259307"/>
                </a:cubicBezTo>
                <a:cubicBezTo>
                  <a:pt x="1646830" y="252483"/>
                  <a:pt x="1815153" y="0"/>
                  <a:pt x="1815153" y="0"/>
                </a:cubicBezTo>
                <a:lnTo>
                  <a:pt x="1815153" y="0"/>
                </a:lnTo>
                <a:lnTo>
                  <a:pt x="2115403" y="272955"/>
                </a:lnTo>
                <a:cubicBezTo>
                  <a:pt x="2169994" y="322997"/>
                  <a:pt x="2140424" y="293427"/>
                  <a:pt x="2142699" y="300251"/>
                </a:cubicBezTo>
                <a:cubicBezTo>
                  <a:pt x="2144974" y="307075"/>
                  <a:pt x="2137012" y="310486"/>
                  <a:pt x="2129051" y="313898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1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Прикладом такого руху є: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Кабінка оглядового колеса;</a:t>
            </a:r>
          </a:p>
          <a:p>
            <a:r>
              <a:rPr lang="uk-UA" dirty="0" smtClean="0"/>
              <a:t>Точки ротора парової турбіни;</a:t>
            </a:r>
          </a:p>
          <a:p>
            <a:r>
              <a:rPr lang="uk-UA" dirty="0" smtClean="0"/>
              <a:t>Рух планет навколо Сонця; Місяця навколо Землі</a:t>
            </a:r>
          </a:p>
          <a:p>
            <a:r>
              <a:rPr lang="uk-UA" b="1" dirty="0" smtClean="0"/>
              <a:t>Рівномірний рух по колу – це періодичний рух</a:t>
            </a:r>
            <a:r>
              <a:rPr lang="uk-UA" dirty="0" smtClean="0"/>
              <a:t>, тобто такий рух, який повторюється через рівні інтервали часу. </a:t>
            </a:r>
            <a:r>
              <a:rPr lang="uk-UA" i="1" dirty="0" smtClean="0"/>
              <a:t>(рис.1</a:t>
            </a:r>
            <a:r>
              <a:rPr lang="en-US" i="1" dirty="0" smtClean="0"/>
              <a:t>2</a:t>
            </a:r>
            <a:r>
              <a:rPr lang="uk-UA" i="1" dirty="0" smtClean="0"/>
              <a:t>.2)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22619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22" name="Group 6"/>
          <p:cNvGrpSpPr>
            <a:grpSpLocks/>
          </p:cNvGrpSpPr>
          <p:nvPr/>
        </p:nvGrpSpPr>
        <p:grpSpPr bwMode="auto">
          <a:xfrm>
            <a:off x="0" y="1631950"/>
            <a:ext cx="8858250" cy="5226050"/>
            <a:chOff x="0" y="1028"/>
            <a:chExt cx="5580" cy="3292"/>
          </a:xfrm>
        </p:grpSpPr>
        <p:pic>
          <p:nvPicPr>
            <p:cNvPr id="20484" name="Picture 3" descr="1344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33"/>
              <a:ext cx="3312" cy="1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85" name="Picture 4" descr="2407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0" y="1028"/>
              <a:ext cx="2110" cy="3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1143000"/>
          </a:xfrm>
          <a:prstGeom prst="rect">
            <a:avLst/>
          </a:prstGeom>
          <a:gradFill rotWithShape="0">
            <a:gsLst>
              <a:gs pos="0">
                <a:srgbClr val="99FF99"/>
              </a:gs>
              <a:gs pos="50000">
                <a:srgbClr val="477647"/>
              </a:gs>
              <a:gs pos="100000">
                <a:srgbClr val="99FF99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>
                <a:solidFill>
                  <a:srgbClr val="663300"/>
                </a:solidFill>
              </a:rPr>
              <a:t>Рух планет</a:t>
            </a:r>
            <a:endParaRPr lang="ru-RU" sz="4400" b="1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87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Інтерактивна вправа «Пошук інформації»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Робота з підручником: ст.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78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83</a:t>
            </a: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Будь-який періодичний рух характеризується такими фізичними величинами, як </a:t>
            </a:r>
            <a:r>
              <a:rPr lang="uk-U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період і частота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263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50270" y="116632"/>
            <a:ext cx="8892480" cy="2879179"/>
          </a:xfrm>
        </p:spPr>
        <p:txBody>
          <a:bodyPr>
            <a:noAutofit/>
          </a:bodyPr>
          <a:lstStyle/>
          <a:p>
            <a:r>
              <a:rPr lang="ru-RU" sz="4000" b="1" dirty="0" err="1" smtClean="0">
                <a:solidFill>
                  <a:srgbClr val="FF0000"/>
                </a:solidFill>
              </a:rPr>
              <a:t>Період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</a:rPr>
              <a:t>обертання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smtClean="0"/>
              <a:t>— </a:t>
            </a:r>
            <a:r>
              <a:rPr lang="ru-RU" sz="4000" dirty="0" err="1" smtClean="0"/>
              <a:t>це</a:t>
            </a:r>
            <a:r>
              <a:rPr lang="ru-RU" sz="4000" dirty="0" smtClean="0"/>
              <a:t> </a:t>
            </a:r>
            <a:r>
              <a:rPr lang="ru-RU" sz="4000" dirty="0" err="1" smtClean="0"/>
              <a:t>фізична</a:t>
            </a:r>
            <a:r>
              <a:rPr lang="ru-RU" sz="4000" dirty="0" smtClean="0"/>
              <a:t> величина, яка </a:t>
            </a:r>
            <a:r>
              <a:rPr lang="ru-RU" sz="4000" dirty="0" err="1" smtClean="0"/>
              <a:t>дорівнює</a:t>
            </a:r>
            <a:r>
              <a:rPr lang="ru-RU" sz="4000" dirty="0" smtClean="0"/>
              <a:t>  часу, </a:t>
            </a:r>
            <a:r>
              <a:rPr lang="ru-RU" sz="4000" dirty="0" err="1" smtClean="0"/>
              <a:t>протягом</a:t>
            </a:r>
            <a:r>
              <a:rPr lang="ru-RU" sz="4000" dirty="0" smtClean="0"/>
              <a:t> </a:t>
            </a:r>
            <a:r>
              <a:rPr lang="ru-RU" sz="4000" dirty="0" err="1" smtClean="0"/>
              <a:t>якого</a:t>
            </a:r>
            <a:r>
              <a:rPr lang="ru-RU" sz="4000" dirty="0" smtClean="0"/>
              <a:t> </a:t>
            </a:r>
            <a:r>
              <a:rPr lang="ru-RU" sz="4000" dirty="0" err="1" smtClean="0"/>
              <a:t>тіло</a:t>
            </a:r>
            <a:r>
              <a:rPr lang="ru-RU" sz="4000" dirty="0" smtClean="0"/>
              <a:t>, </a:t>
            </a:r>
            <a:r>
              <a:rPr lang="ru-RU" sz="4000" dirty="0" err="1" smtClean="0"/>
              <a:t>що</a:t>
            </a:r>
            <a:r>
              <a:rPr lang="ru-RU" sz="4000" dirty="0" smtClean="0"/>
              <a:t> </a:t>
            </a:r>
            <a:r>
              <a:rPr lang="ru-RU" sz="4000" dirty="0" err="1" smtClean="0"/>
              <a:t>рівномірно</a:t>
            </a:r>
            <a:r>
              <a:rPr lang="ru-RU" sz="4000" dirty="0" smtClean="0"/>
              <a:t> </a:t>
            </a:r>
            <a:r>
              <a:rPr lang="ru-RU" sz="4000" dirty="0" err="1" smtClean="0"/>
              <a:t>рухається</a:t>
            </a:r>
            <a:r>
              <a:rPr lang="ru-RU" sz="4000" dirty="0" smtClean="0"/>
              <a:t> по колу, </a:t>
            </a:r>
            <a:r>
              <a:rPr lang="ru-RU" sz="4000" dirty="0" err="1" smtClean="0"/>
              <a:t>здійснює</a:t>
            </a:r>
            <a:r>
              <a:rPr lang="ru-RU" sz="4000" dirty="0" smtClean="0"/>
              <a:t> один </a:t>
            </a:r>
            <a:r>
              <a:rPr lang="ru-RU" sz="4000" dirty="0" err="1" smtClean="0"/>
              <a:t>повний</a:t>
            </a:r>
            <a:r>
              <a:rPr lang="ru-RU" sz="4000" dirty="0" smtClean="0"/>
              <a:t>  </a:t>
            </a:r>
            <a:r>
              <a:rPr lang="ru-RU" sz="4000" dirty="0" err="1" smtClean="0"/>
              <a:t>оберт</a:t>
            </a:r>
            <a:r>
              <a:rPr lang="ru-RU" sz="4000" dirty="0" smtClean="0"/>
              <a:t>.</a:t>
            </a:r>
            <a:br>
              <a:rPr lang="ru-RU" sz="4000" dirty="0" smtClean="0"/>
            </a:br>
            <a:endParaRPr lang="ru-RU" sz="4000" dirty="0" smtClean="0"/>
          </a:p>
        </p:txBody>
      </p:sp>
      <p:grpSp>
        <p:nvGrpSpPr>
          <p:cNvPr id="18435" name="Group 9"/>
          <p:cNvGrpSpPr>
            <a:grpSpLocks/>
          </p:cNvGrpSpPr>
          <p:nvPr/>
        </p:nvGrpSpPr>
        <p:grpSpPr bwMode="auto">
          <a:xfrm>
            <a:off x="179512" y="2852936"/>
            <a:ext cx="8615362" cy="3306763"/>
            <a:chOff x="265" y="1480"/>
            <a:chExt cx="5427" cy="2083"/>
          </a:xfrm>
        </p:grpSpPr>
        <p:pic>
          <p:nvPicPr>
            <p:cNvPr id="18436" name="Picture 4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" y="1480"/>
              <a:ext cx="1708" cy="1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37" name="Rectangle 6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018" y="1570"/>
              <a:ext cx="3674" cy="1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Якщо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період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обертання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дорівнює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2400" dirty="0">
                  <a:solidFill>
                    <a:schemeClr val="hlink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1с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,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це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означає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,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що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тіло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за одну секунду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робить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один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повний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оберт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.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Якщо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за час </a:t>
              </a:r>
              <a:r>
                <a:rPr lang="ru-RU" sz="2400" i="1" dirty="0">
                  <a:solidFill>
                    <a:schemeClr val="hlink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тіло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зробило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2400" i="1" dirty="0">
                  <a:solidFill>
                    <a:schemeClr val="hlink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N</a:t>
              </a:r>
              <a:r>
                <a:rPr lang="ru-RU" sz="2400" i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повних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обертів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, то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період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можна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2400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визначити</a:t>
              </a:r>
              <a:r>
                <a:rPr lang="ru-RU" sz="24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за формулою: </a:t>
              </a:r>
              <a:endParaRPr lang="ru-RU" sz="2400" dirty="0">
                <a:ea typeface="Calibri" pitchFamily="34" charset="0"/>
                <a:cs typeface="Times New Roman" pitchFamily="18" charset="0"/>
              </a:endParaRPr>
            </a:p>
            <a:p>
              <a:pPr eaLnBrk="0" hangingPunct="0"/>
              <a:endParaRPr lang="ru-RU" sz="2400" dirty="0">
                <a:ea typeface="Calibri" pitchFamily="34" charset="0"/>
                <a:cs typeface="Times New Roman" pitchFamily="18" charset="0"/>
              </a:endParaRPr>
            </a:p>
          </p:txBody>
        </p:sp>
        <p:graphicFrame>
          <p:nvGraphicFramePr>
            <p:cNvPr id="18438" name="Object 5"/>
            <p:cNvGraphicFramePr>
              <a:graphicFrameLocks noChangeAspect="1"/>
            </p:cNvGraphicFramePr>
            <p:nvPr>
              <p:custDataLst>
                <p:tags r:id="rId5"/>
              </p:custDataLst>
              <p:extLst>
                <p:ext uri="{D42A27DB-BD31-4B8C-83A1-F6EECF244321}">
                  <p14:modId xmlns:p14="http://schemas.microsoft.com/office/powerpoint/2010/main" val="1624786111"/>
                </p:ext>
              </p:extLst>
            </p:nvPr>
          </p:nvGraphicFramePr>
          <p:xfrm>
            <a:off x="3032" y="2654"/>
            <a:ext cx="1025" cy="9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4" name="Формула" r:id="rId8" imgW="444240" imgH="393480" progId="Equation.3">
                    <p:embed/>
                  </p:oleObj>
                </mc:Choice>
                <mc:Fallback>
                  <p:oleObj name="Формула" r:id="rId8" imgW="4442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2" y="2654"/>
                          <a:ext cx="1025" cy="9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extBox 1"/>
          <p:cNvSpPr txBox="1"/>
          <p:nvPr/>
        </p:nvSpPr>
        <p:spPr>
          <a:xfrm>
            <a:off x="6444208" y="5877272"/>
            <a:ext cx="2016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[Т] = с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72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15743SlideId25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540SlideId25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540SlideId25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540SlideId25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540SlideId25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540SlideId25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540SlideId25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126SlideId25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126SlideId25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07SlideId25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540SlideId25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417SlideId25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07SlideId25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540SlideId25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540SlideId25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540SlideId259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540SlideId25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540SlideId25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540SlideId25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5340SlideId26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5340SlideId26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117SlideId25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146SlideId25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154SlideId25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165SlideId25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165SlideId25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165SlideId25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0222540SlideId259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556</Words>
  <Application>Microsoft Office PowerPoint</Application>
  <PresentationFormat>Екран (4:3)</PresentationFormat>
  <Paragraphs>69</Paragraphs>
  <Slides>18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Тема Office</vt:lpstr>
      <vt:lpstr>Формула</vt:lpstr>
      <vt:lpstr>Презентація PowerPoint</vt:lpstr>
      <vt:lpstr>Презентація PowerPoint</vt:lpstr>
      <vt:lpstr>Презентація PowerPoint</vt:lpstr>
      <vt:lpstr>План уроку</vt:lpstr>
      <vt:lpstr>Вивчення нового матеріалу </vt:lpstr>
      <vt:lpstr>Прикладом такого руху є:</vt:lpstr>
      <vt:lpstr>Презентація PowerPoint</vt:lpstr>
      <vt:lpstr>Інтерактивна вправа «Пошук інформації»</vt:lpstr>
      <vt:lpstr>Період обертання — це фізична величина, яка дорівнює  часу, протягом якого тіло, що рівномірно рухається по колу, здійснює один повний  оберт. </vt:lpstr>
      <vt:lpstr>Презентація PowerPoint</vt:lpstr>
      <vt:lpstr>Розглянемо рівномірний рух двох тіл по колах </vt:lpstr>
      <vt:lpstr>А як буде спрямована швидкість руху тіла в цьому випадку?</vt:lpstr>
      <vt:lpstr>Презентація PowerPoint</vt:lpstr>
      <vt:lpstr>Презентація PowerPoint</vt:lpstr>
      <vt:lpstr>Презентація PowerPoint</vt:lpstr>
      <vt:lpstr>Прийом «Астрономічна та історична скарбничка»</vt:lpstr>
      <vt:lpstr>Підсумок уроку  Прийом «Кошик знань»</vt:lpstr>
      <vt:lpstr> 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</dc:creator>
  <cp:lastModifiedBy>RePack by Diakov</cp:lastModifiedBy>
  <cp:revision>30</cp:revision>
  <dcterms:created xsi:type="dcterms:W3CDTF">2015-09-14T18:18:12Z</dcterms:created>
  <dcterms:modified xsi:type="dcterms:W3CDTF">2021-11-14T10:32:34Z</dcterms:modified>
</cp:coreProperties>
</file>