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61" r:id="rId8"/>
    <p:sldId id="259" r:id="rId9"/>
    <p:sldId id="266" r:id="rId10"/>
    <p:sldId id="267" r:id="rId11"/>
    <p:sldId id="264" r:id="rId12"/>
    <p:sldId id="263" r:id="rId13"/>
    <p:sldId id="270" r:id="rId14"/>
    <p:sldId id="262" r:id="rId15"/>
    <p:sldId id="271" r:id="rId16"/>
    <p:sldId id="272" r:id="rId17"/>
    <p:sldId id="273" r:id="rId18"/>
    <p:sldId id="274" r:id="rId19"/>
    <p:sldId id="26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278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445"/>
    <a:srgbClr val="772C03"/>
    <a:srgbClr val="85BD5B"/>
    <a:srgbClr val="F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2BCB-4518-42C0-A7C9-26C4BA21BB85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8152-42BB-428B-918E-30B9F01856B8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8897-B7E2-4D5F-970B-DDF07BCC3847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8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9569A-C82B-4D78-A566-A777DE7F1BCE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A5FA-9165-4DA8-B7C0-42611D9A0A18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1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51E26-D8F2-4339-880C-4EC77954B4BA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3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8AAE7-2BD3-4CE5-9F06-18F34D75FEEA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93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3EF5-9275-40FE-8041-80EB6BC2C053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F137-117C-4A18-900A-A49C436FFBC6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C2722-CCAF-4274-80E0-A0B64CE55A3F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62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493-6455-471C-94BE-4B5B5B8F4D85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72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DE2553-AEAC-4EAD-AE0C-4F397631D1F5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2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C01100-A53D-4585-B462-4189A0541775}" type="slidenum">
              <a:rPr lang="ru-RU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4328-1CB5-4481-B046-663606390EC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2ABC-1F85-4E8D-AC88-7C280DD4F0B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99FFCC">
                <a:gamma/>
                <a:tint val="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605BF-CF33-4A7C-8EFB-C5B8F47AF83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 rot="468181">
            <a:off x="1055095" y="1110760"/>
            <a:ext cx="7776152" cy="5263922"/>
            <a:chOff x="1857356" y="571480"/>
            <a:chExt cx="4286280" cy="5286412"/>
          </a:xfrm>
          <a:scene3d>
            <a:camera prst="perspectiveHeroicExtremeRightFacing">
              <a:rot lat="600000" lon="20400000" rev="174516"/>
            </a:camera>
            <a:lightRig rig="threePt" dir="t"/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1857356" y="571480"/>
              <a:ext cx="4286280" cy="5286412"/>
            </a:xfrm>
            <a:prstGeom prst="rect">
              <a:avLst/>
            </a:prstGeom>
            <a:solidFill>
              <a:srgbClr val="85BD5B"/>
            </a:solidFill>
            <a:ln w="9525" cmpd="sng">
              <a:solidFill>
                <a:schemeClr val="accent3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000364" y="2428868"/>
              <a:ext cx="2000264" cy="1214446"/>
              <a:chOff x="3214678" y="2428868"/>
              <a:chExt cx="1857388" cy="85725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214678" y="2643182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14678" y="2857496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214678" y="3071810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214678" y="3286124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214678" y="2428868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000364" y="1643050"/>
              <a:ext cx="2071702" cy="584775"/>
            </a:xfrm>
            <a:prstGeom prst="rect">
              <a:avLst/>
            </a:prstGeom>
            <a:noFill/>
            <a:sp3d/>
          </p:spPr>
          <p:txBody>
            <a:bodyPr wrap="square" rtlCol="0">
              <a:spAutoFit/>
            </a:bodyPr>
            <a:lstStyle/>
            <a:p>
              <a:endParaRPr lang="ru-RU" sz="3200" dirty="0">
                <a:latin typeface="CyrillicOld" pitchFamily="2" charset="0"/>
              </a:endParaRPr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482668"/>
            <a:ext cx="4714908" cy="372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Коливальний рух.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Амплітуда коливань.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Період коливань.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Маятники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Фізика 7 клас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22.11.2021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0" descr="H:\Documents and Settings\Admin\Рабочий стол\Мои документы\анимашки\качел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214290"/>
            <a:ext cx="2682875" cy="3571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22984" y="4714884"/>
            <a:ext cx="3021016" cy="19341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5131"/>
            <a:ext cx="7929618" cy="6191389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6281" y="95131"/>
            <a:ext cx="0" cy="61913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59632" y="135729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6010" y="95131"/>
            <a:ext cx="65527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err="1">
                <a:solidFill>
                  <a:srgbClr val="FF0000"/>
                </a:solidFill>
              </a:rPr>
              <a:t>Період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коливань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фізична</a:t>
            </a:r>
            <a:r>
              <a:rPr lang="ru-RU" sz="4000" dirty="0"/>
              <a:t> величина, яка </a:t>
            </a:r>
            <a:r>
              <a:rPr lang="ru-RU" sz="4000" dirty="0" err="1"/>
              <a:t>дорівнює</a:t>
            </a:r>
            <a:r>
              <a:rPr lang="ru-RU" sz="4000" dirty="0"/>
              <a:t> часу, за </a:t>
            </a:r>
            <a:r>
              <a:rPr lang="ru-RU" sz="4000" dirty="0" err="1"/>
              <a:t>який</a:t>
            </a:r>
            <a:r>
              <a:rPr lang="ru-RU" sz="4000" dirty="0"/>
              <a:t> </a:t>
            </a:r>
            <a:r>
              <a:rPr lang="ru-RU" sz="4000" dirty="0" err="1"/>
              <a:t>відбувається</a:t>
            </a:r>
            <a:r>
              <a:rPr lang="ru-RU" sz="4000" dirty="0"/>
              <a:t> </a:t>
            </a:r>
            <a:r>
              <a:rPr lang="ru-RU" sz="4000" dirty="0" err="1"/>
              <a:t>одне</a:t>
            </a:r>
            <a:r>
              <a:rPr lang="ru-RU" sz="4000" dirty="0"/>
              <a:t> </a:t>
            </a:r>
            <a:r>
              <a:rPr lang="ru-RU" sz="4000" dirty="0" err="1"/>
              <a:t>повне</a:t>
            </a:r>
            <a:r>
              <a:rPr lang="ru-RU" sz="4000" dirty="0"/>
              <a:t> </a:t>
            </a:r>
            <a:r>
              <a:rPr lang="ru-RU" sz="4000" dirty="0" err="1"/>
              <a:t>коливання</a:t>
            </a:r>
            <a:r>
              <a:rPr lang="ru-RU" sz="4000" dirty="0"/>
              <a:t>.</a:t>
            </a:r>
          </a:p>
          <a:p>
            <a:r>
              <a:rPr lang="ru-RU" sz="4000" dirty="0" err="1"/>
              <a:t>Період</a:t>
            </a:r>
            <a:r>
              <a:rPr lang="ru-RU" sz="4000" dirty="0"/>
              <a:t> </a:t>
            </a:r>
            <a:r>
              <a:rPr lang="ru-RU" sz="4000" dirty="0" err="1"/>
              <a:t>коливань</a:t>
            </a:r>
            <a:r>
              <a:rPr lang="ru-RU" sz="4000" dirty="0"/>
              <a:t> </a:t>
            </a:r>
            <a:r>
              <a:rPr lang="ru-RU" sz="4000" dirty="0" err="1"/>
              <a:t>позначають</a:t>
            </a:r>
            <a:r>
              <a:rPr lang="ru-RU" sz="4000" dirty="0"/>
              <a:t> символом Т (те). </a:t>
            </a:r>
            <a:r>
              <a:rPr lang="ru-RU" sz="4000" dirty="0" err="1"/>
              <a:t>Одиниця</a:t>
            </a:r>
            <a:r>
              <a:rPr lang="ru-RU" sz="4000" dirty="0"/>
              <a:t> </a:t>
            </a:r>
            <a:r>
              <a:rPr lang="ru-RU" sz="4000" dirty="0" err="1"/>
              <a:t>періоду</a:t>
            </a:r>
            <a:r>
              <a:rPr lang="ru-RU" sz="4000" dirty="0"/>
              <a:t> </a:t>
            </a:r>
            <a:r>
              <a:rPr lang="ru-RU" sz="4000" dirty="0" err="1"/>
              <a:t>коливань</a:t>
            </a:r>
            <a:r>
              <a:rPr lang="ru-RU" sz="4000" dirty="0"/>
              <a:t> в СІ — секунда:</a:t>
            </a:r>
          </a:p>
          <a:p>
            <a:r>
              <a:rPr lang="ru-RU" sz="4000" dirty="0"/>
              <a:t>[T] = с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5131"/>
            <a:ext cx="7929618" cy="6191389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6281" y="95131"/>
            <a:ext cx="0" cy="61913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59632" y="135729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6010" y="95131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87573"/>
            <a:ext cx="6786610" cy="505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6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5131"/>
            <a:ext cx="7929618" cy="6191389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Генріх</a:t>
            </a:r>
            <a:r>
              <a:rPr lang="ru-RU" sz="2000" b="1" dirty="0" smtClean="0">
                <a:solidFill>
                  <a:srgbClr val="FF0000"/>
                </a:solidFill>
              </a:rPr>
              <a:t> Рудольф Герц (1857–1894)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6281" y="95131"/>
            <a:ext cx="0" cy="61913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59632" y="135729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6010" y="95131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26010" y="90872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Німецький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фізик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Генріх</a:t>
            </a:r>
            <a:r>
              <a:rPr lang="ru-RU" sz="4800" b="1" dirty="0" smtClean="0"/>
              <a:t> Герц</a:t>
            </a:r>
            <a:endParaRPr lang="ru-RU" sz="4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214554"/>
            <a:ext cx="2988332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4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5131"/>
            <a:ext cx="7929618" cy="6191389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6281" y="95131"/>
            <a:ext cx="0" cy="61913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59632" y="135729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6010" y="95131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1071545"/>
            <a:ext cx="64087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uk-UA" sz="48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Як між собою пов’язані </a:t>
            </a:r>
            <a:r>
              <a:rPr lang="uk-UA" sz="48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період  к</a:t>
            </a:r>
            <a:r>
              <a:rPr lang="uk-UA" sz="48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оливань та  частота коливань?</a:t>
            </a:r>
            <a:endParaRPr lang="ru-RU" sz="4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522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5131"/>
            <a:ext cx="7929618" cy="6191389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6281" y="95131"/>
            <a:ext cx="0" cy="61913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59632" y="135729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6010" y="95131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6995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7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Заповни таблицю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01263"/>
              </p:ext>
            </p:extLst>
          </p:nvPr>
        </p:nvGraphicFramePr>
        <p:xfrm>
          <a:off x="571472" y="1678162"/>
          <a:ext cx="7816952" cy="30760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73886"/>
                <a:gridCol w="1639680"/>
                <a:gridCol w="1818888"/>
                <a:gridCol w="2284498"/>
              </a:tblGrid>
              <a:tr h="8788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effectLst/>
                        </a:rPr>
                        <a:t>Фізична</a:t>
                      </a:r>
                      <a:r>
                        <a:rPr lang="ru-RU" sz="2800" dirty="0">
                          <a:effectLst/>
                        </a:rPr>
                        <a:t> величина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effectLst/>
                        </a:rPr>
                        <a:t>Амплітуда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коливань</a:t>
                      </a:r>
                      <a:endParaRPr lang="ru-RU" sz="2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Період коливань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Частота </a:t>
                      </a:r>
                      <a:r>
                        <a:rPr lang="ru-RU" sz="2800" dirty="0" err="1">
                          <a:effectLst/>
                        </a:rPr>
                        <a:t>коливань</a:t>
                      </a:r>
                      <a:endParaRPr lang="ru-RU" sz="28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439429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Означення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</a:tr>
              <a:tr h="439429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Позначення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</a:tr>
              <a:tr h="1318287"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Одиниця фізичної величини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2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43049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928801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</a:t>
            </a:r>
            <a:r>
              <a:rPr lang="ru-RU" sz="3200" dirty="0"/>
              <a:t>.           </a:t>
            </a:r>
            <a:r>
              <a:rPr lang="ru-RU" sz="4000" dirty="0" err="1"/>
              <a:t>Період</a:t>
            </a:r>
            <a:r>
              <a:rPr lang="ru-RU" sz="4000" dirty="0"/>
              <a:t> </a:t>
            </a:r>
            <a:r>
              <a:rPr lang="ru-RU" sz="4000" dirty="0" err="1"/>
              <a:t>коливань</a:t>
            </a:r>
            <a:r>
              <a:rPr lang="ru-RU" sz="4000" dirty="0"/>
              <a:t> </a:t>
            </a:r>
            <a:r>
              <a:rPr lang="ru-RU" sz="4000" dirty="0" err="1"/>
              <a:t>математичного</a:t>
            </a:r>
            <a:r>
              <a:rPr lang="ru-RU" sz="4000" dirty="0"/>
              <a:t> маятника </a:t>
            </a:r>
            <a:r>
              <a:rPr lang="ru-RU" sz="4000" dirty="0" err="1"/>
              <a:t>залежить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довжини</a:t>
            </a:r>
            <a:r>
              <a:rPr lang="ru-RU" sz="4000" dirty="0"/>
              <a:t> нитки</a:t>
            </a:r>
            <a:r>
              <a:rPr lang="ru-RU" sz="3200" dirty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72953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8001341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43049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711099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2. </a:t>
            </a:r>
            <a:r>
              <a:rPr lang="ru-RU" sz="4800" dirty="0" err="1" smtClean="0"/>
              <a:t>Якщо</a:t>
            </a:r>
            <a:r>
              <a:rPr lang="ru-RU" sz="4800" dirty="0" smtClean="0"/>
              <a:t> </a:t>
            </a:r>
            <a:r>
              <a:rPr lang="ru-RU" sz="4800" dirty="0"/>
              <a:t>за 2 с маятник </a:t>
            </a:r>
            <a:r>
              <a:rPr lang="ru-RU" sz="4800" dirty="0" err="1"/>
              <a:t>здійснив</a:t>
            </a:r>
            <a:r>
              <a:rPr lang="ru-RU" sz="4800" dirty="0"/>
              <a:t> 8 </a:t>
            </a:r>
            <a:r>
              <a:rPr lang="ru-RU" sz="4800" dirty="0" err="1"/>
              <a:t>коливань</a:t>
            </a:r>
            <a:r>
              <a:rPr lang="ru-RU" sz="4800" dirty="0"/>
              <a:t>, то </a:t>
            </a:r>
            <a:r>
              <a:rPr lang="ru-RU" sz="4800" dirty="0" err="1"/>
              <a:t>період</a:t>
            </a:r>
            <a:r>
              <a:rPr lang="ru-RU" sz="4800" dirty="0"/>
              <a:t> </a:t>
            </a:r>
            <a:r>
              <a:rPr lang="ru-RU" sz="4800" dirty="0" err="1"/>
              <a:t>коливань</a:t>
            </a:r>
            <a:r>
              <a:rPr lang="ru-RU" sz="4800" dirty="0"/>
              <a:t> 4 с.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28073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4" y="785795"/>
            <a:ext cx="8001341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43049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711099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3. </a:t>
            </a:r>
            <a:endParaRPr lang="uk-UA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2396" y="171694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220 </a:t>
            </a:r>
            <a:r>
              <a:rPr lang="ru-RU" sz="4000" dirty="0" err="1"/>
              <a:t>коливань</a:t>
            </a:r>
            <a:r>
              <a:rPr lang="ru-RU" sz="4000" dirty="0"/>
              <a:t> </a:t>
            </a:r>
            <a:r>
              <a:rPr lang="ru-RU" sz="4000" dirty="0" err="1"/>
              <a:t>здійснить</a:t>
            </a:r>
            <a:r>
              <a:rPr lang="ru-RU" sz="4000" dirty="0"/>
              <a:t> </a:t>
            </a:r>
            <a:r>
              <a:rPr lang="ru-RU" sz="4000" dirty="0" err="1"/>
              <a:t>матеріальна</a:t>
            </a:r>
            <a:r>
              <a:rPr lang="ru-RU" sz="4000" dirty="0"/>
              <a:t> точка за 5 с, </a:t>
            </a:r>
            <a:r>
              <a:rPr lang="ru-RU" sz="4000" dirty="0" err="1"/>
              <a:t>якщо</a:t>
            </a:r>
            <a:r>
              <a:rPr lang="ru-RU" sz="4000" dirty="0"/>
              <a:t> частота </a:t>
            </a:r>
            <a:r>
              <a:rPr lang="ru-RU" sz="4000" dirty="0" err="1"/>
              <a:t>коливань</a:t>
            </a:r>
            <a:r>
              <a:rPr lang="ru-RU" sz="4000" dirty="0"/>
              <a:t> становить 440 </a:t>
            </a:r>
            <a:r>
              <a:rPr lang="ru-RU" sz="4000" dirty="0" smtClean="0"/>
              <a:t>Гц.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490614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4. У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природі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існують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вільні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коливання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4" y="785795"/>
            <a:ext cx="8001341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43049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31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621508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428740" y="3750459"/>
            <a:ext cx="6215082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71472" y="785794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85852" y="857232"/>
            <a:ext cx="6500858" cy="10156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50"/>
                </a:solidFill>
              </a:rPr>
              <a:t>Епіграф уроку: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4414" y="2000240"/>
            <a:ext cx="6572296" cy="48320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200" dirty="0" smtClean="0">
                <a:solidFill>
                  <a:srgbClr val="002060"/>
                </a:solidFill>
              </a:rPr>
              <a:t>«СВІТ, В ЯКОМУ МИ ЖИВЕМО, ДИВОВИЖНО СХИЛЬНИЙ ДО КОЛИВАНЬ» </a:t>
            </a:r>
          </a:p>
          <a:p>
            <a:pPr algn="r"/>
            <a:r>
              <a:rPr lang="ru-RU" sz="4800" b="1" i="1" dirty="0" smtClean="0">
                <a:solidFill>
                  <a:srgbClr val="00B050"/>
                </a:solidFill>
              </a:rPr>
              <a:t>Р.  БІШОП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Хід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годинника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металевим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маятником при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підвищенні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змінюється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4" y="785795"/>
            <a:ext cx="8001341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812" y="1010914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28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коливань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позначають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символом А.</a:t>
            </a: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4" y="785795"/>
            <a:ext cx="8001341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812" y="1010914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1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Частоту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коливань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позначають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символом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4" y="785795"/>
            <a:ext cx="8001341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Гра</a:t>
            </a:r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</a:rPr>
              <a:t>Фейк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чи</a:t>
            </a:r>
            <a:r>
              <a:rPr lang="ru-RU" sz="4400" b="1" dirty="0" smtClean="0">
                <a:solidFill>
                  <a:srgbClr val="FF0000"/>
                </a:solidFill>
              </a:rPr>
              <a:t> правда»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812" y="1010914"/>
            <a:ext cx="936104" cy="1428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786322"/>
            <a:ext cx="9361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22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5" y="785795"/>
            <a:ext cx="6912033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Розв</a:t>
            </a:r>
            <a:r>
              <a:rPr lang="en-US" sz="4400" b="1" dirty="0" smtClean="0">
                <a:solidFill>
                  <a:srgbClr val="FF0000"/>
                </a:solidFill>
              </a:rPr>
              <a:t>’</a:t>
            </a:r>
            <a:r>
              <a:rPr lang="ru-RU" sz="4400" b="1" dirty="0" err="1" smtClean="0">
                <a:solidFill>
                  <a:srgbClr val="FF0000"/>
                </a:solidFill>
              </a:rPr>
              <a:t>язування</a:t>
            </a:r>
            <a:r>
              <a:rPr lang="ru-RU" sz="4400" b="1" dirty="0" smtClean="0">
                <a:solidFill>
                  <a:srgbClr val="FF0000"/>
                </a:solidFill>
              </a:rPr>
              <a:t> задач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2004" y="18891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/>
              <a:t>1. </a:t>
            </a:r>
            <a:r>
              <a:rPr lang="ru-RU" sz="4000" dirty="0" err="1"/>
              <a:t>Гойдалка</a:t>
            </a:r>
            <a:r>
              <a:rPr lang="ru-RU" sz="4000" dirty="0"/>
              <a:t> за 1,5 </a:t>
            </a:r>
            <a:r>
              <a:rPr lang="ru-RU" sz="4000" dirty="0" err="1"/>
              <a:t>хвилини</a:t>
            </a:r>
            <a:r>
              <a:rPr lang="ru-RU" sz="4000" dirty="0"/>
              <a:t> </a:t>
            </a:r>
            <a:r>
              <a:rPr lang="ru-RU" sz="4000" dirty="0" err="1"/>
              <a:t>здійснила</a:t>
            </a:r>
            <a:r>
              <a:rPr lang="ru-RU" sz="4000" dirty="0"/>
              <a:t> 15 </a:t>
            </a:r>
            <a:r>
              <a:rPr lang="ru-RU" sz="4000" dirty="0" err="1"/>
              <a:t>повних</a:t>
            </a:r>
            <a:r>
              <a:rPr lang="ru-RU" sz="4000" dirty="0"/>
              <a:t> </a:t>
            </a:r>
            <a:r>
              <a:rPr lang="ru-RU" sz="4000" dirty="0" err="1"/>
              <a:t>коливань</a:t>
            </a:r>
            <a:r>
              <a:rPr lang="ru-RU" sz="4000" dirty="0"/>
              <a:t>. </a:t>
            </a:r>
            <a:r>
              <a:rPr lang="ru-RU" sz="4000" dirty="0" err="1"/>
              <a:t>Знайдіть</a:t>
            </a:r>
            <a:r>
              <a:rPr lang="ru-RU" sz="4000" dirty="0"/>
              <a:t> </a:t>
            </a:r>
            <a:r>
              <a:rPr lang="ru-RU" sz="4000" dirty="0" err="1"/>
              <a:t>період</a:t>
            </a:r>
            <a:r>
              <a:rPr lang="ru-RU" sz="4000" dirty="0"/>
              <a:t> та частоту </a:t>
            </a:r>
            <a:r>
              <a:rPr lang="ru-RU" sz="4000" dirty="0" err="1"/>
              <a:t>коливань</a:t>
            </a:r>
            <a:r>
              <a:rPr lang="ru-RU" sz="4000" dirty="0"/>
              <a:t> </a:t>
            </a:r>
            <a:r>
              <a:rPr lang="ru-RU" sz="4000" dirty="0" err="1"/>
              <a:t>гойдалки</a:t>
            </a:r>
            <a:r>
              <a:rPr lang="ru-RU" sz="4000" dirty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8220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Частота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коливань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математичного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маятника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дорівнює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 Гц.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Знайдіть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коливань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маятника.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Скільки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коливань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здійснить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маятник за 2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хвилини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5" y="785795"/>
            <a:ext cx="6912033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Розв</a:t>
            </a:r>
            <a:r>
              <a:rPr lang="en-US" sz="4400" b="1" dirty="0" smtClean="0">
                <a:solidFill>
                  <a:srgbClr val="FF0000"/>
                </a:solidFill>
              </a:rPr>
              <a:t>’</a:t>
            </a:r>
            <a:r>
              <a:rPr lang="ru-RU" sz="4400" b="1" dirty="0" err="1" smtClean="0">
                <a:solidFill>
                  <a:srgbClr val="FF0000"/>
                </a:solidFill>
              </a:rPr>
              <a:t>язування</a:t>
            </a:r>
            <a:r>
              <a:rPr lang="ru-RU" sz="4400" b="1" dirty="0" smtClean="0">
                <a:solidFill>
                  <a:srgbClr val="FF0000"/>
                </a:solidFill>
              </a:rPr>
              <a:t> задач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5" y="785795"/>
            <a:ext cx="6912033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Рефлексія</a:t>
            </a:r>
            <a:r>
              <a:rPr lang="ru-RU" sz="4400" b="1" dirty="0" smtClean="0">
                <a:solidFill>
                  <a:srgbClr val="FF0000"/>
                </a:solidFill>
              </a:rPr>
              <a:t>: «Метод зарядка»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317750"/>
            <a:ext cx="6669383" cy="37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7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1341865" y="785795"/>
            <a:ext cx="6912033" cy="4857784"/>
            <a:chOff x="571472" y="1000108"/>
            <a:chExt cx="8001341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43195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Рефлексія</a:t>
            </a:r>
            <a:r>
              <a:rPr lang="ru-RU" sz="4400" b="1" dirty="0" smtClean="0">
                <a:solidFill>
                  <a:srgbClr val="FF0000"/>
                </a:solidFill>
              </a:rPr>
              <a:t>: «Метод зарядка»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824" y="2236690"/>
            <a:ext cx="6408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-  присісти навприсядки  - дуже низька оцінка, </a:t>
            </a:r>
            <a:r>
              <a:rPr lang="uk-UA" sz="2400" dirty="0" smtClean="0"/>
              <a:t>негативне </a:t>
            </a:r>
            <a:r>
              <a:rPr lang="uk-UA" sz="2400" dirty="0"/>
              <a:t>відношення;</a:t>
            </a:r>
          </a:p>
          <a:p>
            <a:r>
              <a:rPr lang="uk-UA" sz="2400" dirty="0"/>
              <a:t>- присісти, трішки зігнувши ноги в колінах, - невисока оцінка, байдуже відношення;</a:t>
            </a:r>
          </a:p>
          <a:p>
            <a:r>
              <a:rPr lang="uk-UA" sz="2400" dirty="0"/>
              <a:t>- звичайна поза стоячи, руки по швам - задовільна оцінка, спокійне відношення;</a:t>
            </a:r>
          </a:p>
          <a:p>
            <a:r>
              <a:rPr lang="uk-UA" sz="2400" dirty="0"/>
              <a:t>-  підняті руки в ліктях - гарна оцінка, </a:t>
            </a:r>
            <a:r>
              <a:rPr lang="uk-UA" sz="2400" dirty="0" smtClean="0"/>
              <a:t>позитивне </a:t>
            </a:r>
            <a:r>
              <a:rPr lang="uk-UA" sz="2400" dirty="0"/>
              <a:t>відношення;</a:t>
            </a:r>
          </a:p>
          <a:p>
            <a:r>
              <a:rPr lang="uk-UA" sz="2400" dirty="0"/>
              <a:t>-  підняті руки вгору, плескання в </a:t>
            </a:r>
            <a:r>
              <a:rPr lang="uk-UA" sz="2400" dirty="0" err="1"/>
              <a:t>ладоні</a:t>
            </a:r>
            <a:r>
              <a:rPr lang="uk-UA" sz="2400" dirty="0"/>
              <a:t>, підняття на ціпочки - дуже висока оцінка, дуже сподобався урок.</a:t>
            </a:r>
          </a:p>
        </p:txBody>
      </p:sp>
    </p:spTree>
    <p:extLst>
      <p:ext uri="{BB962C8B-B14F-4D97-AF65-F5344CB8AC3E}">
        <p14:creationId xmlns:p14="http://schemas.microsoft.com/office/powerpoint/2010/main" val="23846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5131"/>
            <a:ext cx="7929618" cy="6191389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6281" y="95131"/>
            <a:ext cx="0" cy="61913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59632" y="135729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6010" y="95131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7710" y="282336"/>
            <a:ext cx="64087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ДОМАШНЄ ЗАВДАННЯ. </a:t>
            </a:r>
            <a:endParaRPr lang="ru-RU" sz="4000" dirty="0" smtClean="0"/>
          </a:p>
          <a:p>
            <a:r>
              <a:rPr lang="ru-RU" sz="2800" dirty="0" smtClean="0"/>
              <a:t>1. </a:t>
            </a:r>
            <a:r>
              <a:rPr lang="ru-RU" sz="2800" dirty="0" err="1"/>
              <a:t>Опрацювати</a:t>
            </a:r>
            <a:r>
              <a:rPr lang="ru-RU" sz="2800" dirty="0"/>
              <a:t> параграф </a:t>
            </a:r>
            <a:r>
              <a:rPr lang="ru-RU" sz="2800" dirty="0" smtClean="0"/>
              <a:t>13,. </a:t>
            </a:r>
            <a:r>
              <a:rPr lang="ru-RU" sz="2800" dirty="0" err="1"/>
              <a:t>Вправа</a:t>
            </a:r>
            <a:r>
              <a:rPr lang="ru-RU" sz="2800" dirty="0"/>
              <a:t> </a:t>
            </a:r>
            <a:r>
              <a:rPr lang="ru-RU" sz="2800" dirty="0" smtClean="0"/>
              <a:t>13</a:t>
            </a:r>
            <a:r>
              <a:rPr lang="ru-RU" sz="2800" dirty="0" smtClean="0"/>
              <a:t> </a:t>
            </a:r>
            <a:r>
              <a:rPr lang="ru-RU" sz="2800" dirty="0"/>
              <a:t>(1, 3)</a:t>
            </a:r>
          </a:p>
          <a:p>
            <a:r>
              <a:rPr lang="ru-RU" sz="2800" dirty="0"/>
              <a:t>2.  </a:t>
            </a:r>
            <a:r>
              <a:rPr lang="ru-RU" sz="2800" dirty="0" err="1"/>
              <a:t>Наведіть</a:t>
            </a:r>
            <a:r>
              <a:rPr lang="ru-RU" sz="2800" dirty="0"/>
              <a:t> 10 </a:t>
            </a:r>
            <a:r>
              <a:rPr lang="ru-RU" sz="2800" dirty="0" err="1"/>
              <a:t>прикладів</a:t>
            </a:r>
            <a:r>
              <a:rPr lang="ru-RU" sz="2800" dirty="0"/>
              <a:t> </a:t>
            </a:r>
            <a:r>
              <a:rPr lang="ru-RU" sz="2800" dirty="0" err="1"/>
              <a:t>коливальних</a:t>
            </a:r>
            <a:r>
              <a:rPr lang="ru-RU" sz="2800" dirty="0"/>
              <a:t> </a:t>
            </a:r>
            <a:r>
              <a:rPr lang="ru-RU" sz="2800" dirty="0" err="1"/>
              <a:t>рухів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 </a:t>
            </a:r>
            <a:r>
              <a:rPr lang="ru-RU" sz="2800" dirty="0" err="1"/>
              <a:t>Розв’язати</a:t>
            </a:r>
            <a:r>
              <a:rPr lang="ru-RU" sz="2800" dirty="0"/>
              <a:t> </a:t>
            </a:r>
            <a:r>
              <a:rPr lang="ru-RU" sz="2800" dirty="0" err="1"/>
              <a:t>задачі</a:t>
            </a:r>
            <a:r>
              <a:rPr lang="ru-RU" sz="2800" dirty="0"/>
              <a:t>: 1) </a:t>
            </a:r>
            <a:r>
              <a:rPr lang="ru-RU" sz="2800" dirty="0" err="1"/>
              <a:t>Визначити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коливань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за 6с маятник </a:t>
            </a:r>
            <a:r>
              <a:rPr lang="ru-RU" sz="2800" dirty="0" err="1"/>
              <a:t>робить</a:t>
            </a:r>
            <a:r>
              <a:rPr lang="ru-RU" sz="2800" dirty="0"/>
              <a:t> 30 </a:t>
            </a:r>
            <a:r>
              <a:rPr lang="ru-RU" sz="2800" dirty="0" err="1"/>
              <a:t>коливань</a:t>
            </a:r>
            <a:r>
              <a:rPr lang="ru-RU" sz="2800" dirty="0"/>
              <a:t>. 2) </a:t>
            </a:r>
            <a:r>
              <a:rPr lang="ru-RU" sz="2800" dirty="0" err="1"/>
              <a:t>Визначити</a:t>
            </a:r>
            <a:r>
              <a:rPr lang="ru-RU" sz="2800" dirty="0"/>
              <a:t> частоту </a:t>
            </a:r>
            <a:r>
              <a:rPr lang="ru-RU" sz="2800" dirty="0" err="1"/>
              <a:t>коливань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за 20с маятник </a:t>
            </a:r>
            <a:r>
              <a:rPr lang="ru-RU" sz="2800" dirty="0" err="1"/>
              <a:t>робить</a:t>
            </a:r>
            <a:r>
              <a:rPr lang="ru-RU" sz="2800" dirty="0"/>
              <a:t> 80 </a:t>
            </a:r>
            <a:r>
              <a:rPr lang="ru-RU" sz="2800" dirty="0" err="1"/>
              <a:t>коливань</a:t>
            </a:r>
            <a:r>
              <a:rPr lang="ru-RU" sz="2800" dirty="0"/>
              <a:t>. </a:t>
            </a:r>
          </a:p>
          <a:p>
            <a:r>
              <a:rPr lang="ru-RU" sz="2800" dirty="0"/>
              <a:t>4. </a:t>
            </a:r>
            <a:r>
              <a:rPr lang="ru-RU" sz="2800" dirty="0" err="1"/>
              <a:t>Скласти</a:t>
            </a:r>
            <a:r>
              <a:rPr lang="ru-RU" sz="2800" dirty="0"/>
              <a:t> </a:t>
            </a:r>
            <a:r>
              <a:rPr lang="ru-RU" sz="2800" dirty="0" err="1"/>
              <a:t>комікс</a:t>
            </a:r>
            <a:r>
              <a:rPr lang="ru-RU" sz="2800" dirty="0"/>
              <a:t> про </a:t>
            </a:r>
            <a:r>
              <a:rPr lang="ru-RU" sz="2800" dirty="0" err="1"/>
              <a:t>Коливання</a:t>
            </a:r>
            <a:r>
              <a:rPr lang="ru-RU" sz="28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0206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BIZ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" r="27046"/>
          <a:stretch>
            <a:fillRect/>
          </a:stretch>
        </p:blipFill>
        <p:spPr bwMode="auto">
          <a:xfrm>
            <a:off x="611188" y="765175"/>
            <a:ext cx="3768725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AutoShape 3"/>
          <p:cNvSpPr>
            <a:spLocks noChangeArrowheads="1"/>
          </p:cNvSpPr>
          <p:nvPr/>
        </p:nvSpPr>
        <p:spPr bwMode="auto">
          <a:xfrm rot="272227">
            <a:off x="4284663" y="1773238"/>
            <a:ext cx="4552950" cy="20161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err="1" smtClean="0">
                <a:solidFill>
                  <a:srgbClr val="333399"/>
                </a:solidFill>
                <a:latin typeface="Georgia" pitchFamily="18" charset="0"/>
              </a:rPr>
              <a:t>Дякую</a:t>
            </a:r>
            <a:r>
              <a:rPr lang="ru-RU" sz="4400" b="1" i="1" dirty="0" smtClean="0">
                <a:solidFill>
                  <a:srgbClr val="333399"/>
                </a:solidFill>
                <a:latin typeface="Georgia" pitchFamily="18" charset="0"/>
              </a:rPr>
              <a:t>  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333399"/>
                </a:solidFill>
                <a:latin typeface="Georgia" pitchFamily="18" charset="0"/>
              </a:rPr>
              <a:t>роботу!</a:t>
            </a:r>
          </a:p>
        </p:txBody>
      </p:sp>
    </p:spTree>
    <p:extLst>
      <p:ext uri="{BB962C8B-B14F-4D97-AF65-F5344CB8AC3E}">
        <p14:creationId xmlns:p14="http://schemas.microsoft.com/office/powerpoint/2010/main" val="14702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621508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428740" y="3750459"/>
            <a:ext cx="6215082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785794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85852" y="857232"/>
            <a:ext cx="6500858" cy="10156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50"/>
                </a:solidFill>
              </a:rPr>
              <a:t>Мета  уроку: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4414" y="1785926"/>
            <a:ext cx="6572296" cy="37856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вивчити поняття коливального руху, властивості та основні характеристики цього руху (амплітуда, частота, період); ознайомитися з </a:t>
            </a:r>
            <a:r>
              <a:rPr lang="uk-UA" sz="4000" dirty="0" smtClean="0"/>
              <a:t> </a:t>
            </a:r>
            <a:r>
              <a:rPr lang="uk-UA" sz="4000" dirty="0" smtClean="0"/>
              <a:t>маятниками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331640" y="1071545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>
                <a:solidFill>
                  <a:srgbClr val="FF0000"/>
                </a:solidFill>
              </a:rPr>
              <a:t>Коливаннями</a:t>
            </a:r>
            <a:r>
              <a:rPr lang="ru-RU" sz="4800" dirty="0"/>
              <a:t> </a:t>
            </a:r>
            <a:r>
              <a:rPr lang="ru-RU" sz="4800" dirty="0" err="1" smtClean="0"/>
              <a:t>називаються</a:t>
            </a:r>
            <a:r>
              <a:rPr lang="ru-RU" sz="4800" dirty="0" smtClean="0"/>
              <a:t> </a:t>
            </a:r>
            <a:r>
              <a:rPr lang="ru-RU" sz="4800" dirty="0" err="1"/>
              <a:t>фізичні</a:t>
            </a:r>
            <a:r>
              <a:rPr lang="ru-RU" sz="4800" dirty="0"/>
              <a:t> </a:t>
            </a:r>
            <a:r>
              <a:rPr lang="ru-RU" sz="4800" dirty="0" err="1"/>
              <a:t>процеси</a:t>
            </a:r>
            <a:r>
              <a:rPr lang="ru-RU" sz="4800" dirty="0"/>
              <a:t>, </a:t>
            </a:r>
            <a:r>
              <a:rPr lang="ru-RU" sz="4800" dirty="0" err="1"/>
              <a:t>які</a:t>
            </a:r>
            <a:r>
              <a:rPr lang="ru-RU" sz="4800" dirty="0"/>
              <a:t> точно </a:t>
            </a:r>
            <a:r>
              <a:rPr lang="ru-RU" sz="4800" dirty="0" err="1"/>
              <a:t>або</a:t>
            </a:r>
            <a:r>
              <a:rPr lang="ru-RU" sz="4800" dirty="0"/>
              <a:t> </a:t>
            </a:r>
            <a:r>
              <a:rPr lang="ru-RU" sz="4800" dirty="0" err="1"/>
              <a:t>приблизно</a:t>
            </a:r>
            <a:r>
              <a:rPr lang="ru-RU" sz="4800" dirty="0"/>
              <a:t> </a:t>
            </a:r>
            <a:r>
              <a:rPr lang="ru-RU" sz="4800" dirty="0" err="1"/>
              <a:t>повторюються</a:t>
            </a:r>
            <a:r>
              <a:rPr lang="ru-RU" sz="4800" dirty="0"/>
              <a:t> через </a:t>
            </a:r>
            <a:r>
              <a:rPr lang="ru-RU" sz="4800" dirty="0" err="1"/>
              <a:t>однакові</a:t>
            </a:r>
            <a:r>
              <a:rPr lang="ru-RU" sz="4800" dirty="0"/>
              <a:t> </a:t>
            </a:r>
            <a:r>
              <a:rPr lang="ru-RU" sz="4800" dirty="0" err="1"/>
              <a:t>проміжки</a:t>
            </a:r>
            <a:r>
              <a:rPr lang="ru-RU" sz="4800" dirty="0"/>
              <a:t> часу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331640" y="1071545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u="sng" dirty="0">
                <a:solidFill>
                  <a:srgbClr val="FF0000"/>
                </a:solidFill>
              </a:rPr>
              <a:t>Маятник</a:t>
            </a:r>
            <a:r>
              <a:rPr lang="ru-RU" sz="3600" dirty="0"/>
              <a:t> —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тверде</a:t>
            </a:r>
            <a:r>
              <a:rPr lang="ru-RU" sz="3600" dirty="0"/>
              <a:t> </a:t>
            </a:r>
            <a:r>
              <a:rPr lang="ru-RU" sz="3600" dirty="0" err="1"/>
              <a:t>тіло</a:t>
            </a:r>
            <a:r>
              <a:rPr lang="ru-RU" sz="3600" dirty="0"/>
              <a:t>, яке </a:t>
            </a:r>
            <a:r>
              <a:rPr lang="ru-RU" sz="3600" dirty="0" err="1"/>
              <a:t>здійснює</a:t>
            </a:r>
            <a:r>
              <a:rPr lang="ru-RU" sz="3600" dirty="0"/>
              <a:t> </a:t>
            </a:r>
            <a:r>
              <a:rPr lang="ru-RU" sz="3600" dirty="0" err="1"/>
              <a:t>коливання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впливом</a:t>
            </a:r>
            <a:r>
              <a:rPr lang="ru-RU" sz="3600" dirty="0"/>
              <a:t> </a:t>
            </a:r>
            <a:r>
              <a:rPr lang="ru-RU" sz="3600" dirty="0" err="1"/>
              <a:t>притягання</a:t>
            </a:r>
            <a:r>
              <a:rPr lang="ru-RU" sz="3600" dirty="0"/>
              <a:t> до </a:t>
            </a:r>
            <a:r>
              <a:rPr lang="ru-RU" sz="3600" dirty="0" err="1"/>
              <a:t>Землі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впливом</a:t>
            </a:r>
            <a:r>
              <a:rPr lang="ru-RU" sz="3600" dirty="0"/>
              <a:t> </a:t>
            </a:r>
            <a:r>
              <a:rPr lang="ru-RU" sz="3600" dirty="0" err="1"/>
              <a:t>дії</a:t>
            </a:r>
            <a:r>
              <a:rPr lang="ru-RU" sz="3600" dirty="0"/>
              <a:t> </a:t>
            </a:r>
            <a:r>
              <a:rPr lang="ru-RU" sz="3600" dirty="0" err="1"/>
              <a:t>пружини</a:t>
            </a:r>
            <a:r>
              <a:rPr lang="ru-RU" sz="3600" dirty="0"/>
              <a:t>.</a:t>
            </a:r>
          </a:p>
          <a:p>
            <a:pPr algn="just"/>
            <a:r>
              <a:rPr lang="ru-RU" sz="3600" u="sng" dirty="0" err="1">
                <a:solidFill>
                  <a:srgbClr val="FF0000"/>
                </a:solidFill>
              </a:rPr>
              <a:t>Фізичні</a:t>
            </a:r>
            <a:r>
              <a:rPr lang="ru-RU" sz="3600" u="sng" dirty="0">
                <a:solidFill>
                  <a:srgbClr val="FF0000"/>
                </a:solidFill>
              </a:rPr>
              <a:t> маятники </a:t>
            </a:r>
            <a:r>
              <a:rPr lang="ru-RU" sz="3600" dirty="0"/>
              <a:t>– </a:t>
            </a:r>
            <a:r>
              <a:rPr lang="ru-RU" sz="3600" dirty="0" err="1"/>
              <a:t>це</a:t>
            </a:r>
            <a:r>
              <a:rPr lang="ru-RU" sz="3600" dirty="0"/>
              <a:t> маятники,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коливаються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виливом</a:t>
            </a:r>
            <a:r>
              <a:rPr lang="ru-RU" sz="3600" dirty="0"/>
              <a:t> </a:t>
            </a:r>
            <a:r>
              <a:rPr lang="ru-RU" sz="3600" dirty="0" err="1"/>
              <a:t>притягання</a:t>
            </a:r>
            <a:r>
              <a:rPr lang="ru-RU" sz="3600" dirty="0"/>
              <a:t> до </a:t>
            </a:r>
            <a:r>
              <a:rPr lang="ru-RU" sz="3600" dirty="0" err="1"/>
              <a:t>Землі</a:t>
            </a:r>
            <a:r>
              <a:rPr lang="ru-RU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26031"/>
            <a:ext cx="6669954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87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331640" y="1071545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u="sng" dirty="0" err="1">
                <a:solidFill>
                  <a:srgbClr val="FF0000"/>
                </a:solidFill>
              </a:rPr>
              <a:t>Пружинні</a:t>
            </a:r>
            <a:r>
              <a:rPr lang="ru-RU" sz="3600" u="sng" dirty="0">
                <a:solidFill>
                  <a:srgbClr val="FF0000"/>
                </a:solidFill>
              </a:rPr>
              <a:t> маятники </a:t>
            </a:r>
            <a:r>
              <a:rPr lang="ru-RU" sz="3600" dirty="0"/>
              <a:t>– </a:t>
            </a:r>
            <a:r>
              <a:rPr lang="ru-RU" sz="3600" dirty="0" err="1"/>
              <a:t>це</a:t>
            </a:r>
            <a:r>
              <a:rPr lang="ru-RU" sz="3600" dirty="0"/>
              <a:t> маятники, в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тіло</a:t>
            </a:r>
            <a:r>
              <a:rPr lang="ru-RU" sz="3600" dirty="0"/>
              <a:t> </a:t>
            </a:r>
            <a:r>
              <a:rPr lang="ru-RU" sz="3600" dirty="0" err="1"/>
              <a:t>коливається</a:t>
            </a:r>
            <a:r>
              <a:rPr lang="ru-RU" sz="3600" dirty="0"/>
              <a:t> </a:t>
            </a:r>
            <a:r>
              <a:rPr lang="ru-RU" sz="3600" dirty="0" err="1"/>
              <a:t>завдяки</a:t>
            </a:r>
            <a:r>
              <a:rPr lang="ru-RU" sz="3600" dirty="0"/>
              <a:t> </a:t>
            </a:r>
            <a:r>
              <a:rPr lang="ru-RU" sz="3600" dirty="0" err="1"/>
              <a:t>дії</a:t>
            </a:r>
            <a:r>
              <a:rPr lang="ru-RU" sz="3600" dirty="0"/>
              <a:t> </a:t>
            </a:r>
            <a:r>
              <a:rPr lang="ru-RU" sz="3600" dirty="0" err="1"/>
              <a:t>пружини</a:t>
            </a:r>
            <a:r>
              <a:rPr lang="ru-RU" sz="3600" dirty="0"/>
              <a:t>.</a:t>
            </a:r>
          </a:p>
          <a:p>
            <a:pPr algn="just"/>
            <a:r>
              <a:rPr lang="ru-RU" sz="36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85" y="3643314"/>
            <a:ext cx="6192687" cy="16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4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03648" y="90872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Характеристики </a:t>
            </a:r>
            <a:r>
              <a:rPr lang="ru-RU" sz="4400" b="1" dirty="0" err="1">
                <a:solidFill>
                  <a:srgbClr val="FF0000"/>
                </a:solidFill>
              </a:rPr>
              <a:t>коливального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руху</a:t>
            </a:r>
            <a:r>
              <a:rPr lang="ru-RU" sz="4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41588"/>
            <a:ext cx="5472608" cy="310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91680" y="1057991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Амплітуда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коливань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фізична</a:t>
            </a:r>
            <a:r>
              <a:rPr lang="ru-RU" sz="2400" dirty="0"/>
              <a:t> величина,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максимальній</a:t>
            </a:r>
            <a:r>
              <a:rPr lang="ru-RU" sz="2400" dirty="0"/>
              <a:t> </a:t>
            </a:r>
            <a:r>
              <a:rPr lang="ru-RU" sz="2400" dirty="0" err="1"/>
              <a:t>відстані</a:t>
            </a:r>
            <a:r>
              <a:rPr lang="ru-RU" sz="2400" dirty="0"/>
              <a:t>, на яку </a:t>
            </a:r>
            <a:r>
              <a:rPr lang="ru-RU" sz="2400" dirty="0" err="1"/>
              <a:t>відхиляється</a:t>
            </a:r>
            <a:r>
              <a:rPr lang="ru-RU" sz="2400" dirty="0"/>
              <a:t> </a:t>
            </a:r>
            <a:r>
              <a:rPr lang="ru-RU" sz="2400" dirty="0" err="1"/>
              <a:t>тіло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коливань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Амплітуду</a:t>
            </a:r>
            <a:r>
              <a:rPr lang="ru-RU" sz="2400" dirty="0"/>
              <a:t> </a:t>
            </a:r>
            <a:r>
              <a:rPr lang="ru-RU" sz="2400" dirty="0" err="1"/>
              <a:t>коливань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smtClean="0"/>
              <a:t>символом А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Одиниця</a:t>
            </a:r>
            <a:r>
              <a:rPr lang="ru-RU" sz="2400" dirty="0"/>
              <a:t> </a:t>
            </a:r>
            <a:r>
              <a:rPr lang="ru-RU" sz="2400" dirty="0" err="1"/>
              <a:t>амплітуди</a:t>
            </a:r>
            <a:r>
              <a:rPr lang="ru-RU" sz="2400" dirty="0"/>
              <a:t> </a:t>
            </a:r>
            <a:r>
              <a:rPr lang="ru-RU" sz="2400" dirty="0" err="1"/>
              <a:t>коливань</a:t>
            </a:r>
            <a:r>
              <a:rPr lang="ru-RU" sz="2400" dirty="0"/>
              <a:t> в СІ — метр:</a:t>
            </a:r>
          </a:p>
          <a:p>
            <a:r>
              <a:rPr lang="ru-RU" sz="2400" dirty="0"/>
              <a:t>[</a:t>
            </a:r>
            <a:r>
              <a:rPr lang="en-US" sz="2400" dirty="0"/>
              <a:t>A] = </a:t>
            </a:r>
            <a:r>
              <a:rPr lang="ru-RU" sz="2400" dirty="0"/>
              <a:t>м.</a:t>
            </a:r>
          </a:p>
          <a:p>
            <a:r>
              <a:rPr lang="ru-RU" sz="2400" dirty="0"/>
              <a:t>За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повне</a:t>
            </a:r>
            <a:r>
              <a:rPr lang="ru-RU" sz="2400" dirty="0"/>
              <a:t> </a:t>
            </a:r>
            <a:r>
              <a:rPr lang="ru-RU" sz="2400" dirty="0" err="1"/>
              <a:t>коливання</a:t>
            </a:r>
            <a:r>
              <a:rPr lang="ru-RU" sz="2400" dirty="0"/>
              <a:t> </a:t>
            </a:r>
            <a:r>
              <a:rPr lang="ru-RU" sz="2400" dirty="0" err="1"/>
              <a:t>тіло</a:t>
            </a:r>
            <a:r>
              <a:rPr lang="ru-RU" sz="2400" dirty="0"/>
              <a:t> проходить шлях </a:t>
            </a:r>
            <a:r>
              <a:rPr lang="en-US" sz="2400" dirty="0" smtClean="0"/>
              <a:t>l0 </a:t>
            </a:r>
            <a:r>
              <a:rPr lang="en-US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чотирьом</a:t>
            </a:r>
            <a:r>
              <a:rPr lang="ru-RU" sz="2400" dirty="0"/>
              <a:t> </a:t>
            </a:r>
            <a:r>
              <a:rPr lang="ru-RU" sz="2400" dirty="0" err="1"/>
              <a:t>амплітудам</a:t>
            </a:r>
            <a:r>
              <a:rPr lang="ru-RU" sz="2400" dirty="0"/>
              <a:t>:</a:t>
            </a:r>
          </a:p>
          <a:p>
            <a:r>
              <a:rPr lang="en-US" sz="2400" dirty="0"/>
              <a:t>l0 =4A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91680" y="1057991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Амплітуда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коливань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фізична</a:t>
            </a:r>
            <a:r>
              <a:rPr lang="ru-RU" sz="2400" dirty="0"/>
              <a:t> величина,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максимальній</a:t>
            </a:r>
            <a:r>
              <a:rPr lang="ru-RU" sz="2400" dirty="0"/>
              <a:t> </a:t>
            </a:r>
            <a:r>
              <a:rPr lang="ru-RU" sz="2400" dirty="0" err="1"/>
              <a:t>відстані</a:t>
            </a:r>
            <a:r>
              <a:rPr lang="ru-RU" sz="2400" dirty="0"/>
              <a:t>, на яку </a:t>
            </a:r>
            <a:r>
              <a:rPr lang="ru-RU" sz="2400" dirty="0" err="1"/>
              <a:t>відхиляється</a:t>
            </a:r>
            <a:r>
              <a:rPr lang="ru-RU" sz="2400" dirty="0"/>
              <a:t> </a:t>
            </a:r>
            <a:r>
              <a:rPr lang="ru-RU" sz="2400" dirty="0" err="1"/>
              <a:t>тіло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коливань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Амплітуду</a:t>
            </a:r>
            <a:r>
              <a:rPr lang="ru-RU" sz="2400" dirty="0"/>
              <a:t> </a:t>
            </a:r>
            <a:r>
              <a:rPr lang="ru-RU" sz="2400" dirty="0" err="1"/>
              <a:t>коливань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smtClean="0"/>
              <a:t>символом А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Одиниця</a:t>
            </a:r>
            <a:r>
              <a:rPr lang="ru-RU" sz="2400" dirty="0"/>
              <a:t> </a:t>
            </a:r>
            <a:r>
              <a:rPr lang="ru-RU" sz="2400" dirty="0" err="1"/>
              <a:t>амплітуди</a:t>
            </a:r>
            <a:r>
              <a:rPr lang="ru-RU" sz="2400" dirty="0"/>
              <a:t> </a:t>
            </a:r>
            <a:r>
              <a:rPr lang="ru-RU" sz="2400" dirty="0" err="1"/>
              <a:t>коливань</a:t>
            </a:r>
            <a:r>
              <a:rPr lang="ru-RU" sz="2400" dirty="0"/>
              <a:t> в СІ — метр:</a:t>
            </a:r>
          </a:p>
          <a:p>
            <a:r>
              <a:rPr lang="ru-RU" sz="2400" dirty="0"/>
              <a:t>[</a:t>
            </a:r>
            <a:r>
              <a:rPr lang="en-US" sz="2400" dirty="0"/>
              <a:t>A] = </a:t>
            </a:r>
            <a:r>
              <a:rPr lang="ru-RU" sz="2400" dirty="0"/>
              <a:t>м.</a:t>
            </a:r>
          </a:p>
          <a:p>
            <a:r>
              <a:rPr lang="ru-RU" sz="2400" dirty="0"/>
              <a:t>За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повне</a:t>
            </a:r>
            <a:r>
              <a:rPr lang="ru-RU" sz="2400" dirty="0"/>
              <a:t> </a:t>
            </a:r>
            <a:r>
              <a:rPr lang="ru-RU" sz="2400" dirty="0" err="1"/>
              <a:t>коливання</a:t>
            </a:r>
            <a:r>
              <a:rPr lang="ru-RU" sz="2400" dirty="0"/>
              <a:t> </a:t>
            </a:r>
            <a:r>
              <a:rPr lang="ru-RU" sz="2400" dirty="0" err="1"/>
              <a:t>тіло</a:t>
            </a:r>
            <a:r>
              <a:rPr lang="ru-RU" sz="2400" dirty="0"/>
              <a:t> проходить шлях </a:t>
            </a:r>
            <a:r>
              <a:rPr lang="en-US" sz="2400" dirty="0" smtClean="0"/>
              <a:t>l0 </a:t>
            </a:r>
            <a:r>
              <a:rPr lang="en-US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чотирьом</a:t>
            </a:r>
            <a:r>
              <a:rPr lang="ru-RU" sz="2400" dirty="0"/>
              <a:t> </a:t>
            </a:r>
            <a:r>
              <a:rPr lang="ru-RU" sz="2400" dirty="0" err="1"/>
              <a:t>амплітудам</a:t>
            </a:r>
            <a:r>
              <a:rPr lang="ru-RU" sz="2400" dirty="0"/>
              <a:t>:</a:t>
            </a:r>
          </a:p>
          <a:p>
            <a:r>
              <a:rPr lang="en-US" sz="2400" dirty="0"/>
              <a:t>l0 =4A</a:t>
            </a:r>
          </a:p>
        </p:txBody>
      </p:sp>
    </p:spTree>
    <p:extLst>
      <p:ext uri="{BB962C8B-B14F-4D97-AF65-F5344CB8AC3E}">
        <p14:creationId xmlns:p14="http://schemas.microsoft.com/office/powerpoint/2010/main" val="2983675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1122338SlideId256"/>
</p:tagLst>
</file>

<file path=ppt/theme/theme1.xml><?xml version="1.0" encoding="utf-8"?>
<a:theme xmlns:a="http://schemas.openxmlformats.org/drawingml/2006/main" name="tf3000975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>-1</NumericId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>12</TPAppVersion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>uRvaOcR6SCiIt6yy2sTC3gqYFcs=</CSXHash>
    <DirectSourceMarket xmlns="9d035d7d-02e5-4a00-8b62-9a556aabc7b5">english</DirectSourceMarket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>PowerPoint</TPApplication>
    <AssetId xmlns="9d035d7d-02e5-4a00-8b62-9a556aabc7b5">TP030009756</AssetId>
    <APEditor xmlns="9d035d7d-02e5-4a00-8b62-9a556aabc7b5">
      <UserInfo>
        <DisplayName>_o14migrate</DisplayName>
        <AccountId>238</AccountId>
        <AccountType/>
      </UserInfo>
    </APEditor>
    <PrimaryImageGen xmlns="9d035d7d-02e5-4a00-8b62-9a556aabc7b5">true</PrimaryImageGen>
    <TPInstallLocation xmlns="9d035d7d-02e5-4a00-8b62-9a556aabc7b5">{My Templates}</TPInstallLocation>
    <Manager xmlns="9d035d7d-02e5-4a00-8b62-9a556aabc7b5" xsi:nil="true"/>
    <ParentAssetId xmlns="9d035d7d-02e5-4a00-8b62-9a556aabc7b5" xsi:nil="true"/>
    <SubmitterId xmlns="9d035d7d-02e5-4a00-8b62-9a556aabc7b5">48bd209d-8759-46e7-90cf-1302058deac2</SubmitterId>
    <TemplateStatus xmlns="9d035d7d-02e5-4a00-8b62-9a556aabc7b5">Complete</TemplateStatus>
    <APAuthor xmlns="9d035d7d-02e5-4a00-8b62-9a556aabc7b5">
      <UserInfo>
        <DisplayName>_o14migrate</DisplayName>
        <AccountId>238</AccountId>
        <AccountType/>
      </UserInfo>
    </APAuthor>
    <TPCommandLine xmlns="9d035d7d-02e5-4a00-8b62-9a556aabc7b5">{PP} /n {FilePath}</TPCommandLine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263681</Value>
      <Value>444707</Value>
    </PublishStatusLookup>
    <SourceTitle xmlns="9d035d7d-02e5-4a00-8b62-9a556aabc7b5">Шаблон "Тетрадь"</SourceTitle>
    <AcquiredFrom xmlns="9d035d7d-02e5-4a00-8b62-9a556aabc7b5" xsi:nil="true"/>
    <CSXSubmissionMarket xmlns="9d035d7d-02e5-4a00-8b62-9a556aabc7b5" xsi:nil="true"/>
    <Markets xmlns="9d035d7d-02e5-4a00-8b62-9a556aabc7b5">
      <Value>3</Value>
    </Markets>
    <OriginalSourceMarket xmlns="9d035d7d-02e5-4a00-8b62-9a556aabc7b5">english</OriginalSourceMarket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>Шаблон "Тетрадь"</TPFriendlyName>
    <AverageRating xmlns="9d035d7d-02e5-4a00-8b62-9a556aabc7b5" xsi:nil="true"/>
    <AssetStart xmlns="9d035d7d-02e5-4a00-8b62-9a556aabc7b5">2010-04-16T13:48:45+00:00</AssetStart>
    <TPComponent xmlns="9d035d7d-02e5-4a00-8b62-9a556aabc7b5">PPTFiles</TPComponent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>ListingID:;Manager:;BuildStatus:Publish Passed;MockupPath:</LegacyData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2010-04-05T07:00:00+00:00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203206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064B8D27-7D05-41AF-9DD0-25F79AF3F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8E364-3964-4224-B37A-2AE1BAB4F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BAE60F-3B6F-4F18-877C-EF89C116C09C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tf30009756</Template>
  <TotalTime>493</TotalTime>
  <Words>651</Words>
  <Application>Microsoft Office PowerPoint</Application>
  <PresentationFormat>Екран (4:3)</PresentationFormat>
  <Paragraphs>96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CyrillicOld</vt:lpstr>
      <vt:lpstr>Georgia</vt:lpstr>
      <vt:lpstr>Times New Roman</vt:lpstr>
      <vt:lpstr>tf30009756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48</cp:revision>
  <dcterms:created xsi:type="dcterms:W3CDTF">2017-11-21T11:25:25Z</dcterms:created>
  <dcterms:modified xsi:type="dcterms:W3CDTF">2021-11-21T16:18:30Z</dcterms:modified>
  <cp:category>Книга</cp:category>
  <cp:contentStatus>Шаблон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53;#PowerPoint 12</vt:lpwstr>
  </property>
  <property fmtid="{D5CDD505-2E9C-101B-9397-08002B2CF9AE}" pid="4" name="Order">
    <vt:r8>11891000</vt:r8>
  </property>
  <property fmtid="{D5CDD505-2E9C-101B-9397-08002B2CF9AE}" pid="5" name="APTrustLevel">
    <vt:r8>3</vt:r8>
  </property>
</Properties>
</file>