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8" r:id="rId12"/>
    <p:sldId id="266" r:id="rId13"/>
    <p:sldId id="272" r:id="rId14"/>
    <p:sldId id="267" r:id="rId15"/>
    <p:sldId id="269" r:id="rId16"/>
    <p:sldId id="270" r:id="rId17"/>
    <p:sldId id="271" r:id="rId18"/>
    <p:sldId id="275" r:id="rId19"/>
    <p:sldId id="273" r:id="rId20"/>
    <p:sldId id="274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CCFF"/>
    <a:srgbClr val="023F54"/>
    <a:srgbClr val="02F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27000">
              <a:srgbClr val="FFFF00"/>
            </a:gs>
            <a:gs pos="53000">
              <a:srgbClr val="02FE02"/>
            </a:gs>
            <a:gs pos="100000">
              <a:srgbClr val="023F5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УХОМИЙ І НЕРУХОМИЙ БЛОКИ ❤️| Фі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7" y="3090964"/>
            <a:ext cx="4531261" cy="37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036096" cy="244827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Рухомий і нерухомий </a:t>
            </a:r>
            <a:r>
              <a:rPr lang="uk-UA" b="1" smtClean="0">
                <a:solidFill>
                  <a:srgbClr val="FF0000"/>
                </a:solidFill>
              </a:rPr>
              <a:t>блоки.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Урок 61 Рухомий і нерухомий блоки (Урок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7" y="0"/>
            <a:ext cx="4116053" cy="25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228184" y="5629619"/>
            <a:ext cx="2930624" cy="985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FF0000"/>
                </a:solidFill>
              </a:rPr>
              <a:t>Фізика 7 клас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16.05.2022р.</a:t>
            </a: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0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sz="6000" b="1" i="1" dirty="0">
                <a:solidFill>
                  <a:srgbClr val="FF0000"/>
                </a:solidFill>
              </a:rPr>
              <a:t>Рухомий блок </a:t>
            </a:r>
            <a:r>
              <a:rPr lang="uk-UA" b="1" i="1" dirty="0">
                <a:solidFill>
                  <a:srgbClr val="FF0000"/>
                </a:solidFill>
              </a:rPr>
              <a:t>– блок, вісь якого опускається і піднімається разом з вантажем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204864"/>
            <a:ext cx="381642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>
                <a:solidFill>
                  <a:srgbClr val="FF0000"/>
                </a:solidFill>
              </a:rPr>
              <a:t>Плече сили натягу троса вдвічі більше, ніж плече сили тяжіння вантажу. Тому </a:t>
            </a:r>
            <a:r>
              <a:rPr lang="uk-UA" b="1" i="1" dirty="0">
                <a:solidFill>
                  <a:srgbClr val="FF0066"/>
                </a:solidFill>
              </a:rPr>
              <a:t>рухомий блок дає виграш сили в два рази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7170" name="Picture 2" descr="Урок 61 Рухомий і нерухомий блоки (Уро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399035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3280" y="5569738"/>
            <a:ext cx="36808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F</a:t>
            </a:r>
            <a:r>
              <a:rPr lang="uk-UA" sz="8000" b="1" dirty="0">
                <a:solidFill>
                  <a:srgbClr val="FF0000"/>
                </a:solidFill>
              </a:rPr>
              <a:t>=</a:t>
            </a:r>
            <a:r>
              <a:rPr lang="en-US" sz="8000" b="1" dirty="0">
                <a:solidFill>
                  <a:srgbClr val="FF0000"/>
                </a:solidFill>
              </a:rPr>
              <a:t>mg</a:t>
            </a:r>
            <a:r>
              <a:rPr lang="uk-UA" sz="8000" b="1" dirty="0">
                <a:solidFill>
                  <a:srgbClr val="FF0000"/>
                </a:solidFill>
              </a:rPr>
              <a:t> /2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2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sz="6000" b="1" i="1" dirty="0">
                <a:solidFill>
                  <a:srgbClr val="FF0000"/>
                </a:solidFill>
              </a:rPr>
              <a:t>Рухомий блок </a:t>
            </a:r>
            <a:r>
              <a:rPr lang="uk-UA" b="1" i="1" dirty="0">
                <a:solidFill>
                  <a:srgbClr val="FF0000"/>
                </a:solidFill>
              </a:rPr>
              <a:t>– блок, вісь якого опускається і піднімається разом з вантажем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420888"/>
            <a:ext cx="3816424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Якщо </a:t>
            </a:r>
            <a:r>
              <a:rPr lang="uk-UA" b="1" dirty="0">
                <a:solidFill>
                  <a:srgbClr val="FF0066"/>
                </a:solidFill>
              </a:rPr>
              <a:t>вантаж важить </a:t>
            </a:r>
            <a:r>
              <a:rPr lang="uk-UA" b="1" dirty="0" smtClean="0">
                <a:solidFill>
                  <a:srgbClr val="FF0066"/>
                </a:solidFill>
              </a:rPr>
              <a:t>200 </a:t>
            </a:r>
            <a:r>
              <a:rPr lang="uk-UA" b="1" dirty="0">
                <a:solidFill>
                  <a:srgbClr val="FF0066"/>
                </a:solidFill>
              </a:rPr>
              <a:t>Н</a:t>
            </a:r>
            <a:r>
              <a:rPr lang="uk-UA" dirty="0"/>
              <a:t>, то для його підйому за допомогою </a:t>
            </a:r>
            <a:r>
              <a:rPr lang="uk-UA" b="1" dirty="0">
                <a:solidFill>
                  <a:srgbClr val="FF0066"/>
                </a:solidFill>
              </a:rPr>
              <a:t>нерухомого блоку </a:t>
            </a:r>
            <a:r>
              <a:rPr lang="uk-UA" dirty="0"/>
              <a:t>буде потрібна сила у </a:t>
            </a:r>
            <a:r>
              <a:rPr lang="uk-UA" b="1" dirty="0" smtClean="0">
                <a:solidFill>
                  <a:srgbClr val="FF0066"/>
                </a:solidFill>
              </a:rPr>
              <a:t>200 </a:t>
            </a:r>
            <a:r>
              <a:rPr lang="uk-UA" b="1" dirty="0">
                <a:solidFill>
                  <a:srgbClr val="FF0066"/>
                </a:solidFill>
              </a:rPr>
              <a:t>Н</a:t>
            </a:r>
            <a:r>
              <a:rPr lang="uk-UA" dirty="0"/>
              <a:t>, у свою чергу, за допомогою </a:t>
            </a:r>
            <a:r>
              <a:rPr lang="uk-UA" b="1" dirty="0">
                <a:solidFill>
                  <a:srgbClr val="0000FF"/>
                </a:solidFill>
              </a:rPr>
              <a:t>рухомого блоку </a:t>
            </a:r>
            <a:r>
              <a:rPr lang="uk-UA" dirty="0"/>
              <a:t>буде потрібна </a:t>
            </a:r>
            <a:r>
              <a:rPr lang="uk-UA" b="1" dirty="0">
                <a:solidFill>
                  <a:srgbClr val="0000FF"/>
                </a:solidFill>
              </a:rPr>
              <a:t>сила</a:t>
            </a:r>
            <a:r>
              <a:rPr lang="uk-UA" dirty="0"/>
              <a:t> всього у </a:t>
            </a:r>
            <a:r>
              <a:rPr lang="uk-UA" b="1" dirty="0" smtClean="0">
                <a:solidFill>
                  <a:srgbClr val="0000FF"/>
                </a:solidFill>
              </a:rPr>
              <a:t>100 </a:t>
            </a:r>
            <a:r>
              <a:rPr lang="uk-UA" b="1" dirty="0">
                <a:solidFill>
                  <a:srgbClr val="0000FF"/>
                </a:solidFill>
              </a:rPr>
              <a:t>Н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Урок 61 Рухомий і нерухомий блоки (Уро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399035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79107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Виграш у силі супроводжується таким самим </a:t>
            </a:r>
            <a:r>
              <a:rPr lang="uk-UA" b="1" i="1" dirty="0" err="1" smtClean="0">
                <a:solidFill>
                  <a:srgbClr val="FF0000"/>
                </a:solidFill>
              </a:rPr>
              <a:t>програшем</a:t>
            </a:r>
            <a:r>
              <a:rPr lang="uk-UA" b="1" i="1" dirty="0" smtClean="0">
                <a:solidFill>
                  <a:srgbClr val="FF0000"/>
                </a:solidFill>
              </a:rPr>
              <a:t> у відстані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РУХОМИЙ І НЕРУХОМИЙ БЛОКИ ❤️| Фі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4087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7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22314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FF0066"/>
                </a:solidFill>
              </a:rPr>
              <a:t>Рухомий блок </a:t>
            </a:r>
            <a:r>
              <a:rPr lang="uk-UA" sz="3200" b="1" i="1" dirty="0">
                <a:solidFill>
                  <a:srgbClr val="FF0000"/>
                </a:solidFill>
              </a:rPr>
              <a:t>можна використовувати й для отримання </a:t>
            </a:r>
            <a:r>
              <a:rPr lang="uk-UA" sz="3200" b="1" i="1" dirty="0">
                <a:solidFill>
                  <a:srgbClr val="FF0066"/>
                </a:solidFill>
              </a:rPr>
              <a:t>виграшу у відстані </a:t>
            </a:r>
            <a:r>
              <a:rPr lang="uk-UA" sz="3200" b="1" i="1" dirty="0">
                <a:solidFill>
                  <a:srgbClr val="FF0000"/>
                </a:solidFill>
              </a:rPr>
              <a:t>(або виграшу у швидкості руху). Для цього </a:t>
            </a:r>
            <a:r>
              <a:rPr lang="uk-UA" sz="3200" b="1" i="1" dirty="0">
                <a:solidFill>
                  <a:srgbClr val="FF0066"/>
                </a:solidFill>
              </a:rPr>
              <a:t>вантаж </a:t>
            </a:r>
            <a:r>
              <a:rPr lang="uk-UA" sz="3200" b="1" i="1" dirty="0">
                <a:solidFill>
                  <a:srgbClr val="FF0000"/>
                </a:solidFill>
              </a:rPr>
              <a:t>слід причепити до </a:t>
            </a:r>
            <a:r>
              <a:rPr lang="uk-UA" sz="3200" b="1" i="1" dirty="0">
                <a:solidFill>
                  <a:srgbClr val="FF0066"/>
                </a:solidFill>
              </a:rPr>
              <a:t>вільного кінця мотузки</a:t>
            </a:r>
            <a:r>
              <a:rPr lang="uk-UA" sz="3200" b="1" i="1" dirty="0">
                <a:solidFill>
                  <a:srgbClr val="FF0000"/>
                </a:solidFill>
              </a:rPr>
              <a:t>, а тягти за обойму, до якої прикріплена вісь блока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Урок 61. Рухомий і нерухомий блоки (Уро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5976664" cy="38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9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65" y="188640"/>
            <a:ext cx="8964488" cy="157018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Досить часто використовують систему з рухомих та нерухомих блоків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Самостійна робота &quot;Рухомий і нерухомий бло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808312" cy="4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Блок (механіка)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93529"/>
            <a:ext cx="5086785" cy="381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0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47069" cy="1778158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Рухомий і нерухомий блоки  завжди можна побачити в будь-якому підйомному крані.  </a:t>
            </a:r>
            <a:endParaRPr lang="ru-RU" dirty="0"/>
          </a:p>
        </p:txBody>
      </p:sp>
      <p:pic>
        <p:nvPicPr>
          <p:cNvPr id="11266" name="Picture 2" descr="БЛОКИ ❤️| Фі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7048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9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362274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Нерухомий блок у механізмі канатної  дороги змінює напрямок дії сили натягу канату (а отже, напрямок руху канату)  на протилежний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69847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99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813154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Поліспасти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пристрої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які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складаються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із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системи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рухомих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 і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нерухомих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блоків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700" dirty="0" err="1"/>
              <a:t>використовується</a:t>
            </a:r>
            <a:r>
              <a:rPr lang="ru-RU" sz="2700" dirty="0"/>
              <a:t> для </a:t>
            </a:r>
            <a:r>
              <a:rPr lang="ru-RU" sz="2700" dirty="0" err="1" smtClean="0"/>
              <a:t>підйому</a:t>
            </a:r>
            <a:r>
              <a:rPr lang="ru-RU" sz="2700" dirty="0" smtClean="0"/>
              <a:t> </a:t>
            </a:r>
            <a:r>
              <a:rPr lang="ru-RU" sz="2700" dirty="0" err="1"/>
              <a:t>або</a:t>
            </a:r>
            <a:r>
              <a:rPr lang="ru-RU" sz="2700" dirty="0"/>
              <a:t> </a:t>
            </a:r>
            <a:r>
              <a:rPr lang="ru-RU" sz="2700" dirty="0" err="1"/>
              <a:t>опускання</a:t>
            </a:r>
            <a:r>
              <a:rPr lang="ru-RU" sz="2700" dirty="0"/>
              <a:t> </a:t>
            </a:r>
            <a:r>
              <a:rPr lang="ru-RU" sz="2700" dirty="0" smtClean="0"/>
              <a:t>невеликих </a:t>
            </a:r>
            <a:r>
              <a:rPr lang="ru-RU" sz="2700" dirty="0" err="1"/>
              <a:t>вантажів</a:t>
            </a:r>
            <a:r>
              <a:rPr lang="ru-RU" sz="2700" dirty="0"/>
              <a:t> </a:t>
            </a:r>
            <a:br>
              <a:rPr lang="ru-RU" sz="2700" dirty="0"/>
            </a:br>
            <a:r>
              <a:rPr lang="ru-RU" sz="2700" dirty="0"/>
              <a:t>(</a:t>
            </a:r>
            <a:r>
              <a:rPr lang="ru-RU" sz="2700" dirty="0" err="1"/>
              <a:t>наприклад</a:t>
            </a:r>
            <a:r>
              <a:rPr lang="ru-RU" sz="2700" dirty="0"/>
              <a:t>, шлюпок на суднах).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Picture 14" descr="Mercator06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4" y="2016543"/>
            <a:ext cx="6912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image648_5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774" y="2492896"/>
            <a:ext cx="2098675" cy="36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22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Роботу різних підйомників забезпечує механізм блоку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0090"/>
            <a:ext cx="6552728" cy="4391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62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95" y="411659"/>
            <a:ext cx="6283325" cy="5458618"/>
          </a:xfrm>
        </p:spPr>
        <p:txBody>
          <a:bodyPr>
            <a:normAutofit/>
          </a:bodyPr>
          <a:lstStyle/>
          <a:p>
            <a:r>
              <a:rPr lang="uk-UA" b="1" dirty="0"/>
              <a:t>Задача 1.</a:t>
            </a:r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</a:rPr>
              <a:t>За допомогою рухомого блоку вантаж підняли на висоту 2 м. На яку довжину при цьому був витягнутий вільний кінець мотузки?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66"/>
                </a:solidFill>
              </a:rPr>
              <a:t>(Відповідь: </a:t>
            </a:r>
            <a:r>
              <a:rPr lang="en-US" b="1" dirty="0">
                <a:solidFill>
                  <a:srgbClr val="FF0066"/>
                </a:solidFill>
              </a:rPr>
              <a:t>h</a:t>
            </a:r>
            <a:r>
              <a:rPr lang="uk-UA" b="1" dirty="0">
                <a:solidFill>
                  <a:srgbClr val="FF0066"/>
                </a:solidFill>
              </a:rPr>
              <a:t> = 4 м.)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13314" name="Picture 2" descr="Блок — урок. Фізика, 7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2479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1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Згадайте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Що таке важіль?</a:t>
            </a:r>
            <a:endParaRPr lang="ru-RU" dirty="0"/>
          </a:p>
          <a:p>
            <a:pPr lvl="0"/>
            <a:r>
              <a:rPr lang="uk-UA" dirty="0"/>
              <a:t>Що таке вісь обертання важеля?</a:t>
            </a:r>
            <a:endParaRPr lang="ru-RU" dirty="0"/>
          </a:p>
          <a:p>
            <a:pPr lvl="0"/>
            <a:r>
              <a:rPr lang="uk-UA" dirty="0"/>
              <a:t>Що таке точка прикладання сили?</a:t>
            </a:r>
            <a:endParaRPr lang="ru-RU" dirty="0"/>
          </a:p>
          <a:p>
            <a:pPr lvl="0"/>
            <a:r>
              <a:rPr lang="uk-UA" dirty="0"/>
              <a:t>Як називають лінію, яка показує напрям дії сили?</a:t>
            </a:r>
            <a:endParaRPr lang="ru-RU" dirty="0"/>
          </a:p>
          <a:p>
            <a:pPr lvl="0"/>
            <a:r>
              <a:rPr lang="uk-UA" dirty="0"/>
              <a:t>Що називають плечем сили?</a:t>
            </a:r>
            <a:endParaRPr lang="ru-RU" dirty="0"/>
          </a:p>
          <a:p>
            <a:pPr lvl="0"/>
            <a:r>
              <a:rPr lang="uk-UA" dirty="0"/>
              <a:t>Яка умова рівноваги важеля?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04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616624" cy="640871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Задача 2.</a:t>
            </a:r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</a:rPr>
              <a:t>Робітник за допомогою рухомого блоку підняв вантаж на висоту 5 м, прикладаючи до вільного кінця мотузки силу 200 Н. Яку роботу він виконав? </a:t>
            </a:r>
            <a:r>
              <a:rPr lang="uk-UA" b="1" dirty="0">
                <a:solidFill>
                  <a:srgbClr val="FF0066"/>
                </a:solidFill>
              </a:rPr>
              <a:t>(Відповідь: A = F </a:t>
            </a:r>
            <a:r>
              <a:rPr lang="uk-UA" b="1" dirty="0" smtClean="0">
                <a:solidFill>
                  <a:srgbClr val="FF0066"/>
                </a:solidFill>
              </a:rPr>
              <a:t>*2</a:t>
            </a:r>
            <a:r>
              <a:rPr lang="en-US" b="1" dirty="0">
                <a:solidFill>
                  <a:srgbClr val="FF0066"/>
                </a:solidFill>
              </a:rPr>
              <a:t>h</a:t>
            </a:r>
            <a:r>
              <a:rPr lang="uk-UA" b="1" dirty="0">
                <a:solidFill>
                  <a:srgbClr val="FF0066"/>
                </a:solidFill>
              </a:rPr>
              <a:t> = 200 Н </a:t>
            </a:r>
            <a:r>
              <a:rPr lang="uk-UA" b="1" dirty="0" smtClean="0">
                <a:solidFill>
                  <a:srgbClr val="FF0066"/>
                </a:solidFill>
              </a:rPr>
              <a:t>* </a:t>
            </a:r>
            <a:r>
              <a:rPr lang="uk-UA" b="1" dirty="0">
                <a:solidFill>
                  <a:srgbClr val="FF0066"/>
                </a:solidFill>
              </a:rPr>
              <a:t>10 м = 2000 </a:t>
            </a:r>
            <a:r>
              <a:rPr lang="uk-UA" b="1" dirty="0" err="1">
                <a:solidFill>
                  <a:srgbClr val="FF0066"/>
                </a:solidFill>
              </a:rPr>
              <a:t>Дж</a:t>
            </a:r>
            <a:r>
              <a:rPr lang="uk-UA" b="1" dirty="0">
                <a:solidFill>
                  <a:srgbClr val="FF0066"/>
                </a:solidFill>
              </a:rPr>
              <a:t>.)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14338" name="Picture 2" descr="Урок 61 Рухомий і нерухомий блоки (Уро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4482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5560" y="1844824"/>
            <a:ext cx="614164" cy="64807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997224"/>
            <a:ext cx="614164" cy="64807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9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293833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Задача 3. </a:t>
            </a:r>
            <a:r>
              <a:rPr lang="uk-UA" sz="4000" b="1" i="1" dirty="0" smtClean="0">
                <a:solidFill>
                  <a:srgbClr val="FF0000"/>
                </a:solidFill>
              </a:rPr>
              <a:t>Визначити масу вантажу ,який утримується за допомогою системи рухомого і нерухомого блоків</a:t>
            </a:r>
            <a:r>
              <a:rPr lang="ru-RU" sz="4000" b="1" i="1" dirty="0" smtClean="0">
                <a:solidFill>
                  <a:srgbClr val="FF0000"/>
                </a:solidFill>
              </a:rPr>
              <a:t>,</a:t>
            </a:r>
            <a:r>
              <a:rPr lang="uk-UA" sz="4000" b="1" i="1" dirty="0" smtClean="0">
                <a:solidFill>
                  <a:srgbClr val="FF0000"/>
                </a:solidFill>
              </a:rPr>
              <a:t> якщо до вільного кінця троса прикладено силу 250Н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r>
              <a:rPr lang="uk-UA" sz="4000" b="1" i="1" dirty="0" smtClean="0">
                <a:solidFill>
                  <a:srgbClr val="FF0000"/>
                </a:solidFill>
              </a:rPr>
              <a:t> Маса рухомого блоку 5кг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5369" name="Picture 9" descr="Блоки. Похила площина - Усі уроки фізики 8 клас - конспекти уроків - План  уроку - Конспект уроку - Плани уроків - розробки уроків з фізики - ФІ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3204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12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034682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b="1" dirty="0" smtClean="0">
                <a:solidFill>
                  <a:srgbClr val="FF0000"/>
                </a:solidFill>
              </a:rPr>
              <a:t>Дано</a:t>
            </a:r>
            <a:r>
              <a:rPr lang="uk-UA" sz="3100" b="1" dirty="0">
                <a:solidFill>
                  <a:srgbClr val="FF0000"/>
                </a:solidFill>
              </a:rPr>
              <a:t>: </a:t>
            </a:r>
            <a:r>
              <a:rPr lang="uk-UA" sz="3100" b="1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uk-UA" sz="3100" b="1" dirty="0">
                <a:solidFill>
                  <a:srgbClr val="FF0000"/>
                </a:solidFill>
              </a:rPr>
              <a:t>Розв’язання</a:t>
            </a:r>
            <a:r>
              <a:rPr lang="ru-RU" sz="3100" b="1" dirty="0">
                <a:solidFill>
                  <a:srgbClr val="FF0000"/>
                </a:solidFill>
              </a:rPr>
              <a:t>.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en-US" sz="3100" dirty="0"/>
              <a:t>F</a:t>
            </a:r>
            <a:r>
              <a:rPr lang="uk-UA" sz="3100" dirty="0"/>
              <a:t>= 250кг     Рухомий блок дає виграш </a:t>
            </a:r>
            <a:r>
              <a:rPr lang="uk-UA" sz="3100" dirty="0" smtClean="0"/>
              <a:t>в силі </a:t>
            </a:r>
            <a:r>
              <a:rPr lang="uk-UA" sz="3100" dirty="0"/>
              <a:t>в 2 рази</a:t>
            </a:r>
            <a:r>
              <a:rPr lang="ru-RU" sz="3100" dirty="0"/>
              <a:t>. </a:t>
            </a:r>
            <a:br>
              <a:rPr lang="ru-RU" sz="3100" dirty="0"/>
            </a:br>
            <a:r>
              <a:rPr lang="uk-UA" sz="3100" dirty="0" smtClean="0"/>
              <a:t>m1=5кг                 </a:t>
            </a:r>
            <a:r>
              <a:rPr lang="uk-UA" sz="3100" dirty="0"/>
              <a:t>Отже</a:t>
            </a:r>
            <a:r>
              <a:rPr lang="ru-RU" sz="3100" dirty="0"/>
              <a:t>,</a:t>
            </a:r>
            <a:r>
              <a:rPr lang="uk-UA" sz="3100" dirty="0"/>
              <a:t> вага вантажу з  блоком: P=2F.                          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3100" b="1" dirty="0">
                <a:solidFill>
                  <a:srgbClr val="FF0000"/>
                </a:solidFill>
              </a:rPr>
              <a:t>Знайти:</a:t>
            </a:r>
            <a:r>
              <a:rPr lang="uk-UA" sz="3100" dirty="0"/>
              <a:t>  </a:t>
            </a:r>
            <a:r>
              <a:rPr lang="uk-UA" sz="3100" dirty="0" smtClean="0"/>
              <a:t>          </a:t>
            </a:r>
            <a:r>
              <a:rPr lang="uk-UA" sz="3100" dirty="0"/>
              <a:t>Маса вантажу і маса блоку </a:t>
            </a:r>
            <a:r>
              <a:rPr lang="uk-UA" sz="3100" dirty="0" smtClean="0"/>
              <a:t>дорівнює: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dirty="0" smtClean="0"/>
              <a:t> m</a:t>
            </a:r>
            <a:r>
              <a:rPr lang="uk-UA" sz="3100" baseline="-25000" dirty="0" smtClean="0"/>
              <a:t>2</a:t>
            </a:r>
            <a:r>
              <a:rPr lang="uk-UA" sz="3100" dirty="0" smtClean="0"/>
              <a:t>-?                                                           </a:t>
            </a:r>
            <a:r>
              <a:rPr lang="en-US" sz="3100" dirty="0"/>
              <a:t>m</a:t>
            </a:r>
            <a:r>
              <a:rPr lang="ru-RU" sz="3100" baseline="-25000" dirty="0"/>
              <a:t>1</a:t>
            </a:r>
            <a:r>
              <a:rPr lang="ru-RU" sz="3100" dirty="0"/>
              <a:t>+</a:t>
            </a:r>
            <a:r>
              <a:rPr lang="en-US" sz="3100" dirty="0"/>
              <a:t>m</a:t>
            </a:r>
            <a:r>
              <a:rPr lang="ru-RU" sz="3100" baseline="-25000" dirty="0"/>
              <a:t>2</a:t>
            </a:r>
            <a:r>
              <a:rPr lang="ru-RU" sz="3100" dirty="0"/>
              <a:t>=</a:t>
            </a:r>
            <a:r>
              <a:rPr lang="en-US" sz="3100" dirty="0"/>
              <a:t>P</a:t>
            </a:r>
            <a:r>
              <a:rPr lang="uk-UA" sz="3100" dirty="0"/>
              <a:t>/</a:t>
            </a:r>
            <a:r>
              <a:rPr lang="en-US" sz="3100" dirty="0"/>
              <a:t>g</a:t>
            </a:r>
            <a:r>
              <a:rPr lang="uk-UA" sz="3100" dirty="0"/>
              <a:t> ;             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3100" dirty="0"/>
              <a:t>                    звідки маса вантажу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3100" dirty="0"/>
              <a:t>                    </a:t>
            </a:r>
            <a:r>
              <a:rPr lang="en-US" sz="3100" dirty="0"/>
              <a:t>m</a:t>
            </a:r>
            <a:r>
              <a:rPr lang="ru-RU" sz="3100" baseline="-25000" dirty="0"/>
              <a:t>2</a:t>
            </a:r>
            <a:r>
              <a:rPr lang="ru-RU" sz="3100" dirty="0"/>
              <a:t>=</a:t>
            </a:r>
            <a:r>
              <a:rPr lang="en-US" sz="3100" dirty="0"/>
              <a:t>P</a:t>
            </a:r>
            <a:r>
              <a:rPr lang="uk-UA" sz="3100" dirty="0"/>
              <a:t>/</a:t>
            </a:r>
            <a:r>
              <a:rPr lang="en-US" sz="3100" dirty="0"/>
              <a:t>g </a:t>
            </a:r>
            <a:r>
              <a:rPr lang="ru-RU" sz="3100" dirty="0"/>
              <a:t>- </a:t>
            </a:r>
            <a:r>
              <a:rPr lang="en-US" sz="3100" dirty="0"/>
              <a:t>m</a:t>
            </a:r>
            <a:r>
              <a:rPr lang="ru-RU" sz="3100" baseline="-25000" dirty="0" smtClean="0"/>
              <a:t>1</a:t>
            </a:r>
            <a:br>
              <a:rPr lang="ru-RU" sz="3100" baseline="-25000" dirty="0" smtClean="0"/>
            </a:br>
            <a:r>
              <a:rPr lang="ru-RU" sz="3100" baseline="-25000" dirty="0" smtClean="0"/>
              <a:t/>
            </a:r>
            <a:br>
              <a:rPr lang="ru-RU" sz="3100" baseline="-250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>
                <a:solidFill>
                  <a:srgbClr val="FF0000"/>
                </a:solidFill>
              </a:rPr>
              <a:t>                    </a:t>
            </a:r>
            <a:r>
              <a:rPr lang="uk-UA" sz="3100" b="1" dirty="0">
                <a:solidFill>
                  <a:srgbClr val="FF0000"/>
                </a:solidFill>
              </a:rPr>
              <a:t>Обчислимо</a:t>
            </a:r>
            <a:r>
              <a:rPr lang="uk-UA" sz="3100" b="1" dirty="0" smtClean="0">
                <a:solidFill>
                  <a:srgbClr val="FF0000"/>
                </a:solidFill>
              </a:rPr>
              <a:t>:           </a:t>
            </a:r>
            <a:r>
              <a:rPr lang="uk-UA" sz="3100" dirty="0" smtClean="0"/>
              <a:t>Р=2·250 </a:t>
            </a:r>
            <a:r>
              <a:rPr lang="uk-UA" sz="3100" i="1" dirty="0"/>
              <a:t>Н</a:t>
            </a:r>
            <a:r>
              <a:rPr lang="uk-UA" sz="3100" dirty="0"/>
              <a:t>=500 </a:t>
            </a:r>
            <a:r>
              <a:rPr lang="uk-UA" sz="3100" i="1" dirty="0"/>
              <a:t>Н</a:t>
            </a:r>
            <a:r>
              <a:rPr lang="uk-UA" sz="3100" dirty="0"/>
              <a:t>;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3100" dirty="0"/>
              <a:t>                   </a:t>
            </a:r>
            <a:r>
              <a:rPr lang="en-US" sz="3100" dirty="0"/>
              <a:t>m</a:t>
            </a:r>
            <a:r>
              <a:rPr lang="ru-RU" sz="3100" baseline="-25000" dirty="0"/>
              <a:t>2 </a:t>
            </a:r>
            <a:r>
              <a:rPr lang="ru-RU" sz="3100" dirty="0"/>
              <a:t>=</a:t>
            </a:r>
            <a:r>
              <a:rPr lang="uk-UA" sz="3100" dirty="0"/>
              <a:t> (</a:t>
            </a:r>
            <a:r>
              <a:rPr lang="ru-RU" sz="3100" dirty="0"/>
              <a:t>500</a:t>
            </a:r>
            <a:r>
              <a:rPr lang="en-US" sz="3100" dirty="0"/>
              <a:t>H</a:t>
            </a:r>
            <a:r>
              <a:rPr lang="uk-UA" sz="3100" dirty="0"/>
              <a:t>/9,8Н/кг) - 5кг = 51кг - 5кг = </a:t>
            </a:r>
            <a:r>
              <a:rPr lang="uk-UA" sz="3100" dirty="0" smtClean="0"/>
              <a:t>46кг</a:t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uk-UA" sz="3100" b="1" dirty="0">
                <a:solidFill>
                  <a:srgbClr val="FF0000"/>
                </a:solidFill>
              </a:rPr>
              <a:t>Відповідь:</a:t>
            </a:r>
            <a:r>
              <a:rPr lang="uk-UA" sz="3100" dirty="0"/>
              <a:t> m</a:t>
            </a:r>
            <a:r>
              <a:rPr lang="uk-UA" sz="3100" baseline="-25000" dirty="0"/>
              <a:t>2</a:t>
            </a:r>
            <a:r>
              <a:rPr lang="uk-UA" sz="3100" dirty="0"/>
              <a:t> = 46кг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23459" y="644953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7544" y="1700808"/>
            <a:ext cx="1755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8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Поміркуйте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Наведіть приклади застосування нерухомого блоку.</a:t>
            </a:r>
            <a:endParaRPr lang="ru-RU" dirty="0"/>
          </a:p>
          <a:p>
            <a:pPr lvl="0"/>
            <a:r>
              <a:rPr lang="uk-UA" dirty="0"/>
              <a:t>Наведіть приклади застосування рухомого блоку.</a:t>
            </a:r>
            <a:endParaRPr lang="ru-RU" dirty="0"/>
          </a:p>
          <a:p>
            <a:pPr lvl="0"/>
            <a:r>
              <a:rPr lang="uk-UA" dirty="0"/>
              <a:t>Як за допомогою блоків одержати виграш у силі більше, ніж удвічі?</a:t>
            </a:r>
            <a:endParaRPr lang="ru-RU" dirty="0"/>
          </a:p>
          <a:p>
            <a:pPr lvl="0"/>
            <a:r>
              <a:rPr lang="uk-UA" dirty="0"/>
              <a:t>Чи можна розглядати нерухомий і рухомий блоки як важелі?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88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 35</a:t>
            </a:r>
          </a:p>
          <a:p>
            <a:r>
              <a:rPr lang="uk-UA" dirty="0" smtClean="0"/>
              <a:t>Вправа 35 (два – три завдання на вибір)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8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Хто </a:t>
            </a:r>
            <a:r>
              <a:rPr lang="uk-UA" dirty="0"/>
              <a:t>встановив умову рівноваги важеля?</a:t>
            </a:r>
            <a:endParaRPr lang="ru-RU" dirty="0"/>
          </a:p>
          <a:p>
            <a:pPr lvl="0"/>
            <a:r>
              <a:rPr lang="uk-UA" dirty="0"/>
              <a:t>Який виграш у силі можна отримати за допомогою важеля?</a:t>
            </a:r>
            <a:endParaRPr lang="ru-RU" dirty="0"/>
          </a:p>
          <a:p>
            <a:pPr lvl="0"/>
            <a:r>
              <a:rPr lang="uk-UA" dirty="0"/>
              <a:t>Що таке момент сили?</a:t>
            </a:r>
            <a:endParaRPr lang="ru-RU" dirty="0"/>
          </a:p>
          <a:p>
            <a:pPr lvl="0"/>
            <a:r>
              <a:rPr lang="uk-UA" dirty="0"/>
              <a:t>Якою літерою позначається момент сили?</a:t>
            </a:r>
            <a:endParaRPr lang="ru-RU" dirty="0"/>
          </a:p>
          <a:p>
            <a:pPr lvl="0"/>
            <a:r>
              <a:rPr lang="uk-UA" dirty="0"/>
              <a:t>У яких одиницях вимірюється момент сили?</a:t>
            </a:r>
            <a:endParaRPr lang="ru-RU" dirty="0"/>
          </a:p>
          <a:p>
            <a:pPr lvl="0"/>
            <a:r>
              <a:rPr lang="uk-UA" dirty="0"/>
              <a:t>У чому полягає правило моментів?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0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стародавні часи  люди будували великі споруди  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smtClean="0"/>
              <a:t>для </a:t>
            </a:r>
            <a:r>
              <a:rPr lang="uk-UA" dirty="0"/>
              <a:t>прикладу піраміди  </a:t>
            </a:r>
            <a:r>
              <a:rPr lang="uk-UA" dirty="0" err="1"/>
              <a:t>Хеопса</a:t>
            </a:r>
            <a:r>
              <a:rPr lang="uk-UA" dirty="0"/>
              <a:t>) не маючи великої техніки, підйомних кранів і т. д</a:t>
            </a:r>
            <a:r>
              <a:rPr lang="uk-UA" dirty="0" smtClean="0"/>
              <a:t>.</a:t>
            </a:r>
          </a:p>
          <a:p>
            <a:endParaRPr lang="ru-RU" dirty="0"/>
          </a:p>
          <a:p>
            <a:pPr lvl="0"/>
            <a:endParaRPr lang="uk-UA" dirty="0" smtClean="0"/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/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/>
          </a:p>
          <a:p>
            <a:pPr lvl="0"/>
            <a:r>
              <a:rPr lang="uk-UA" dirty="0" smtClean="0"/>
              <a:t>Як </a:t>
            </a:r>
            <a:r>
              <a:rPr lang="uk-UA" dirty="0"/>
              <a:t>люди колись виконували такі складні будівлі?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Цікаві факти і таємниці піраміди Хеопс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24" y="2996952"/>
            <a:ext cx="6024414" cy="31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5364108" cy="5400600"/>
          </a:xfrm>
        </p:spPr>
        <p:txBody>
          <a:bodyPr>
            <a:normAutofit fontScale="90000"/>
          </a:bodyPr>
          <a:lstStyle/>
          <a:p>
            <a:r>
              <a:rPr lang="uk-UA" sz="7300" b="1" i="1" dirty="0">
                <a:solidFill>
                  <a:srgbClr val="FF0000"/>
                </a:solidFill>
              </a:rPr>
              <a:t>Блок</a:t>
            </a:r>
            <a:r>
              <a:rPr lang="uk-UA" b="1" i="1" dirty="0">
                <a:solidFill>
                  <a:srgbClr val="FF0000"/>
                </a:solidFill>
              </a:rPr>
              <a:t> – це колесо з жолобом, закріплене в обоймі, яке обертається навколо своєї осі. Через жолоб блока пропускають </a:t>
            </a:r>
            <a:r>
              <a:rPr lang="uk-UA" b="1" i="1" dirty="0" smtClean="0">
                <a:solidFill>
                  <a:srgbClr val="FF0000"/>
                </a:solidFill>
              </a:rPr>
              <a:t>мотузку</a:t>
            </a:r>
            <a:r>
              <a:rPr lang="uk-UA" b="1" i="1" dirty="0">
                <a:solidFill>
                  <a:srgbClr val="FF0000"/>
                </a:solidFill>
              </a:rPr>
              <a:t>, трос або ланцюг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Застосування правила рівноваги важеля до блока. «Золоте правило» механіки -  МЕХАНІЧНА РОБОТА ТА ЕНЕРГІЯ - Підручник Фізика 7 клас - Пістун П. Ф. -  Навчальна книга - Богдан 2015 рі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870992"/>
            <a:ext cx="3340393" cy="52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1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5301208"/>
            <a:ext cx="8988425" cy="1556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b="1" dirty="0">
                <a:solidFill>
                  <a:srgbClr val="FF0000"/>
                </a:solidFill>
              </a:rPr>
              <a:t>За легендою, Архімед за допомогою декількох блоків зміг спустити на воду важке судно, яке не могли зрушити з місця десятки коней. Зараз блоки є в багатьох машинах і механізмах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Архімед коротке повідомлення. Архімед і його відкриття. Цікаві факти  Архім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рхімед коротке повідомлення. Архімед і його відкриття. Цікаві факти  Архіме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Архімед коротке повідомлення. Архімед і його відкриття. Цікаві факти  Архіме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Архімед коротке повідомлення. Архімед і його відкриття. Цікаві факти  Архіме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Архімед коротке повідомлення. Архімед і його відкриття. Цікаві факти  Архім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3433"/>
            <a:ext cx="7047892" cy="51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mages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312738"/>
            <a:ext cx="2578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68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Блок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8605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64088" y="1412776"/>
            <a:ext cx="377991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>
                <a:solidFill>
                  <a:srgbClr val="FF0000"/>
                </a:solidFill>
              </a:rPr>
              <a:t>1 – колесо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2 – жолоб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3 – вісь колеса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4 – жолоб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5 - мотузка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6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Блоки бувають </a:t>
            </a:r>
            <a:r>
              <a:rPr lang="uk-UA" b="1" i="1" dirty="0" smtClean="0">
                <a:solidFill>
                  <a:srgbClr val="FF0000"/>
                </a:solidFill>
              </a:rPr>
              <a:t>нерухомі </a:t>
            </a:r>
            <a:r>
              <a:rPr lang="uk-UA" b="1" i="1" dirty="0">
                <a:solidFill>
                  <a:srgbClr val="FF0000"/>
                </a:solidFill>
              </a:rPr>
              <a:t>та </a:t>
            </a:r>
            <a:r>
              <a:rPr lang="uk-UA" b="1" i="1" dirty="0" smtClean="0">
                <a:solidFill>
                  <a:srgbClr val="FF0000"/>
                </a:solidFill>
              </a:rPr>
              <a:t>рухомі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Блоки та полісп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520851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кий виграш у силі дає рухливий блок. Чим відрізняється рухомий блок від  нерухомого? Золоте правило механі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102463" cy="47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8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216024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Нерухомий блок – блок, вісь якого закріплена і під час піднімання вантажів він не піднімається й не опускається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2275"/>
            <a:ext cx="4553875" cy="45091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2666969"/>
            <a:ext cx="3707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Нерухомий блок можна розглядати як рівноплечий важіль, плечі якого дорівнюють радіусу колеса. Тому </a:t>
            </a:r>
            <a:r>
              <a:rPr lang="uk-UA" sz="2400" b="1" dirty="0">
                <a:solidFill>
                  <a:srgbClr val="FF0066"/>
                </a:solidFill>
              </a:rPr>
              <a:t>нерухомий блок виграшу в силі не дає </a:t>
            </a:r>
            <a:r>
              <a:rPr lang="uk-UA" sz="2400" dirty="0"/>
              <a:t>– він лише </a:t>
            </a:r>
            <a:r>
              <a:rPr lang="uk-UA" sz="2400" b="1" dirty="0">
                <a:solidFill>
                  <a:srgbClr val="FF0066"/>
                </a:solidFill>
              </a:rPr>
              <a:t>змінює напрям сили</a:t>
            </a:r>
            <a:r>
              <a:rPr lang="uk-UA" b="1" dirty="0">
                <a:solidFill>
                  <a:srgbClr val="FF0066"/>
                </a:solidFill>
              </a:rPr>
              <a:t>. 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4707" y="5411450"/>
            <a:ext cx="36220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F</a:t>
            </a:r>
            <a:r>
              <a:rPr lang="uk-UA" sz="8800" b="1" dirty="0">
                <a:solidFill>
                  <a:srgbClr val="FF0000"/>
                </a:solidFill>
              </a:rPr>
              <a:t>=</a:t>
            </a:r>
            <a:r>
              <a:rPr lang="en-US" sz="8800" b="1" dirty="0">
                <a:solidFill>
                  <a:srgbClr val="FF0000"/>
                </a:solidFill>
              </a:rPr>
              <a:t>mg</a:t>
            </a:r>
            <a:r>
              <a:rPr lang="uk-UA" sz="8800" b="1" dirty="0">
                <a:solidFill>
                  <a:srgbClr val="FF0000"/>
                </a:solidFill>
              </a:rPr>
              <a:t>.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23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614</Words>
  <Application>Microsoft Office PowerPoint</Application>
  <PresentationFormat>Екран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Рухомий і нерухомий блоки.</vt:lpstr>
      <vt:lpstr>Згадайте</vt:lpstr>
      <vt:lpstr>Презентація PowerPoint</vt:lpstr>
      <vt:lpstr>Презентація PowerPoint</vt:lpstr>
      <vt:lpstr>Блок – це колесо з жолобом, закріплене в обоймі, яке обертається навколо своєї осі. Через жолоб блока пропускають мотузку, трос або ланцюг</vt:lpstr>
      <vt:lpstr>Презентація PowerPoint</vt:lpstr>
      <vt:lpstr>Блок</vt:lpstr>
      <vt:lpstr>Блоки бувають нерухомі та рухомі</vt:lpstr>
      <vt:lpstr>Нерухомий блок – блок, вісь якого закріплена і під час піднімання вантажів він не піднімається й не опускається </vt:lpstr>
      <vt:lpstr>Рухомий блок – блок, вісь якого опускається і піднімається разом з вантажем.</vt:lpstr>
      <vt:lpstr>Рухомий блок – блок, вісь якого опускається і піднімається разом з вантажем.</vt:lpstr>
      <vt:lpstr>Виграш у силі супроводжується таким самим програшем у відстані</vt:lpstr>
      <vt:lpstr>Рухомий блок можна використовувати й для отримання виграшу у відстані (або виграшу у швидкості руху). Для цього вантаж слід причепити до вільного кінця мотузки, а тягти за обойму, до якої прикріплена вісь блока</vt:lpstr>
      <vt:lpstr>Досить часто використовують систему з рухомих та нерухомих блоків</vt:lpstr>
      <vt:lpstr>Рухомий і нерухомий блоки  завжди можна побачити в будь-якому підйомному крані.  </vt:lpstr>
      <vt:lpstr>Нерухомий блок у механізмі канатної  дороги змінює напрямок дії сили натягу канату (а отже, напрямок руху канату)  на протилежний</vt:lpstr>
      <vt:lpstr>Поліспасти – пристрої, які складаються із системи  рухомих і нерухомих блоків, використовується для підйому або опускання невеликих вантажів  (наприклад, шлюпок на суднах). </vt:lpstr>
      <vt:lpstr>Роботу різних підйомників забезпечує механізм блоку</vt:lpstr>
      <vt:lpstr>Задача 1. За допомогою рухомого блоку вантаж підняли на висоту 2 м. На яку довжину при цьому був витягнутий вільний кінець мотузки?  (Відповідь: h = 4 м.) </vt:lpstr>
      <vt:lpstr>Задача 2. Робітник за допомогою рухомого блоку підняв вантаж на висоту 5 м, прикладаючи до вільного кінця мотузки силу 200 Н. Яку роботу він виконав? (Відповідь: A = F *2h = 200 Н * 10 м = 2000 Дж.) </vt:lpstr>
      <vt:lpstr>Задача 3. Визначити масу вантажу ,який утримується за допомогою системи рухомого і нерухомого блоків, якщо до вільного кінця троса прикладено силу 250Н. Маса рухомого блоку 5кг. </vt:lpstr>
      <vt:lpstr>   Дано:                                                      Розв’язання. F= 250кг     Рухомий блок дає виграш в силі в 2 рази.  m1=5кг                 Отже, вага вантажу з  блоком: P=2F.                            Знайти:            Маса вантажу і маса блоку дорівнює:  m2-?                                                           m1+m2=P/g ;                                   звідки маса вантажу                     m2=P/g - m1                       Обчислимо:           Р=2·250 Н=500 Н;                    m2 = (500H/9,8Н/кг) - 5кг = 51кг - 5кг = 46кг   Відповідь: m2 = 46кг   </vt:lpstr>
      <vt:lpstr>Поміркуйте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Рухомий і нерухомий блоки</dc:title>
  <dc:creator>Yourust</dc:creator>
  <cp:lastModifiedBy>RePack by Diakov</cp:lastModifiedBy>
  <cp:revision>19</cp:revision>
  <dcterms:created xsi:type="dcterms:W3CDTF">2021-04-20T17:22:38Z</dcterms:created>
  <dcterms:modified xsi:type="dcterms:W3CDTF">2022-05-09T15:41:16Z</dcterms:modified>
</cp:coreProperties>
</file>