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Сполучені посудини. Манометри</a:t>
            </a:r>
            <a:r>
              <a:rPr lang="uk-UA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6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88024" y="3429000"/>
            <a:ext cx="3744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i="1" dirty="0" smtClean="0">
                <a:latin typeface="Arial" pitchFamily="34" charset="0"/>
                <a:cs typeface="Arial" pitchFamily="34" charset="0"/>
              </a:rPr>
              <a:t>Фізика 7 клас </a:t>
            </a:r>
          </a:p>
          <a:p>
            <a:r>
              <a:rPr lang="uk-UA" sz="2000" i="1" dirty="0" smtClean="0">
                <a:latin typeface="Arial" pitchFamily="34" charset="0"/>
                <a:cs typeface="Arial" pitchFamily="34" charset="0"/>
              </a:rPr>
              <a:t>21.03.2022</a:t>
            </a:r>
            <a:endParaRPr lang="uk-UA" sz="2000" i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412" y="3465004"/>
            <a:ext cx="1971468" cy="1908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331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04251" y="227993"/>
            <a:ext cx="8672893" cy="6202096"/>
            <a:chOff x="204251" y="227993"/>
            <a:chExt cx="8672893" cy="620209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9360" y="1090561"/>
              <a:ext cx="4192218" cy="37698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Прямоугольник 1"/>
            <p:cNvSpPr/>
            <p:nvPr/>
          </p:nvSpPr>
          <p:spPr>
            <a:xfrm>
              <a:off x="755576" y="227993"/>
              <a:ext cx="8121568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uk-UA" sz="24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Сполучені посудини </a:t>
              </a:r>
              <a:r>
                <a:rPr lang="uk-UA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— це посудини, з’єднані між собою в нижній частині так, що між ними може перетікати рідина.</a:t>
              </a:r>
              <a:endParaRPr lang="uk-UA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293151" y="4860429"/>
              <a:ext cx="8544635" cy="1569660"/>
            </a:xfrm>
            <a:prstGeom prst="rect">
              <a:avLst/>
            </a:prstGeom>
            <a:solidFill>
              <a:srgbClr val="FFFF66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uk-UA" sz="24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О</a:t>
              </a:r>
              <a:r>
                <a:rPr lang="uk-UA" sz="24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сновна властивість сполучених посудин: </a:t>
              </a:r>
            </a:p>
            <a:p>
              <a:r>
                <a:rPr lang="uk-UA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У відкритих сполучених посудинах вільні поверхні однорідної нерухомої рідини встановлюються на одному рівні.</a:t>
              </a:r>
              <a:endParaRPr lang="uk-UA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251" y="321859"/>
              <a:ext cx="466478" cy="9196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9381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234032" y="260648"/>
            <a:ext cx="8586439" cy="6496402"/>
            <a:chOff x="234032" y="260648"/>
            <a:chExt cx="8586439" cy="6496402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9592" y="260648"/>
              <a:ext cx="7757108" cy="44158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Прямоугольник 1"/>
            <p:cNvSpPr/>
            <p:nvPr/>
          </p:nvSpPr>
          <p:spPr>
            <a:xfrm>
              <a:off x="234032" y="4941168"/>
              <a:ext cx="8586439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uk-UA" sz="2800" dirty="0" smtClean="0">
                  <a:latin typeface="Arial" pitchFamily="34" charset="0"/>
                  <a:cs typeface="Arial" pitchFamily="34" charset="0"/>
                </a:rPr>
                <a:t>Вільні поверхні рідини встановлюються на одному рівні не лише у двох, але й у будь-якій кількості сполучених посудин — незалежно від того, яку форму вони мають і як розташовані в просторі.</a:t>
              </a:r>
              <a:endParaRPr lang="uk-UA" sz="28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3704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260648"/>
            <a:ext cx="8820472" cy="6384314"/>
            <a:chOff x="0" y="260648"/>
            <a:chExt cx="8820472" cy="6384314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817440"/>
              <a:ext cx="4648724" cy="48275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256854" y="260648"/>
              <a:ext cx="856361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3600" b="1" dirty="0" smtClean="0">
                  <a:latin typeface="Arial" pitchFamily="34" charset="0"/>
                  <a:cs typeface="Arial" pitchFamily="34" charset="0"/>
                </a:rPr>
                <a:t>Сполучені посудини з різними рідинами в колінах</a:t>
              </a:r>
              <a:endParaRPr lang="uk-UA" sz="3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8872" y="2754854"/>
              <a:ext cx="3522720" cy="718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5391" y="3522042"/>
              <a:ext cx="2304256" cy="652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7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7994" y="4189952"/>
              <a:ext cx="4284476" cy="4320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23985" y="4969087"/>
              <a:ext cx="2997607" cy="13437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>
                  <a:off x="5220072" y="1556792"/>
                  <a:ext cx="2880320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uk-UA" sz="4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k-UA" sz="4800" b="0" i="1" smtClean="0">
                                <a:latin typeface="Cambria Math"/>
                              </a:rPr>
                              <m:t>р</m:t>
                            </m:r>
                          </m:e>
                          <m:sub>
                            <m:r>
                              <a:rPr lang="uk-UA" sz="4800" b="0" i="1" smtClean="0">
                                <a:latin typeface="Cambria Math"/>
                              </a:rPr>
                              <m:t>г</m:t>
                            </m:r>
                          </m:sub>
                        </m:sSub>
                        <m:r>
                          <a:rPr lang="uk-UA" sz="4800" b="0" i="1" smtClean="0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uk-UA" sz="4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k-UA" sz="4800" b="0" i="1" smtClean="0">
                                <a:latin typeface="Cambria Math"/>
                              </a:rPr>
                              <m:t>р</m:t>
                            </m:r>
                          </m:e>
                          <m:sub>
                            <m:r>
                              <a:rPr lang="uk-UA" sz="4800" b="0" i="1" smtClean="0">
                                <a:latin typeface="Cambria Math"/>
                              </a:rPr>
                              <m:t>в</m:t>
                            </m:r>
                          </m:sub>
                        </m:sSub>
                      </m:oMath>
                    </m:oMathPara>
                  </a14:m>
                  <a:endParaRPr lang="uk-UA" sz="4800" dirty="0"/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20072" y="1556792"/>
                  <a:ext cx="2880320" cy="830997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uk-UA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61973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395536" y="260648"/>
            <a:ext cx="8496943" cy="6185525"/>
            <a:chOff x="395536" y="260648"/>
            <a:chExt cx="8496943" cy="618552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986949"/>
              <a:ext cx="2011348" cy="2088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4437112"/>
              <a:ext cx="2997607" cy="13437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Прямоугольник 1"/>
            <p:cNvSpPr/>
            <p:nvPr/>
          </p:nvSpPr>
          <p:spPr>
            <a:xfrm>
              <a:off x="395536" y="260648"/>
              <a:ext cx="820891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uk-UA" sz="2800" b="1" dirty="0" smtClean="0">
                  <a:latin typeface="Arial" pitchFamily="34" charset="0"/>
                  <a:cs typeface="Arial" pitchFamily="34" charset="0"/>
                </a:rPr>
                <a:t>Друга властивість </a:t>
              </a:r>
              <a:r>
                <a:rPr lang="uk-UA" sz="2800" b="1" dirty="0">
                  <a:latin typeface="Arial" pitchFamily="34" charset="0"/>
                  <a:cs typeface="Arial" pitchFamily="34" charset="0"/>
                </a:rPr>
                <a:t>сполучених посудин:</a:t>
              </a:r>
              <a:endParaRPr lang="ru-RU" sz="2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2438218" y="1628507"/>
              <a:ext cx="6454261" cy="2485787"/>
            </a:xfrm>
            <a:prstGeom prst="roundRect">
              <a:avLst/>
            </a:prstGeom>
            <a:solidFill>
              <a:srgbClr val="FFFF66"/>
            </a:solidFill>
          </p:spPr>
          <p:txBody>
            <a:bodyPr wrap="square">
              <a:spAutoFit/>
            </a:bodyPr>
            <a:lstStyle/>
            <a:p>
              <a:r>
                <a:rPr lang="uk-UA" sz="2800" dirty="0">
                  <a:latin typeface="Arial" pitchFamily="34" charset="0"/>
                  <a:cs typeface="Arial" pitchFamily="34" charset="0"/>
                </a:rPr>
                <a:t>У відкритих сполучених посудинах стовпчик нерухомої рідини з меншою густиною буде вищим, ніж стовпчик нерухомої рідини з більшою густиною.</a:t>
              </a:r>
              <a:endParaRPr lang="ru-RU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3995936" y="4437112"/>
              <a:ext cx="4353661" cy="2009061"/>
            </a:xfrm>
            <a:prstGeom prst="roundRect">
              <a:avLst/>
            </a:prstGeom>
            <a:solidFill>
              <a:srgbClr val="FFFF66"/>
            </a:solidFill>
          </p:spPr>
          <p:txBody>
            <a:bodyPr wrap="square">
              <a:spAutoFit/>
            </a:bodyPr>
            <a:lstStyle/>
            <a:p>
              <a:r>
                <a:rPr lang="uk-UA" sz="2800" dirty="0">
                  <a:latin typeface="Arial" pitchFamily="34" charset="0"/>
                  <a:cs typeface="Arial" pitchFamily="34" charset="0"/>
                </a:rPr>
                <a:t>Відношення висот стовпчиків рідин є оберненим відношенню їхніх густин.</a:t>
              </a:r>
              <a:endParaRPr lang="ru-RU" sz="2800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7904" y="986949"/>
              <a:ext cx="4284476" cy="4320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7813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042" y="476672"/>
            <a:ext cx="8422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600" b="1" i="1" dirty="0">
                <a:latin typeface="Arial" pitchFamily="34" charset="0"/>
                <a:cs typeface="Arial" pitchFamily="34" charset="0"/>
              </a:rPr>
              <a:t>Застосування сполучених посудин</a:t>
            </a:r>
            <a:endParaRPr lang="uk-UA" sz="3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587" y="3465004"/>
            <a:ext cx="2752293" cy="2663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Группа 7"/>
          <p:cNvGrpSpPr/>
          <p:nvPr/>
        </p:nvGrpSpPr>
        <p:grpSpPr>
          <a:xfrm>
            <a:off x="539042" y="463740"/>
            <a:ext cx="8422498" cy="5652316"/>
            <a:chOff x="539042" y="463740"/>
            <a:chExt cx="8422498" cy="5652316"/>
          </a:xfrm>
        </p:grpSpPr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2126" y="1664804"/>
              <a:ext cx="2347641" cy="2484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6176" y="3644868"/>
              <a:ext cx="2675055" cy="2304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Прямоугольник 5"/>
            <p:cNvSpPr/>
            <p:nvPr/>
          </p:nvSpPr>
          <p:spPr>
            <a:xfrm>
              <a:off x="539042" y="463740"/>
              <a:ext cx="842249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uk-UA" sz="3600" b="1" i="1" dirty="0">
                  <a:latin typeface="Arial" pitchFamily="34" charset="0"/>
                  <a:cs typeface="Arial" pitchFamily="34" charset="0"/>
                </a:rPr>
                <a:t>Застосування сполучених посудин</a:t>
              </a:r>
              <a:endParaRPr lang="uk-UA" sz="3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7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9587" y="3452072"/>
              <a:ext cx="2752293" cy="26639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8912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539552" y="125402"/>
            <a:ext cx="8480781" cy="6480661"/>
            <a:chOff x="539552" y="125402"/>
            <a:chExt cx="8480781" cy="6480661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611560" y="125402"/>
              <a:ext cx="827393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uk-UA" sz="3200" i="1" dirty="0">
                  <a:latin typeface="Arial" pitchFamily="34" charset="0"/>
                  <a:cs typeface="Arial" pitchFamily="34" charset="0"/>
                </a:rPr>
                <a:t>Застосування сполучених посудин</a:t>
              </a:r>
              <a:endParaRPr lang="uk-UA" sz="3200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920565"/>
              <a:ext cx="2190750" cy="4448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0595" y="3493615"/>
              <a:ext cx="4914900" cy="2095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4242953" y="2450182"/>
              <a:ext cx="233476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3200" dirty="0" smtClean="0">
                  <a:latin typeface="Arial" pitchFamily="34" charset="0"/>
                  <a:cs typeface="Arial" pitchFamily="34" charset="0"/>
                </a:rPr>
                <a:t>Шлюзи каналу</a:t>
              </a:r>
              <a:endParaRPr lang="uk-UA" sz="3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835757" y="6021288"/>
              <a:ext cx="51845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3200" dirty="0" smtClean="0">
                  <a:latin typeface="Arial" pitchFamily="34" charset="0"/>
                  <a:cs typeface="Arial" pitchFamily="34" charset="0"/>
                </a:rPr>
                <a:t>Артезіанське  джерело</a:t>
              </a:r>
              <a:endParaRPr lang="uk-UA" sz="3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Стрелка вверх 5"/>
            <p:cNvSpPr/>
            <p:nvPr/>
          </p:nvSpPr>
          <p:spPr>
            <a:xfrm>
              <a:off x="6616261" y="5589115"/>
              <a:ext cx="349651" cy="296193"/>
            </a:xfrm>
            <a:prstGeom prst="up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pic>
          <p:nvPicPr>
            <p:cNvPr id="2056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4741" y="710176"/>
              <a:ext cx="4247659" cy="17400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Стрелка влево 6"/>
            <p:cNvSpPr/>
            <p:nvPr/>
          </p:nvSpPr>
          <p:spPr>
            <a:xfrm>
              <a:off x="3203848" y="2556294"/>
              <a:ext cx="857374" cy="432497"/>
            </a:xfrm>
            <a:prstGeom prst="lef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</p:grpSp>
    </p:spTree>
    <p:extLst>
      <p:ext uri="{BB962C8B-B14F-4D97-AF65-F5344CB8AC3E}">
        <p14:creationId xmlns:p14="http://schemas.microsoft.com/office/powerpoint/2010/main" val="346315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395535" y="332656"/>
            <a:ext cx="8424937" cy="5330333"/>
            <a:chOff x="395535" y="332656"/>
            <a:chExt cx="8424937" cy="5330333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5" y="2060848"/>
              <a:ext cx="5653177" cy="31055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59833" y="1268760"/>
              <a:ext cx="2440692" cy="4394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Прямоугольник 1"/>
            <p:cNvSpPr/>
            <p:nvPr/>
          </p:nvSpPr>
          <p:spPr>
            <a:xfrm>
              <a:off x="395536" y="332656"/>
              <a:ext cx="842493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uk-UA" sz="3600" dirty="0" smtClean="0">
                  <a:latin typeface="Arial" pitchFamily="34" charset="0"/>
                  <a:cs typeface="Arial" pitchFamily="34" charset="0"/>
                </a:rPr>
                <a:t>Водонапірна башта</a:t>
              </a:r>
              <a:endParaRPr lang="uk-UA" sz="36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341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B050"/>
                </a:solidFill>
              </a:rPr>
              <a:t>Завдання</a:t>
            </a: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4" name="Місце для вмісту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r>
              <a:rPr lang="uk-UA" sz="2800" dirty="0" smtClean="0">
                <a:latin typeface="+mj-lt"/>
                <a:ea typeface="+mj-ea"/>
                <a:cs typeface="+mj-cs"/>
              </a:rPr>
              <a:t>Доповніть вивчене по презентації матеріалом підручника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uk-UA" sz="2800" dirty="0" smtClean="0">
                <a:latin typeface="+mj-lt"/>
                <a:ea typeface="+mj-ea"/>
                <a:cs typeface="+mj-cs"/>
              </a:rPr>
              <a:t>Письмово дайте відповіді на контрольні запитання</a:t>
            </a:r>
          </a:p>
          <a:p>
            <a:pPr marL="0" indent="0" algn="ctr">
              <a:spcBef>
                <a:spcPct val="0"/>
              </a:spcBef>
              <a:buNone/>
            </a:pPr>
            <a:endParaRPr lang="uk-UA" sz="2800" dirty="0">
              <a:latin typeface="+mj-lt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uk-UA" sz="2800" dirty="0" smtClean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Домашнє завдання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uk-UA" sz="2800" dirty="0" smtClean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Вивчити параграф 26 (пункт 1-3)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uk-UA" sz="2800" dirty="0" smtClean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Вправа 26 (1-3)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uk-UA" sz="2800" dirty="0" smtClean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 </a:t>
            </a:r>
            <a:endParaRPr lang="uk-UA" sz="2800" dirty="0">
              <a:solidFill>
                <a:srgbClr val="00B05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4778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169</Words>
  <Application>Microsoft Office PowerPoint</Application>
  <PresentationFormat>Екран (4:3)</PresentationFormat>
  <Paragraphs>26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Завдання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RePack by Diakov</cp:lastModifiedBy>
  <cp:revision>20</cp:revision>
  <dcterms:created xsi:type="dcterms:W3CDTF">2019-02-19T07:09:09Z</dcterms:created>
  <dcterms:modified xsi:type="dcterms:W3CDTF">2022-03-18T17:23:55Z</dcterms:modified>
</cp:coreProperties>
</file>