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79" r:id="rId4"/>
    <p:sldId id="265" r:id="rId5"/>
    <p:sldId id="266" r:id="rId6"/>
    <p:sldId id="267" r:id="rId7"/>
    <p:sldId id="268" r:id="rId8"/>
    <p:sldId id="269" r:id="rId9"/>
    <p:sldId id="272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94C5F-2E0D-460C-AEE4-959803049CF2}" type="datetimeFigureOut">
              <a:rPr lang="uk-UA" smtClean="0"/>
              <a:pPr/>
              <a:t>05.05.2022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F25DA-BC40-43F0-B4CD-DD09D4E60A93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1821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C9D380-B450-46DB-BC18-9821A13C2A02}" type="slidenum">
              <a:rPr lang="ru-RU" smtClean="0"/>
              <a:pPr/>
              <a:t>9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599171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626614-8D4C-473E-9ABE-5BE145E88539}" type="slidenum">
              <a:rPr lang="ru-RU" smtClean="0"/>
              <a:pPr/>
              <a:t>10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665637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600DC4-4512-455E-9A64-E4C4C834FC10}" type="slidenum">
              <a:rPr lang="ru-RU" smtClean="0"/>
              <a:pPr/>
              <a:t>11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54701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503975-4459-4B3C-81E8-80A56C62CE15}" type="slidenum">
              <a:rPr lang="ru-RU" smtClean="0"/>
              <a:pPr/>
              <a:t>12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062658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2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image" Target="../media/image12.png"/><Relationship Id="rId5" Type="http://schemas.openxmlformats.org/officeDocument/2006/relationships/tags" Target="../tags/tag4.xml"/><Relationship Id="rId10" Type="http://schemas.openxmlformats.org/officeDocument/2006/relationships/image" Target="../media/image11.wmf"/><Relationship Id="rId4" Type="http://schemas.openxmlformats.org/officeDocument/2006/relationships/tags" Target="../tags/tag3.xml"/><Relationship Id="rId9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.xml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6.bin"/><Relationship Id="rId3" Type="http://schemas.openxmlformats.org/officeDocument/2006/relationships/tags" Target="../tags/tag7.xml"/><Relationship Id="rId21" Type="http://schemas.openxmlformats.org/officeDocument/2006/relationships/image" Target="../media/image18.wmf"/><Relationship Id="rId7" Type="http://schemas.openxmlformats.org/officeDocument/2006/relationships/tags" Target="../tags/tag11.xml"/><Relationship Id="rId12" Type="http://schemas.openxmlformats.org/officeDocument/2006/relationships/oleObject" Target="../embeddings/oleObject3.bin"/><Relationship Id="rId17" Type="http://schemas.openxmlformats.org/officeDocument/2006/relationships/image" Target="../media/image16.wmf"/><Relationship Id="rId2" Type="http://schemas.openxmlformats.org/officeDocument/2006/relationships/tags" Target="../tags/tag6.xml"/><Relationship Id="rId16" Type="http://schemas.openxmlformats.org/officeDocument/2006/relationships/oleObject" Target="../embeddings/oleObject5.bin"/><Relationship Id="rId20" Type="http://schemas.openxmlformats.org/officeDocument/2006/relationships/oleObject" Target="../embeddings/oleObject7.bin"/><Relationship Id="rId1" Type="http://schemas.openxmlformats.org/officeDocument/2006/relationships/vmlDrawing" Target="../drawings/vmlDrawing2.vml"/><Relationship Id="rId6" Type="http://schemas.openxmlformats.org/officeDocument/2006/relationships/tags" Target="../tags/tag10.xml"/><Relationship Id="rId11" Type="http://schemas.openxmlformats.org/officeDocument/2006/relationships/image" Target="../media/image13.wmf"/><Relationship Id="rId5" Type="http://schemas.openxmlformats.org/officeDocument/2006/relationships/tags" Target="../tags/tag9.xml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2.bin"/><Relationship Id="rId19" Type="http://schemas.openxmlformats.org/officeDocument/2006/relationships/image" Target="../media/image17.wmf"/><Relationship Id="rId4" Type="http://schemas.openxmlformats.org/officeDocument/2006/relationships/tags" Target="../tags/tag8.xml"/><Relationship Id="rId9" Type="http://schemas.openxmlformats.org/officeDocument/2006/relationships/image" Target="../media/image1.jpeg"/><Relationship Id="rId1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hoadonviet.com/photo/55f7fee490f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084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25336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uk-UA" sz="5400" b="1" i="1" dirty="0" smtClean="0">
                <a:solidFill>
                  <a:srgbClr val="002060"/>
                </a:solidFill>
                <a:latin typeface="Georgia" pitchFamily="18" charset="0"/>
                <a:ea typeface="Batang" pitchFamily="18" charset="-127"/>
              </a:rPr>
              <a:t>Момент </a:t>
            </a:r>
            <a:r>
              <a:rPr lang="uk-UA" sz="5400" b="1" i="1" dirty="0" err="1" smtClean="0">
                <a:solidFill>
                  <a:srgbClr val="002060"/>
                </a:solidFill>
                <a:latin typeface="Georgia" pitchFamily="18" charset="0"/>
                <a:ea typeface="Batang" pitchFamily="18" charset="-127"/>
              </a:rPr>
              <a:t>сили.Важіль</a:t>
            </a:r>
            <a:r>
              <a:rPr lang="uk-UA" sz="5400" b="1" i="1" dirty="0" smtClean="0">
                <a:solidFill>
                  <a:srgbClr val="002060"/>
                </a:solidFill>
                <a:latin typeface="Georgia" pitchFamily="18" charset="0"/>
                <a:ea typeface="Batang" pitchFamily="18" charset="-127"/>
              </a:rPr>
              <a:t>.</a:t>
            </a:r>
            <a:r>
              <a:rPr lang="uk-UA" sz="5400" b="1" i="1" dirty="0" smtClean="0">
                <a:solidFill>
                  <a:srgbClr val="002060"/>
                </a:solidFill>
                <a:latin typeface="Georgia" pitchFamily="18" charset="0"/>
                <a:ea typeface="Batang" pitchFamily="18" charset="-127"/>
              </a:rPr>
              <a:t/>
            </a:r>
            <a:br>
              <a:rPr lang="uk-UA" sz="5400" b="1" i="1" dirty="0" smtClean="0">
                <a:solidFill>
                  <a:srgbClr val="002060"/>
                </a:solidFill>
                <a:latin typeface="Georgia" pitchFamily="18" charset="0"/>
                <a:ea typeface="Batang" pitchFamily="18" charset="-127"/>
              </a:rPr>
            </a:br>
            <a:r>
              <a:rPr lang="uk-UA" sz="5400" b="1" i="1" dirty="0" smtClean="0">
                <a:solidFill>
                  <a:srgbClr val="002060"/>
                </a:solidFill>
                <a:latin typeface="Georgia" pitchFamily="18" charset="0"/>
                <a:ea typeface="Batang" pitchFamily="18" charset="-127"/>
              </a:rPr>
              <a:t> Умова рівноваги важеля</a:t>
            </a:r>
            <a:endParaRPr lang="uk-UA" sz="5400" b="1" i="1" dirty="0">
              <a:solidFill>
                <a:srgbClr val="002060"/>
              </a:solidFill>
              <a:latin typeface="Georgia" pitchFamily="18" charset="0"/>
              <a:ea typeface="Batang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1600" y="4140160"/>
            <a:ext cx="2362200" cy="22098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00B0F0"/>
                </a:solidFill>
                <a:latin typeface="Batang" pitchFamily="18" charset="-127"/>
                <a:ea typeface="Batang" pitchFamily="18" charset="-127"/>
              </a:rPr>
              <a:t>Фізика</a:t>
            </a:r>
          </a:p>
          <a:p>
            <a:r>
              <a:rPr lang="uk-UA" sz="2800" dirty="0" smtClean="0">
                <a:solidFill>
                  <a:srgbClr val="00B0F0"/>
                </a:solidFill>
                <a:latin typeface="Batang" pitchFamily="18" charset="-127"/>
                <a:ea typeface="Batang" pitchFamily="18" charset="-127"/>
              </a:rPr>
              <a:t> 7 клас</a:t>
            </a:r>
          </a:p>
          <a:p>
            <a:r>
              <a:rPr lang="uk-UA" sz="2800" dirty="0" smtClean="0">
                <a:solidFill>
                  <a:srgbClr val="00B0F0"/>
                </a:solidFill>
                <a:latin typeface="Batang" pitchFamily="18" charset="-127"/>
                <a:ea typeface="Batang" pitchFamily="18" charset="-127"/>
              </a:rPr>
              <a:t>09.05.2022р.</a:t>
            </a:r>
            <a:endParaRPr lang="uk-UA" sz="2800" dirty="0">
              <a:solidFill>
                <a:srgbClr val="00B0F0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solidFill>
                  <a:srgbClr val="C00000"/>
                </a:solidFill>
                <a:latin typeface="Arial" charset="0"/>
                <a:cs typeface="Arial" charset="0"/>
              </a:rPr>
              <a:t>Название списка</a:t>
            </a:r>
            <a:endParaRPr lang="en-US" b="1" i="1" smtClean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ltGray">
          <a:xfrm rot="5400000">
            <a:off x="-2422525" y="1711325"/>
            <a:ext cx="4824412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0">
            <a:gsLst>
              <a:gs pos="0">
                <a:schemeClr val="tx2">
                  <a:gamma/>
                  <a:tint val="45490"/>
                  <a:invGamma/>
                  <a:alpha val="60001"/>
                </a:schemeClr>
              </a:gs>
              <a:gs pos="100000">
                <a:schemeClr val="tx2">
                  <a:alpha val="60001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gray">
          <a:xfrm>
            <a:off x="1981200" y="5335588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5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gray">
          <a:xfrm>
            <a:off x="2393950" y="450850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4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gray">
          <a:xfrm>
            <a:off x="2438400" y="369570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3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gray">
          <a:xfrm>
            <a:off x="2286000" y="2827338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2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gray">
          <a:xfrm>
            <a:off x="1765300" y="205740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1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447800" y="2146300"/>
            <a:ext cx="381000" cy="381000"/>
            <a:chOff x="2078" y="1680"/>
            <a:chExt cx="1615" cy="1615"/>
          </a:xfrm>
        </p:grpSpPr>
        <p:sp>
          <p:nvSpPr>
            <p:cNvPr id="12333" name="Oval 1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2334" name="Oval 1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981200" y="2933700"/>
            <a:ext cx="381000" cy="381000"/>
            <a:chOff x="2078" y="1680"/>
            <a:chExt cx="1615" cy="1615"/>
          </a:xfrm>
        </p:grpSpPr>
        <p:sp>
          <p:nvSpPr>
            <p:cNvPr id="12327" name="Oval 1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2328" name="Oval 1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2332" name="Oval 2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FF0000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33600" y="3771900"/>
            <a:ext cx="381000" cy="381000"/>
            <a:chOff x="2078" y="1680"/>
            <a:chExt cx="1615" cy="1615"/>
          </a:xfrm>
        </p:grpSpPr>
        <p:sp>
          <p:nvSpPr>
            <p:cNvPr id="12321" name="Oval 2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2322" name="Oval 2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2057400" y="4610100"/>
            <a:ext cx="381000" cy="381000"/>
            <a:chOff x="2078" y="1680"/>
            <a:chExt cx="1615" cy="1615"/>
          </a:xfrm>
        </p:grpSpPr>
        <p:sp>
          <p:nvSpPr>
            <p:cNvPr id="12315" name="Oval 3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2316" name="Oval 3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2318" name="Oval 3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8D67E1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1682750" y="5384800"/>
            <a:ext cx="355600" cy="381000"/>
            <a:chOff x="2078" y="1680"/>
            <a:chExt cx="1615" cy="1615"/>
          </a:xfrm>
        </p:grpSpPr>
        <p:sp>
          <p:nvSpPr>
            <p:cNvPr id="12309" name="Oval 3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2310" name="Oval 3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84" name="Oval 40"/>
            <p:cNvSpPr>
              <a:spLocks noChangeArrowheads="1"/>
            </p:cNvSpPr>
            <p:nvPr/>
          </p:nvSpPr>
          <p:spPr bwMode="gray">
            <a:xfrm>
              <a:off x="2251" y="1855"/>
              <a:ext cx="1262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2312" name="Oval 4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86" name="Oval 42"/>
            <p:cNvSpPr>
              <a:spLocks noChangeArrowheads="1"/>
            </p:cNvSpPr>
            <p:nvPr/>
          </p:nvSpPr>
          <p:spPr bwMode="gray">
            <a:xfrm>
              <a:off x="2338" y="1936"/>
              <a:ext cx="1096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2314" name="Oval 4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6E2E11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6188" name="Text Box 44"/>
          <p:cNvSpPr txBox="1">
            <a:spLocks noChangeArrowheads="1"/>
          </p:cNvSpPr>
          <p:nvPr/>
        </p:nvSpPr>
        <p:spPr bwMode="black">
          <a:xfrm>
            <a:off x="76200" y="3506788"/>
            <a:ext cx="1995488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Текст</a:t>
            </a: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pic>
        <p:nvPicPr>
          <p:cNvPr id="12303" name="Picture 2" descr="G:\картинки к уроку\matematika_carica_nauk_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38100" y="-11113"/>
            <a:ext cx="9220200" cy="688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4" name="TextBox 45"/>
          <p:cNvSpPr txBox="1">
            <a:spLocks noChangeArrowheads="1"/>
          </p:cNvSpPr>
          <p:nvPr/>
        </p:nvSpPr>
        <p:spPr bwMode="auto">
          <a:xfrm>
            <a:off x="152400" y="1524000"/>
            <a:ext cx="16664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pic>
        <p:nvPicPr>
          <p:cNvPr id="12305" name="Picture 2" descr="G:\картинки к уроку\кусачки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rcRect/>
          <a:stretch>
            <a:fillRect/>
          </a:stretch>
        </p:blipFill>
        <p:spPr bwMode="auto">
          <a:xfrm>
            <a:off x="4114800" y="3657600"/>
            <a:ext cx="2500312" cy="30226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  <p:pic>
        <p:nvPicPr>
          <p:cNvPr id="12306" name="Picture 3" descr="G:\картинки к уроку\ножницы.jpe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20000"/>
          </a:blip>
          <a:srcRect/>
          <a:stretch>
            <a:fillRect/>
          </a:stretch>
        </p:blipFill>
        <p:spPr bwMode="auto">
          <a:xfrm>
            <a:off x="762000" y="3657600"/>
            <a:ext cx="2928938" cy="300037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50" name="TextBox 49"/>
          <p:cNvSpPr txBox="1"/>
          <p:nvPr/>
        </p:nvSpPr>
        <p:spPr>
          <a:xfrm>
            <a:off x="0" y="1981200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Чому ножиці для різання металу мають довші ручки, ніж ножиці, які призначені для різання паперу?</a:t>
            </a:r>
            <a:endParaRPr lang="uk-UA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0" y="0"/>
            <a:ext cx="24384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Поміркуй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solidFill>
                  <a:srgbClr val="C00000"/>
                </a:solidFill>
                <a:latin typeface="Arial" charset="0"/>
                <a:cs typeface="Arial" charset="0"/>
              </a:rPr>
              <a:t>Название списка</a:t>
            </a:r>
            <a:endParaRPr lang="en-US" b="1" i="1" smtClean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ltGray">
          <a:xfrm rot="5400000">
            <a:off x="-2422525" y="1711325"/>
            <a:ext cx="4824412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0">
            <a:gsLst>
              <a:gs pos="0">
                <a:schemeClr val="tx2">
                  <a:gamma/>
                  <a:tint val="45490"/>
                  <a:invGamma/>
                  <a:alpha val="60001"/>
                </a:schemeClr>
              </a:gs>
              <a:gs pos="100000">
                <a:schemeClr val="tx2">
                  <a:alpha val="60001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gray">
          <a:xfrm>
            <a:off x="1981200" y="5335588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5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gray">
          <a:xfrm>
            <a:off x="2393950" y="450850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4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gray">
          <a:xfrm>
            <a:off x="2438400" y="369570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3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gray">
          <a:xfrm>
            <a:off x="2286000" y="2827338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2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gray">
          <a:xfrm>
            <a:off x="1765300" y="205740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1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447800" y="2146300"/>
            <a:ext cx="381000" cy="381000"/>
            <a:chOff x="2078" y="1680"/>
            <a:chExt cx="1615" cy="1615"/>
          </a:xfrm>
        </p:grpSpPr>
        <p:sp>
          <p:nvSpPr>
            <p:cNvPr id="14400" name="Oval 1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4401" name="Oval 1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981200" y="2933700"/>
            <a:ext cx="381000" cy="381000"/>
            <a:chOff x="2078" y="1680"/>
            <a:chExt cx="1615" cy="1615"/>
          </a:xfrm>
        </p:grpSpPr>
        <p:sp>
          <p:nvSpPr>
            <p:cNvPr id="14394" name="Oval 1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4395" name="Oval 1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4399" name="Oval 2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FF0000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33600" y="3771900"/>
            <a:ext cx="381000" cy="381000"/>
            <a:chOff x="2078" y="1680"/>
            <a:chExt cx="1615" cy="1615"/>
          </a:xfrm>
        </p:grpSpPr>
        <p:sp>
          <p:nvSpPr>
            <p:cNvPr id="14388" name="Oval 2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4389" name="Oval 2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2057400" y="4610100"/>
            <a:ext cx="381000" cy="381000"/>
            <a:chOff x="2078" y="1680"/>
            <a:chExt cx="1615" cy="1615"/>
          </a:xfrm>
        </p:grpSpPr>
        <p:sp>
          <p:nvSpPr>
            <p:cNvPr id="14382" name="Oval 3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4383" name="Oval 3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4385" name="Oval 3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8D67E1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1682750" y="5384800"/>
            <a:ext cx="355600" cy="381000"/>
            <a:chOff x="2078" y="1680"/>
            <a:chExt cx="1615" cy="1615"/>
          </a:xfrm>
        </p:grpSpPr>
        <p:sp>
          <p:nvSpPr>
            <p:cNvPr id="14376" name="Oval 3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4377" name="Oval 3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84" name="Oval 40"/>
            <p:cNvSpPr>
              <a:spLocks noChangeArrowheads="1"/>
            </p:cNvSpPr>
            <p:nvPr/>
          </p:nvSpPr>
          <p:spPr bwMode="gray">
            <a:xfrm>
              <a:off x="2251" y="1855"/>
              <a:ext cx="1262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4379" name="Oval 4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86" name="Oval 42"/>
            <p:cNvSpPr>
              <a:spLocks noChangeArrowheads="1"/>
            </p:cNvSpPr>
            <p:nvPr/>
          </p:nvSpPr>
          <p:spPr bwMode="gray">
            <a:xfrm>
              <a:off x="2338" y="1936"/>
              <a:ext cx="1096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4381" name="Oval 4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6E2E11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6188" name="Text Box 44"/>
          <p:cNvSpPr txBox="1">
            <a:spLocks noChangeArrowheads="1"/>
          </p:cNvSpPr>
          <p:nvPr/>
        </p:nvSpPr>
        <p:spPr bwMode="black">
          <a:xfrm>
            <a:off x="76200" y="3506788"/>
            <a:ext cx="1995488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Текст</a:t>
            </a: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pic>
        <p:nvPicPr>
          <p:cNvPr id="14351" name="Picture 2" descr="G:\картинки к уроку\matematika_carica_nauk_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-22226"/>
            <a:ext cx="9220200" cy="688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2" name="TextBox 45"/>
          <p:cNvSpPr txBox="1">
            <a:spLocks noChangeArrowheads="1"/>
          </p:cNvSpPr>
          <p:nvPr/>
        </p:nvSpPr>
        <p:spPr bwMode="auto">
          <a:xfrm>
            <a:off x="152400" y="1066800"/>
            <a:ext cx="16664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81000" y="1752600"/>
            <a:ext cx="7772400" cy="584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Який із важелів знаходиться в рівновазі?</a:t>
            </a:r>
            <a:endParaRPr lang="uk-UA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500063" y="2928938"/>
            <a:ext cx="2286000" cy="15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5400000">
            <a:off x="72232" y="3356769"/>
            <a:ext cx="8572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rot="5400000">
            <a:off x="2358232" y="3356769"/>
            <a:ext cx="8572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Равнобедренный треугольник 54"/>
          <p:cNvSpPr/>
          <p:nvPr/>
        </p:nvSpPr>
        <p:spPr>
          <a:xfrm>
            <a:off x="1785938" y="2928938"/>
            <a:ext cx="285750" cy="357187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358" name="Rectangle 1"/>
          <p:cNvSpPr>
            <a:spLocks noChangeArrowheads="1"/>
          </p:cNvSpPr>
          <p:nvPr/>
        </p:nvSpPr>
        <p:spPr bwMode="auto">
          <a:xfrm>
            <a:off x="0" y="3643313"/>
            <a:ext cx="5000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6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lang="en-US" sz="2600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endParaRPr lang="en-US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359" name="Прямоугольник 57"/>
          <p:cNvSpPr>
            <a:spLocks noChangeArrowheads="1"/>
          </p:cNvSpPr>
          <p:nvPr/>
        </p:nvSpPr>
        <p:spPr bwMode="auto">
          <a:xfrm>
            <a:off x="2786063" y="3714750"/>
            <a:ext cx="4746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i="1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60" name="TextBox 58"/>
          <p:cNvSpPr txBox="1">
            <a:spLocks noChangeArrowheads="1"/>
          </p:cNvSpPr>
          <p:nvPr/>
        </p:nvSpPr>
        <p:spPr bwMode="auto">
          <a:xfrm>
            <a:off x="4714875" y="2428875"/>
            <a:ext cx="393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б)</a:t>
            </a:r>
          </a:p>
        </p:txBody>
      </p:sp>
      <p:sp>
        <p:nvSpPr>
          <p:cNvPr id="14361" name="TextBox 59"/>
          <p:cNvSpPr txBox="1">
            <a:spLocks noChangeArrowheads="1"/>
          </p:cNvSpPr>
          <p:nvPr/>
        </p:nvSpPr>
        <p:spPr bwMode="auto">
          <a:xfrm>
            <a:off x="285750" y="2428875"/>
            <a:ext cx="390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а)</a:t>
            </a:r>
          </a:p>
        </p:txBody>
      </p:sp>
      <p:sp>
        <p:nvSpPr>
          <p:cNvPr id="14362" name="TextBox 61"/>
          <p:cNvSpPr txBox="1">
            <a:spLocks noChangeArrowheads="1"/>
          </p:cNvSpPr>
          <p:nvPr/>
        </p:nvSpPr>
        <p:spPr bwMode="auto">
          <a:xfrm>
            <a:off x="2714625" y="4929188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в)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3357563" y="5500688"/>
            <a:ext cx="2286000" cy="15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5286375" y="2928938"/>
            <a:ext cx="2643188" cy="15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rot="5400000">
            <a:off x="7037388" y="3821113"/>
            <a:ext cx="1785937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rot="5400000">
            <a:off x="4858544" y="3356769"/>
            <a:ext cx="85725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rot="5400000">
            <a:off x="2929732" y="5928519"/>
            <a:ext cx="8572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rot="5400000" flipH="1" flipV="1">
            <a:off x="5180013" y="5035550"/>
            <a:ext cx="928688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Равнобедренный треугольник 70"/>
          <p:cNvSpPr/>
          <p:nvPr/>
        </p:nvSpPr>
        <p:spPr>
          <a:xfrm>
            <a:off x="4357688" y="5500688"/>
            <a:ext cx="285750" cy="357187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2" name="Равнобедренный треугольник 71"/>
          <p:cNvSpPr/>
          <p:nvPr/>
        </p:nvSpPr>
        <p:spPr>
          <a:xfrm>
            <a:off x="6929438" y="2928938"/>
            <a:ext cx="285750" cy="357187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371" name="Rectangle 1"/>
          <p:cNvSpPr>
            <a:spLocks noChangeArrowheads="1"/>
          </p:cNvSpPr>
          <p:nvPr/>
        </p:nvSpPr>
        <p:spPr bwMode="auto">
          <a:xfrm>
            <a:off x="4786313" y="3500438"/>
            <a:ext cx="5000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6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lang="en-US" sz="2600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endParaRPr lang="en-US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372" name="Rectangle 1"/>
          <p:cNvSpPr>
            <a:spLocks noChangeArrowheads="1"/>
          </p:cNvSpPr>
          <p:nvPr/>
        </p:nvSpPr>
        <p:spPr bwMode="auto">
          <a:xfrm>
            <a:off x="2714625" y="6072188"/>
            <a:ext cx="5000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6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lang="en-US" sz="2600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endParaRPr lang="en-US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373" name="Прямоугольник 76"/>
          <p:cNvSpPr>
            <a:spLocks noChangeArrowheads="1"/>
          </p:cNvSpPr>
          <p:nvPr/>
        </p:nvSpPr>
        <p:spPr bwMode="auto">
          <a:xfrm>
            <a:off x="5715000" y="4500563"/>
            <a:ext cx="4746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i="1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74" name="Прямоугольник 77"/>
          <p:cNvSpPr>
            <a:spLocks noChangeArrowheads="1"/>
          </p:cNvSpPr>
          <p:nvPr/>
        </p:nvSpPr>
        <p:spPr bwMode="auto">
          <a:xfrm>
            <a:off x="8001000" y="4357688"/>
            <a:ext cx="4746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i="1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0" y="0"/>
            <a:ext cx="24384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Поміркуй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solidFill>
                  <a:srgbClr val="C00000"/>
                </a:solidFill>
                <a:latin typeface="Arial" charset="0"/>
                <a:cs typeface="Arial" charset="0"/>
              </a:rPr>
              <a:t>Название списка</a:t>
            </a:r>
            <a:endParaRPr lang="en-US" b="1" i="1" smtClean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ltGray">
          <a:xfrm rot="5400000">
            <a:off x="-2422525" y="1711325"/>
            <a:ext cx="4824412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0">
            <a:gsLst>
              <a:gs pos="0">
                <a:schemeClr val="tx2">
                  <a:gamma/>
                  <a:tint val="45490"/>
                  <a:invGamma/>
                  <a:alpha val="60001"/>
                </a:schemeClr>
              </a:gs>
              <a:gs pos="100000">
                <a:schemeClr val="tx2">
                  <a:alpha val="60001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gray">
          <a:xfrm>
            <a:off x="1981200" y="5335588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5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gray">
          <a:xfrm>
            <a:off x="2393950" y="450850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4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gray">
          <a:xfrm>
            <a:off x="2438400" y="369570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3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gray">
          <a:xfrm>
            <a:off x="2286000" y="2827338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2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gray">
          <a:xfrm>
            <a:off x="1765300" y="205740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1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447800" y="2146300"/>
            <a:ext cx="381000" cy="381000"/>
            <a:chOff x="2078" y="1680"/>
            <a:chExt cx="1615" cy="1615"/>
          </a:xfrm>
        </p:grpSpPr>
        <p:sp>
          <p:nvSpPr>
            <p:cNvPr id="15404" name="Oval 1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5405" name="Oval 1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981200" y="2933700"/>
            <a:ext cx="381000" cy="381000"/>
            <a:chOff x="2078" y="1680"/>
            <a:chExt cx="1615" cy="1615"/>
          </a:xfrm>
        </p:grpSpPr>
        <p:sp>
          <p:nvSpPr>
            <p:cNvPr id="15398" name="Oval 1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5399" name="Oval 1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5403" name="Oval 2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FF0000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33600" y="3771900"/>
            <a:ext cx="381000" cy="381000"/>
            <a:chOff x="2078" y="1680"/>
            <a:chExt cx="1615" cy="1615"/>
          </a:xfrm>
        </p:grpSpPr>
        <p:sp>
          <p:nvSpPr>
            <p:cNvPr id="15392" name="Oval 2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5393" name="Oval 2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2057400" y="4610100"/>
            <a:ext cx="381000" cy="381000"/>
            <a:chOff x="2078" y="1680"/>
            <a:chExt cx="1615" cy="1615"/>
          </a:xfrm>
        </p:grpSpPr>
        <p:sp>
          <p:nvSpPr>
            <p:cNvPr id="15386" name="Oval 3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5387" name="Oval 3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5389" name="Oval 3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8D67E1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1682750" y="5384800"/>
            <a:ext cx="355600" cy="381000"/>
            <a:chOff x="2078" y="1680"/>
            <a:chExt cx="1615" cy="1615"/>
          </a:xfrm>
        </p:grpSpPr>
        <p:sp>
          <p:nvSpPr>
            <p:cNvPr id="15380" name="Oval 3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5381" name="Oval 3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84" name="Oval 40"/>
            <p:cNvSpPr>
              <a:spLocks noChangeArrowheads="1"/>
            </p:cNvSpPr>
            <p:nvPr/>
          </p:nvSpPr>
          <p:spPr bwMode="gray">
            <a:xfrm>
              <a:off x="2251" y="1855"/>
              <a:ext cx="1262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5383" name="Oval 4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86" name="Oval 42"/>
            <p:cNvSpPr>
              <a:spLocks noChangeArrowheads="1"/>
            </p:cNvSpPr>
            <p:nvPr/>
          </p:nvSpPr>
          <p:spPr bwMode="gray">
            <a:xfrm>
              <a:off x="2338" y="1936"/>
              <a:ext cx="1096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5385" name="Oval 4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6E2E11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6188" name="Text Box 44"/>
          <p:cNvSpPr txBox="1">
            <a:spLocks noChangeArrowheads="1"/>
          </p:cNvSpPr>
          <p:nvPr/>
        </p:nvSpPr>
        <p:spPr bwMode="black">
          <a:xfrm>
            <a:off x="76200" y="3506788"/>
            <a:ext cx="1995488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Текст</a:t>
            </a: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pic>
        <p:nvPicPr>
          <p:cNvPr id="15375" name="Picture 2" descr="G:\картинки к уроку\matematika_carica_nauk_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304800" y="0"/>
            <a:ext cx="9220200" cy="688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9" name="TextBox 68"/>
          <p:cNvSpPr txBox="1">
            <a:spLocks noChangeArrowheads="1"/>
          </p:cNvSpPr>
          <p:nvPr/>
        </p:nvSpPr>
        <p:spPr bwMode="auto">
          <a:xfrm>
            <a:off x="838200" y="2590800"/>
            <a:ext cx="75771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latin typeface="Georgia" pitchFamily="18" charset="0"/>
                <a:cs typeface="Arial"/>
              </a:rPr>
              <a:t>§ </a:t>
            </a:r>
            <a:r>
              <a:rPr lang="uk-UA" sz="3200" b="1" i="1" dirty="0" smtClean="0">
                <a:latin typeface="Georgia" pitchFamily="18" charset="0"/>
                <a:cs typeface="Arial"/>
              </a:rPr>
              <a:t>34 </a:t>
            </a:r>
            <a:r>
              <a:rPr lang="uk-UA" sz="3200" b="1" i="1" dirty="0" smtClean="0">
                <a:latin typeface="Georgia" pitchFamily="18" charset="0"/>
                <a:cs typeface="Arial"/>
              </a:rPr>
              <a:t>опрацювати</a:t>
            </a:r>
            <a:endParaRPr lang="uk-UA" sz="3200" b="1" i="1" dirty="0">
              <a:latin typeface="Georgia" pitchFamily="18" charset="0"/>
              <a:cs typeface="Times New Roman" pitchFamily="18" charset="0"/>
            </a:endParaRPr>
          </a:p>
          <a:p>
            <a:r>
              <a:rPr lang="uk-UA" sz="3200" b="1" i="1" smtClean="0">
                <a:latin typeface="Georgia" pitchFamily="18" charset="0"/>
                <a:cs typeface="Times New Roman" pitchFamily="18" charset="0"/>
              </a:rPr>
              <a:t>Вправа 34 (1-3)</a:t>
            </a:r>
            <a:endParaRPr lang="uk-UA" sz="3200" b="1" i="1" dirty="0" smtClean="0">
              <a:latin typeface="Georgia" pitchFamily="18" charset="0"/>
              <a:cs typeface="Arial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143000" y="1524000"/>
            <a:ext cx="6934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Домашня робота</a:t>
            </a:r>
            <a:endParaRPr lang="uk-UA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 advClick="0"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Заголовок 3"/>
          <p:cNvSpPr>
            <a:spLocks noGrp="1"/>
          </p:cNvSpPr>
          <p:nvPr>
            <p:ph type="ctrTitle"/>
          </p:nvPr>
        </p:nvSpPr>
        <p:spPr>
          <a:xfrm>
            <a:off x="304800" y="990600"/>
            <a:ext cx="8572500" cy="2286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sz="2400" dirty="0" smtClean="0"/>
              <a:t> </a:t>
            </a:r>
            <a:r>
              <a:rPr lang="uk-UA" sz="2400" b="1" dirty="0" smtClean="0">
                <a:latin typeface="Georgia" pitchFamily="18" charset="0"/>
              </a:rPr>
              <a:t>Використовуючи різні пристосування, людина з незапам’ятних часів прагнула полегшити свою роботу, пов’язану з переміщенням і підйомом важких предметів.</a:t>
            </a:r>
            <a:br>
              <a:rPr lang="uk-UA" sz="2400" b="1" dirty="0" smtClean="0">
                <a:latin typeface="Georgia" pitchFamily="18" charset="0"/>
              </a:rPr>
            </a:br>
            <a:r>
              <a:rPr lang="uk-UA" sz="2400" b="1" dirty="0" smtClean="0">
                <a:latin typeface="Georgia" pitchFamily="18" charset="0"/>
              </a:rPr>
              <a:t>Ще три тисячі років тому при будівництві пірамід в Давньому Єгипті </a:t>
            </a:r>
            <a:r>
              <a:rPr lang="ru-RU" sz="2400" b="1" dirty="0" smtClean="0">
                <a:latin typeface="Georgia" pitchFamily="18" charset="0"/>
              </a:rPr>
              <a:t>важкі </a:t>
            </a:r>
            <a:r>
              <a:rPr lang="ru-RU" sz="2400" b="1" dirty="0" err="1" smtClean="0">
                <a:latin typeface="Georgia" pitchFamily="18" charset="0"/>
              </a:rPr>
              <a:t>кам</a:t>
            </a:r>
            <a:r>
              <a:rPr lang="en-US" sz="2400" b="1" dirty="0" smtClean="0">
                <a:latin typeface="Georgia" pitchFamily="18" charset="0"/>
              </a:rPr>
              <a:t>’</a:t>
            </a:r>
            <a:r>
              <a:rPr lang="uk-UA" sz="2400" b="1" dirty="0" err="1" smtClean="0">
                <a:latin typeface="Georgia" pitchFamily="18" charset="0"/>
              </a:rPr>
              <a:t>яні</a:t>
            </a:r>
            <a:r>
              <a:rPr lang="uk-UA" sz="2400" b="1" dirty="0" smtClean="0">
                <a:latin typeface="Georgia" pitchFamily="18" charset="0"/>
              </a:rPr>
              <a:t> плити пересували і піднімали з допомогою простих механізмів</a:t>
            </a:r>
            <a:r>
              <a:rPr lang="ru-RU" sz="2400" b="1" dirty="0" smtClean="0">
                <a:latin typeface="Georgia" pitchFamily="18" charset="0"/>
              </a:rPr>
              <a:t>.</a:t>
            </a:r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0" y="3352800"/>
            <a:ext cx="435768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3" descr="G:\картинки к уроку\egyptian_pyramids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28600" y="3352800"/>
            <a:ext cx="41402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609600" y="228600"/>
            <a:ext cx="8001000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Історична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довідка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285750" y="357188"/>
            <a:ext cx="8643938" cy="10715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uk-UA" sz="3200" b="1" dirty="0" smtClean="0">
                <a:solidFill>
                  <a:srgbClr val="FF0000"/>
                </a:solidFill>
              </a:rPr>
              <a:t>Прості механізми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– </a:t>
            </a: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пристрої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які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використовують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 для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перетворення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сили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lang="ru-RU" sz="2400" dirty="0">
              <a:solidFill>
                <a:schemeClr val="tx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Стрелка влево 4"/>
          <p:cNvSpPr/>
          <p:nvPr/>
        </p:nvSpPr>
        <p:spPr>
          <a:xfrm rot="19459687" flipV="1">
            <a:off x="2057400" y="1725613"/>
            <a:ext cx="1058863" cy="1984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85875" y="2214563"/>
            <a:ext cx="1785938" cy="64293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Важіль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57800" y="2209800"/>
            <a:ext cx="3143250" cy="71437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Похила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площина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трелка влево 8"/>
          <p:cNvSpPr/>
          <p:nvPr/>
        </p:nvSpPr>
        <p:spPr>
          <a:xfrm rot="13117711" flipV="1">
            <a:off x="5875338" y="1736725"/>
            <a:ext cx="1058862" cy="2000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4103" name="Picture 2" descr="G:\картинки к уроку\1328085951_1234.jpg"/>
          <p:cNvPicPr>
            <a:picLocks noChangeAspect="1" noChangeArrowheads="1"/>
          </p:cNvPicPr>
          <p:nvPr/>
        </p:nvPicPr>
        <p:blipFill>
          <a:blip r:embed="rId2" cstate="email">
            <a:lum bright="-10000" contrast="20000"/>
          </a:blip>
          <a:srcRect/>
          <a:stretch>
            <a:fillRect/>
          </a:stretch>
        </p:blipFill>
        <p:spPr bwMode="auto">
          <a:xfrm>
            <a:off x="55563" y="3143250"/>
            <a:ext cx="3430587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3" descr="G:\картинки к уроку\накл.jpg"/>
          <p:cNvPicPr>
            <a:picLocks noChangeAspect="1" noChangeArrowheads="1"/>
          </p:cNvPicPr>
          <p:nvPr/>
        </p:nvPicPr>
        <p:blipFill>
          <a:blip r:embed="rId3" cstate="email">
            <a:lum bright="-10000" contrast="10000"/>
          </a:blip>
          <a:srcRect/>
          <a:stretch>
            <a:fillRect/>
          </a:stretch>
        </p:blipFill>
        <p:spPr bwMode="auto">
          <a:xfrm>
            <a:off x="4929188" y="3143250"/>
            <a:ext cx="3938587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1447800" y="6019800"/>
            <a:ext cx="640080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u="sng" dirty="0" smtClean="0">
                <a:solidFill>
                  <a:srgbClr val="C00000"/>
                </a:solidFill>
              </a:rPr>
              <a:t>Призначення</a:t>
            </a:r>
            <a:r>
              <a:rPr lang="uk-UA" sz="2800" b="1" dirty="0" smtClean="0">
                <a:solidFill>
                  <a:srgbClr val="C00000"/>
                </a:solidFill>
              </a:rPr>
              <a:t>: отримати виграш в силі</a:t>
            </a:r>
            <a:endParaRPr lang="uk-UA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картинки к уроку\рычаг.gif"/>
          <p:cNvPicPr>
            <a:picLocks noChangeAspect="1" noChangeArrowheads="1"/>
          </p:cNvPicPr>
          <p:nvPr/>
        </p:nvPicPr>
        <p:blipFill>
          <a:blip r:embed="rId2" cstate="email">
            <a:lum bright="-10000" contrast="20000"/>
          </a:blip>
          <a:srcRect/>
          <a:stretch>
            <a:fillRect/>
          </a:stretch>
        </p:blipFill>
        <p:spPr bwMode="auto">
          <a:xfrm>
            <a:off x="4038600" y="2362200"/>
            <a:ext cx="4495800" cy="2693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2"/>
          <p:cNvSpPr txBox="1">
            <a:spLocks/>
          </p:cNvSpPr>
          <p:nvPr/>
        </p:nvSpPr>
        <p:spPr bwMode="auto">
          <a:xfrm>
            <a:off x="357188" y="214313"/>
            <a:ext cx="8501062" cy="1714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uk-UA" sz="2400" i="1" dirty="0" smtClean="0">
                <a:latin typeface="Georgia" pitchFamily="18" charset="0"/>
                <a:ea typeface="+mj-ea"/>
                <a:cs typeface="+mj-cs"/>
              </a:rPr>
              <a:t>Із життєвого досвіду ми знаємо, що людині важко підняти вантаж, що має велику масу. Сила, яку вона прикладає, недостатня, щоб подолати силу тяжіння, що діє на тіло. Але, прикладаючи ту ж силу, це тіло можна зрушити за допомогою довгої палиці - </a:t>
            </a:r>
            <a:r>
              <a:rPr lang="uk-UA" sz="2400" b="1" i="1" dirty="0" smtClean="0">
                <a:latin typeface="Georgia" pitchFamily="18" charset="0"/>
                <a:ea typeface="+mj-ea"/>
                <a:cs typeface="+mj-cs"/>
              </a:rPr>
              <a:t>важеля</a:t>
            </a:r>
            <a:r>
              <a:rPr lang="uk-UA" sz="2400" i="1" dirty="0" smtClean="0">
                <a:latin typeface="Georgia" pitchFamily="18" charset="0"/>
                <a:ea typeface="+mj-ea"/>
                <a:cs typeface="+mj-cs"/>
              </a:rPr>
              <a:t>.</a:t>
            </a:r>
            <a:endParaRPr lang="uk-UA" sz="2400" i="1" dirty="0"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6149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38200" y="2667000"/>
            <a:ext cx="2897188" cy="244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04800" y="5410200"/>
            <a:ext cx="8229600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i="1" dirty="0" smtClean="0">
                <a:solidFill>
                  <a:srgbClr val="C00000"/>
                </a:solidFill>
                <a:latin typeface="Georgia" pitchFamily="18" charset="0"/>
              </a:rPr>
              <a:t>Важіль</a:t>
            </a:r>
            <a:r>
              <a:rPr lang="uk-UA" sz="3200" b="1" i="1" dirty="0" smtClean="0">
                <a:latin typeface="Georgia" pitchFamily="18" charset="0"/>
              </a:rPr>
              <a:t> – це тверде тіло, яке може обертатися  навколо нерухомої осі</a:t>
            </a:r>
            <a:endParaRPr lang="uk-UA" sz="3200" b="1" i="1" dirty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hoadonviet.com/photo/55f7fee490f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6840" y="0"/>
            <a:ext cx="916084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uk-UA" dirty="0" smtClean="0"/>
              <a:t>Характеристики важеля</a:t>
            </a:r>
            <a:endParaRPr lang="uk-U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20000"/>
          </a:blip>
          <a:srcRect/>
          <a:stretch>
            <a:fillRect/>
          </a:stretch>
        </p:blipFill>
        <p:spPr bwMode="auto">
          <a:xfrm>
            <a:off x="1676400" y="1295400"/>
            <a:ext cx="5943601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895600" y="4266456"/>
            <a:ext cx="41936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О –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вісь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обертання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895600" y="4830634"/>
            <a:ext cx="36081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en-US" sz="3200" b="1" i="1" baseline="-30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ru-RU" sz="3200" b="1" i="1" baseline="-30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lang="ru-RU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плече </a:t>
            </a:r>
            <a:r>
              <a:rPr lang="ru-RU" sz="3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сили</a:t>
            </a:r>
            <a:r>
              <a:rPr lang="en-US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lang="en-US" sz="3200" b="1" i="1" baseline="-30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ru-RU" sz="32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lang="en-US" sz="32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895600" y="5440075"/>
            <a:ext cx="35744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en-US" sz="3200" b="1" i="1" baseline="-30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3200" b="1" i="1" baseline="-30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ru-RU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плече </a:t>
            </a:r>
            <a:r>
              <a:rPr lang="ru-RU" sz="3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сили</a:t>
            </a:r>
            <a:r>
              <a:rPr lang="en-US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lang="en-US" sz="3200" b="1" i="1" baseline="-30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32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3200" b="1" i="1" baseline="-30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32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hoadonviet.com/photo/55f7fee490f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6840" y="0"/>
            <a:ext cx="916084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 txBox="1">
            <a:spLocks/>
          </p:cNvSpPr>
          <p:nvPr/>
        </p:nvSpPr>
        <p:spPr>
          <a:xfrm>
            <a:off x="1905000" y="685800"/>
            <a:ext cx="6643687" cy="14287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3600" b="1" dirty="0" err="1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Умова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рівноваги</a:t>
            </a:r>
            <a:r>
              <a:rPr lang="ru-RU" sz="36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важеля</a:t>
            </a:r>
            <a:endParaRPr lang="ru-RU" sz="36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ru-RU" sz="2800" dirty="0">
                <a:latin typeface="+mj-lt"/>
                <a:ea typeface="+mj-ea"/>
                <a:cs typeface="+mj-cs"/>
              </a:rPr>
              <a:t>(</a:t>
            </a:r>
            <a:r>
              <a:rPr lang="ru-RU" sz="2800" dirty="0" err="1" smtClean="0">
                <a:latin typeface="+mj-lt"/>
                <a:ea typeface="+mj-ea"/>
                <a:cs typeface="+mj-cs"/>
              </a:rPr>
              <a:t>Архімед</a:t>
            </a:r>
            <a:r>
              <a:rPr lang="ru-RU" sz="2800" dirty="0">
                <a:latin typeface="+mj-lt"/>
                <a:ea typeface="+mj-ea"/>
                <a:cs typeface="+mj-cs"/>
              </a:rPr>
              <a:t>, 3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ст. </a:t>
            </a:r>
            <a:r>
              <a:rPr lang="ru-RU" sz="2800" dirty="0">
                <a:latin typeface="+mj-lt"/>
                <a:ea typeface="+mj-ea"/>
                <a:cs typeface="+mj-cs"/>
              </a:rPr>
              <a:t>до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н.е.)</a:t>
            </a:r>
            <a:endParaRPr lang="ru-RU" sz="280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ru-RU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8196" name="Picture 1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20000"/>
          </a:blip>
          <a:srcRect/>
          <a:stretch>
            <a:fillRect/>
          </a:stretch>
        </p:blipFill>
        <p:spPr bwMode="auto">
          <a:xfrm>
            <a:off x="3429000" y="4495800"/>
            <a:ext cx="1990725" cy="16192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8198" name="Picture 3" descr="G:\картинки к уроку\архимед.jpe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20000"/>
          </a:blip>
          <a:srcRect/>
          <a:stretch>
            <a:fillRect/>
          </a:stretch>
        </p:blipFill>
        <p:spPr bwMode="auto">
          <a:xfrm>
            <a:off x="914400" y="304800"/>
            <a:ext cx="1584325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685800" y="2819400"/>
            <a:ext cx="7848600" cy="14287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>
              <a:defRPr/>
            </a:pPr>
            <a:r>
              <a:rPr lang="ru-RU" sz="2800" dirty="0">
                <a:latin typeface="+mj-lt"/>
                <a:ea typeface="+mj-ea"/>
                <a:cs typeface="+mj-cs"/>
              </a:rPr>
              <a:t>      </a:t>
            </a:r>
            <a:r>
              <a:rPr lang="ru-RU" sz="2800" dirty="0" err="1" smtClean="0">
                <a:latin typeface="+mj-lt"/>
                <a:ea typeface="+mj-ea"/>
                <a:cs typeface="+mj-cs"/>
              </a:rPr>
              <a:t>Важіль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2800" dirty="0" err="1" smtClean="0">
                <a:latin typeface="+mj-lt"/>
                <a:ea typeface="+mj-ea"/>
                <a:cs typeface="+mj-cs"/>
              </a:rPr>
              <a:t>знаходиться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 в </a:t>
            </a:r>
            <a:r>
              <a:rPr lang="ru-RU" sz="2800" dirty="0" err="1" smtClean="0">
                <a:latin typeface="+mj-lt"/>
                <a:ea typeface="+mj-ea"/>
                <a:cs typeface="+mj-cs"/>
              </a:rPr>
              <a:t>рівновазі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2800" dirty="0" err="1" smtClean="0">
                <a:latin typeface="+mj-lt"/>
                <a:ea typeface="+mj-ea"/>
                <a:cs typeface="+mj-cs"/>
              </a:rPr>
              <a:t>тоді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, коли </a:t>
            </a:r>
            <a:r>
              <a:rPr lang="ru-RU" sz="2800" dirty="0" err="1" smtClean="0">
                <a:latin typeface="+mj-lt"/>
                <a:ea typeface="+mj-ea"/>
                <a:cs typeface="+mj-cs"/>
              </a:rPr>
              <a:t>сили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, </a:t>
            </a:r>
            <a:r>
              <a:rPr lang="ru-RU" sz="2800" dirty="0" err="1" smtClean="0">
                <a:latin typeface="+mj-lt"/>
                <a:ea typeface="+mj-ea"/>
                <a:cs typeface="+mj-cs"/>
              </a:rPr>
              <a:t>що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2800" dirty="0" err="1" smtClean="0">
                <a:latin typeface="+mj-lt"/>
                <a:ea typeface="+mj-ea"/>
                <a:cs typeface="+mj-cs"/>
              </a:rPr>
              <a:t>діють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 на </a:t>
            </a:r>
            <a:r>
              <a:rPr lang="ru-RU" sz="2800" dirty="0" err="1" smtClean="0">
                <a:latin typeface="+mj-lt"/>
                <a:ea typeface="+mj-ea"/>
                <a:cs typeface="+mj-cs"/>
              </a:rPr>
              <a:t>нього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, </a:t>
            </a:r>
            <a:r>
              <a:rPr lang="ru-RU" sz="2800" dirty="0" err="1" smtClean="0">
                <a:latin typeface="+mj-lt"/>
                <a:ea typeface="+mj-ea"/>
                <a:cs typeface="+mj-cs"/>
              </a:rPr>
              <a:t>обернено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2800" dirty="0" err="1" smtClean="0">
                <a:latin typeface="+mj-lt"/>
                <a:ea typeface="+mj-ea"/>
                <a:cs typeface="+mj-cs"/>
              </a:rPr>
              <a:t>пропорційні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 плечам </a:t>
            </a:r>
            <a:r>
              <a:rPr lang="ru-RU" sz="2800" dirty="0" err="1" smtClean="0">
                <a:latin typeface="+mj-lt"/>
                <a:ea typeface="+mj-ea"/>
                <a:cs typeface="+mj-cs"/>
              </a:rPr>
              <a:t>цих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 сил.</a:t>
            </a:r>
            <a:endParaRPr lang="ru-RU" sz="2800" dirty="0">
              <a:latin typeface="+mj-lt"/>
              <a:ea typeface="+mj-ea"/>
              <a:cs typeface="+mj-cs"/>
            </a:endParaRPr>
          </a:p>
          <a:p>
            <a:pPr algn="just">
              <a:defRPr/>
            </a:pPr>
            <a:endParaRPr lang="ru-RU" sz="28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hoadonviet.com/photo/55f7fee490f29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-1"/>
            <a:ext cx="9160840" cy="6858001"/>
          </a:xfrm>
          <a:prstGeom prst="rect">
            <a:avLst/>
          </a:prstGeom>
          <a:noFill/>
        </p:spPr>
      </p:pic>
      <p:sp>
        <p:nvSpPr>
          <p:cNvPr id="2051" name="Rectangle 2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85800" y="381001"/>
            <a:ext cx="6372225" cy="1295400"/>
          </a:xfrm>
        </p:spPr>
        <p:txBody>
          <a:bodyPr/>
          <a:lstStyle/>
          <a:p>
            <a:pPr algn="l"/>
            <a:r>
              <a:rPr lang="ru-RU" sz="2400" b="1" dirty="0" smtClean="0"/>
              <a:t>В 1687 </a:t>
            </a:r>
            <a:r>
              <a:rPr lang="ru-RU" sz="2400" b="1" dirty="0" err="1" smtClean="0"/>
              <a:t>році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французький</a:t>
            </a:r>
            <a:r>
              <a:rPr lang="ru-RU" sz="2400" b="1" dirty="0" smtClean="0"/>
              <a:t> учений П. Вариньон </a:t>
            </a:r>
            <a:r>
              <a:rPr lang="ru-RU" sz="2400" b="1" dirty="0" err="1" smtClean="0"/>
              <a:t>надав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йому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більш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загальної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форми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скориставшись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поняттям</a:t>
            </a:r>
            <a:r>
              <a:rPr lang="ru-RU" sz="2400" b="1" dirty="0" smtClean="0"/>
              <a:t> моменту </a:t>
            </a:r>
            <a:r>
              <a:rPr lang="ru-RU" sz="2400" b="1" dirty="0" err="1" smtClean="0"/>
              <a:t>сили</a:t>
            </a:r>
            <a:r>
              <a:rPr lang="ru-RU" sz="2400" b="1" dirty="0" smtClean="0"/>
              <a:t>.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38200" y="2201844"/>
            <a:ext cx="7696200" cy="4431714"/>
            <a:chOff x="1500" y="1514"/>
            <a:chExt cx="3120" cy="2398"/>
          </a:xfrm>
        </p:grpSpPr>
        <p:sp>
          <p:nvSpPr>
            <p:cNvPr id="2054" name="Rectangle 5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500" y="1514"/>
              <a:ext cx="3120" cy="7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eaLnBrk="0" hangingPunct="0"/>
              <a:r>
                <a:rPr lang="uk-UA" sz="4000" b="1" i="1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Добуток модуля сили на її плече</a:t>
              </a:r>
              <a:br>
                <a:rPr lang="uk-UA" sz="4000" b="1" i="1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</a:br>
              <a:r>
                <a:rPr lang="uk-UA" sz="4000" b="1" i="1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називають </a:t>
              </a:r>
              <a:r>
                <a:rPr lang="uk-UA" sz="4000" b="1" i="1" dirty="0" smtClean="0">
                  <a:solidFill>
                    <a:srgbClr val="C000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моментом сили</a:t>
              </a:r>
              <a:r>
                <a:rPr lang="uk-UA" sz="4000" i="1" dirty="0" smtClean="0">
                  <a:solidFill>
                    <a:srgbClr val="C000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.</a:t>
              </a:r>
              <a:endParaRPr lang="uk-UA" sz="4000" dirty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endParaRPr>
            </a:p>
          </p:txBody>
        </p:sp>
        <p:graphicFrame>
          <p:nvGraphicFramePr>
            <p:cNvPr id="2050" name="Object 4"/>
            <p:cNvGraphicFramePr>
              <a:graphicFrameLocks noChangeAspect="1"/>
            </p:cNvGraphicFramePr>
            <p:nvPr>
              <p:custDataLst>
                <p:tags r:id="rId5"/>
              </p:custDataLst>
            </p:nvPr>
          </p:nvGraphicFramePr>
          <p:xfrm>
            <a:off x="2195" y="2258"/>
            <a:ext cx="1207" cy="4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Формула" r:id="rId9" imgW="507960" imgH="177480" progId="Equation.3">
                    <p:embed/>
                  </p:oleObj>
                </mc:Choice>
                <mc:Fallback>
                  <p:oleObj name="Формула" r:id="rId9" imgW="507960" imgH="177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5" y="2258"/>
                          <a:ext cx="1207" cy="4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5" name="Rectangle 6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884" y="2663"/>
              <a:ext cx="2400" cy="1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eaLnBrk="0" hangingPunct="0"/>
              <a:r>
                <a:rPr lang="ru-RU" sz="3600" b="1" i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де M</a:t>
              </a:r>
              <a:r>
                <a:rPr lang="ru-RU" sz="3600" b="1" i="1" dirty="0">
                  <a:solidFill>
                    <a:schemeClr val="hlink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sz="3600" b="1" i="1" dirty="0">
                  <a:ea typeface="Calibri" pitchFamily="34" charset="0"/>
                  <a:cs typeface="Times New Roman" pitchFamily="18" charset="0"/>
                </a:rPr>
                <a:t>—</a:t>
              </a:r>
              <a:r>
                <a:rPr lang="ru-RU" sz="3600" b="1" i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момент </a:t>
              </a:r>
              <a:r>
                <a:rPr lang="ru-RU" sz="3600" b="1" i="1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сили</a:t>
              </a:r>
              <a:r>
                <a:rPr lang="ru-RU" sz="3600" b="1" i="1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,</a:t>
              </a:r>
              <a:br>
                <a:rPr lang="ru-RU" sz="3600" b="1" i="1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</a:br>
              <a:r>
                <a:rPr lang="ru-RU" sz="3600" b="1" i="1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F </a:t>
              </a:r>
              <a:r>
                <a:rPr lang="ru-RU" sz="3600" b="1" i="1" dirty="0">
                  <a:ea typeface="Calibri" pitchFamily="34" charset="0"/>
                  <a:cs typeface="Times New Roman" pitchFamily="18" charset="0"/>
                </a:rPr>
                <a:t>—</a:t>
              </a:r>
              <a:r>
                <a:rPr lang="ru-RU" sz="3600" b="1" i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сила, </a:t>
              </a:r>
              <a:r>
                <a:rPr lang="ru-RU" sz="3600" b="1" i="1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/>
              </a:r>
              <a:br>
                <a:rPr lang="ru-RU" sz="3600" b="1" i="1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</a:br>
              <a:r>
                <a:rPr lang="ru-RU" sz="3600" b="1" i="1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</a:t>
              </a:r>
              <a:r>
                <a:rPr lang="ru-RU" sz="3600" b="1" i="1" dirty="0" err="1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l</a:t>
              </a:r>
              <a:r>
                <a:rPr lang="ru-RU" sz="3600" b="1" i="1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sz="3600" b="1" i="1" dirty="0">
                  <a:ea typeface="Calibri" pitchFamily="34" charset="0"/>
                  <a:cs typeface="Times New Roman" pitchFamily="18" charset="0"/>
                </a:rPr>
                <a:t>—</a:t>
              </a:r>
              <a:r>
                <a:rPr lang="ru-RU" sz="3600" b="1" i="1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плече </a:t>
              </a:r>
              <a:r>
                <a:rPr lang="ru-RU" sz="3600" b="1" i="1" dirty="0" err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сили</a:t>
              </a:r>
              <a:r>
                <a:rPr lang="ru-RU" sz="3600" b="1" i="1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.</a:t>
              </a:r>
            </a:p>
            <a:p>
              <a:pPr eaLnBrk="0" hangingPunct="0"/>
              <a:r>
                <a:rPr lang="ru-RU" sz="3600" b="1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    [M]=[Н·м]</a:t>
              </a:r>
              <a:endParaRPr lang="ru-RU" sz="3600" b="1" dirty="0">
                <a:ea typeface="Calibri" pitchFamily="34" charset="0"/>
                <a:cs typeface="Times New Roman" pitchFamily="18" charset="0"/>
              </a:endParaRPr>
            </a:p>
          </p:txBody>
        </p:sp>
      </p:grpSp>
      <p:pic>
        <p:nvPicPr>
          <p:cNvPr id="2053" name="Picture 7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1" cstate="print">
            <a:lum bright="-10000" contrast="20000"/>
          </a:blip>
          <a:srcRect/>
          <a:stretch>
            <a:fillRect/>
          </a:stretch>
        </p:blipFill>
        <p:spPr bwMode="auto">
          <a:xfrm>
            <a:off x="6911975" y="225425"/>
            <a:ext cx="1971675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http://hoadonviet.com/photo/55f7fee490f29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916084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Правило моментів</a:t>
            </a:r>
            <a:endParaRPr lang="uk-UA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9600" y="533400"/>
            <a:ext cx="8077200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	</a:t>
            </a:r>
            <a:r>
              <a:rPr lang="ru-RU" sz="2800" b="1" dirty="0" err="1" smtClean="0">
                <a:solidFill>
                  <a:srgbClr val="C00000"/>
                </a:solidFill>
              </a:rPr>
              <a:t>Тіло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перебуває</a:t>
            </a:r>
            <a:r>
              <a:rPr lang="ru-RU" sz="2800" b="1" dirty="0" smtClean="0">
                <a:solidFill>
                  <a:srgbClr val="C00000"/>
                </a:solidFill>
              </a:rPr>
              <a:t> в </a:t>
            </a:r>
            <a:r>
              <a:rPr lang="ru-RU" sz="2800" b="1" dirty="0" err="1" smtClean="0">
                <a:solidFill>
                  <a:srgbClr val="C00000"/>
                </a:solidFill>
              </a:rPr>
              <a:t>рівновазі</a:t>
            </a:r>
            <a:r>
              <a:rPr lang="ru-RU" sz="2800" b="1" dirty="0" smtClean="0">
                <a:solidFill>
                  <a:srgbClr val="C00000"/>
                </a:solidFill>
              </a:rPr>
              <a:t>, </a:t>
            </a:r>
            <a:r>
              <a:rPr lang="ru-RU" sz="2800" b="1" dirty="0" err="1" smtClean="0">
                <a:solidFill>
                  <a:srgbClr val="C00000"/>
                </a:solidFill>
              </a:rPr>
              <a:t>якщо</a:t>
            </a:r>
            <a:r>
              <a:rPr lang="ru-RU" sz="2800" b="1" dirty="0" smtClean="0">
                <a:solidFill>
                  <a:srgbClr val="C00000"/>
                </a:solidFill>
              </a:rPr>
              <a:t> сума </a:t>
            </a:r>
            <a:r>
              <a:rPr lang="ru-RU" sz="2800" b="1" dirty="0" err="1" smtClean="0">
                <a:solidFill>
                  <a:srgbClr val="C00000"/>
                </a:solidFill>
              </a:rPr>
              <a:t>моментів</a:t>
            </a:r>
            <a:r>
              <a:rPr lang="ru-RU" sz="2800" b="1" dirty="0" smtClean="0">
                <a:solidFill>
                  <a:srgbClr val="C00000"/>
                </a:solidFill>
              </a:rPr>
              <a:t> сил, </a:t>
            </a:r>
            <a:r>
              <a:rPr lang="ru-RU" sz="2800" b="1" dirty="0" err="1" smtClean="0">
                <a:solidFill>
                  <a:srgbClr val="C00000"/>
                </a:solidFill>
              </a:rPr>
              <a:t>які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діють</a:t>
            </a:r>
            <a:r>
              <a:rPr lang="ru-RU" sz="2800" b="1" dirty="0" smtClean="0">
                <a:solidFill>
                  <a:srgbClr val="C00000"/>
                </a:solidFill>
              </a:rPr>
              <a:t> на </a:t>
            </a:r>
            <a:r>
              <a:rPr lang="ru-RU" sz="2800" b="1" dirty="0" err="1" smtClean="0">
                <a:solidFill>
                  <a:srgbClr val="C00000"/>
                </a:solidFill>
              </a:rPr>
              <a:t>нього</a:t>
            </a:r>
            <a:r>
              <a:rPr lang="ru-RU" sz="2800" b="1" dirty="0" smtClean="0">
                <a:solidFill>
                  <a:srgbClr val="C00000"/>
                </a:solidFill>
              </a:rPr>
              <a:t>, </a:t>
            </a:r>
            <a:r>
              <a:rPr lang="ru-RU" sz="2800" b="1" dirty="0" err="1" smtClean="0">
                <a:solidFill>
                  <a:srgbClr val="C00000"/>
                </a:solidFill>
              </a:rPr>
              <a:t>дорівнює</a:t>
            </a:r>
            <a:r>
              <a:rPr lang="ru-RU" sz="2800" b="1" dirty="0" smtClean="0">
                <a:solidFill>
                  <a:srgbClr val="C00000"/>
                </a:solidFill>
              </a:rPr>
              <a:t> нулю.</a:t>
            </a:r>
            <a:endParaRPr lang="uk-UA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685800" y="1828800"/>
          <a:ext cx="35052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Формула" r:id="rId10" imgW="507960" imgH="431640" progId="Equation.3">
                  <p:embed/>
                </p:oleObj>
              </mc:Choice>
              <mc:Fallback>
                <p:oleObj name="Формула" r:id="rId10" imgW="507960" imgH="431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828800"/>
                        <a:ext cx="3505200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826000" y="1828800"/>
          <a:ext cx="33782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Формула" r:id="rId12" imgW="634680" imgH="215640" progId="Equation.3">
                  <p:embed/>
                </p:oleObj>
              </mc:Choice>
              <mc:Fallback>
                <p:oleObj name="Формула" r:id="rId12" imgW="63468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6000" y="1828800"/>
                        <a:ext cx="33782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1752600" y="3429000"/>
          <a:ext cx="2438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Формула" r:id="rId14" imgW="622030" imgH="215806" progId="Equation.3">
                  <p:embed/>
                </p:oleObj>
              </mc:Choice>
              <mc:Fallback>
                <p:oleObj name="Формула" r:id="rId14" imgW="622030" imgH="215806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429000"/>
                        <a:ext cx="24384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600200" y="4191000"/>
          <a:ext cx="2514600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Формула" r:id="rId16" imgW="660113" imgH="215806" progId="Equation.3">
                  <p:embed/>
                </p:oleObj>
              </mc:Choice>
              <mc:Fallback>
                <p:oleObj name="Формула" r:id="rId16" imgW="660113" imgH="215806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191000"/>
                        <a:ext cx="2514600" cy="788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2209800" y="5562600"/>
          <a:ext cx="25908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Формула" r:id="rId18" imgW="710891" imgH="215806" progId="Equation.3">
                  <p:embed/>
                </p:oleObj>
              </mc:Choice>
              <mc:Fallback>
                <p:oleObj name="Формула" r:id="rId18" imgW="710891" imgH="215806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562600"/>
                        <a:ext cx="2590800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4495800" y="4267200"/>
            <a:ext cx="4191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момент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намагається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повернути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важіль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годинниковою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стрілкою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eaLnBrk="0" hangingPunct="0"/>
            <a:endParaRPr lang="ru-RU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3048000"/>
            <a:ext cx="4267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момент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намагається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повернути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важіль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проти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годинникової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стрілки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eaLnBrk="0" hangingPunct="0"/>
            <a:endParaRPr lang="ru-RU" dirty="0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2055" name="Object 9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5486400" y="5410200"/>
          <a:ext cx="3048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Формула" r:id="rId20" imgW="812447" imgH="215806" progId="Equation.3">
                  <p:embed/>
                </p:oleObj>
              </mc:Choice>
              <mc:Fallback>
                <p:oleObj name="Формула" r:id="rId20" imgW="812447" imgH="215806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410200"/>
                        <a:ext cx="3048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solidFill>
                  <a:srgbClr val="C00000"/>
                </a:solidFill>
                <a:latin typeface="Arial" charset="0"/>
                <a:cs typeface="Arial" charset="0"/>
              </a:rPr>
              <a:t>Название списка</a:t>
            </a:r>
            <a:endParaRPr lang="en-US" b="1" i="1" smtClean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ltGray">
          <a:xfrm rot="5400000">
            <a:off x="-2422525" y="1711325"/>
            <a:ext cx="4824412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0">
            <a:gsLst>
              <a:gs pos="0">
                <a:schemeClr val="tx2">
                  <a:gamma/>
                  <a:tint val="45490"/>
                  <a:invGamma/>
                  <a:alpha val="60001"/>
                </a:schemeClr>
              </a:gs>
              <a:gs pos="100000">
                <a:schemeClr val="tx2">
                  <a:alpha val="60001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gray">
          <a:xfrm>
            <a:off x="1981200" y="5335588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5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gray">
          <a:xfrm>
            <a:off x="2393950" y="450850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4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gray">
          <a:xfrm>
            <a:off x="2438400" y="369570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3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gray">
          <a:xfrm>
            <a:off x="2286000" y="2827338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2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gray">
          <a:xfrm>
            <a:off x="1765300" y="205740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Пункт 1</a:t>
            </a:r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447800" y="2146300"/>
            <a:ext cx="381000" cy="381000"/>
            <a:chOff x="2078" y="1680"/>
            <a:chExt cx="1615" cy="1615"/>
          </a:xfrm>
        </p:grpSpPr>
        <p:sp>
          <p:nvSpPr>
            <p:cNvPr id="13356" name="Oval 1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3357" name="Oval 1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981200" y="2933700"/>
            <a:ext cx="381000" cy="381000"/>
            <a:chOff x="2078" y="1680"/>
            <a:chExt cx="1615" cy="1615"/>
          </a:xfrm>
        </p:grpSpPr>
        <p:sp>
          <p:nvSpPr>
            <p:cNvPr id="13350" name="Oval 1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3351" name="Oval 1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3355" name="Oval 2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FF0000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33600" y="3771900"/>
            <a:ext cx="381000" cy="381000"/>
            <a:chOff x="2078" y="1680"/>
            <a:chExt cx="1615" cy="1615"/>
          </a:xfrm>
        </p:grpSpPr>
        <p:sp>
          <p:nvSpPr>
            <p:cNvPr id="13344" name="Oval 2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3345" name="Oval 2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2057400" y="4610100"/>
            <a:ext cx="381000" cy="381000"/>
            <a:chOff x="2078" y="1680"/>
            <a:chExt cx="1615" cy="1615"/>
          </a:xfrm>
        </p:grpSpPr>
        <p:sp>
          <p:nvSpPr>
            <p:cNvPr id="13338" name="Oval 3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3339" name="Oval 3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3341" name="Oval 3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8D67E1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1682750" y="5384800"/>
            <a:ext cx="355600" cy="381000"/>
            <a:chOff x="2078" y="1680"/>
            <a:chExt cx="1615" cy="1615"/>
          </a:xfrm>
        </p:grpSpPr>
        <p:sp>
          <p:nvSpPr>
            <p:cNvPr id="13332" name="Oval 3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3333" name="Oval 3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84" name="Oval 40"/>
            <p:cNvSpPr>
              <a:spLocks noChangeArrowheads="1"/>
            </p:cNvSpPr>
            <p:nvPr/>
          </p:nvSpPr>
          <p:spPr bwMode="gray">
            <a:xfrm>
              <a:off x="2251" y="1855"/>
              <a:ext cx="1262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3335" name="Oval 4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6186" name="Oval 42"/>
            <p:cNvSpPr>
              <a:spLocks noChangeArrowheads="1"/>
            </p:cNvSpPr>
            <p:nvPr/>
          </p:nvSpPr>
          <p:spPr bwMode="gray">
            <a:xfrm>
              <a:off x="2338" y="1936"/>
              <a:ext cx="1096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3337" name="Oval 4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6E2E11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6188" name="Text Box 44"/>
          <p:cNvSpPr txBox="1">
            <a:spLocks noChangeArrowheads="1"/>
          </p:cNvSpPr>
          <p:nvPr/>
        </p:nvSpPr>
        <p:spPr bwMode="black">
          <a:xfrm>
            <a:off x="76200" y="3506788"/>
            <a:ext cx="1995488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Текст</a:t>
            </a: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pic>
        <p:nvPicPr>
          <p:cNvPr id="13327" name="Picture 2" descr="G:\картинки к уроку\matematika_carica_nauk_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228600"/>
            <a:ext cx="9220200" cy="688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8" name="TextBox 45"/>
          <p:cNvSpPr txBox="1">
            <a:spLocks noChangeArrowheads="1"/>
          </p:cNvSpPr>
          <p:nvPr/>
        </p:nvSpPr>
        <p:spPr bwMode="auto">
          <a:xfrm>
            <a:off x="228600" y="1676400"/>
            <a:ext cx="16664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29" name="Picture 2" descr="G:\картинки к уроку\дверь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651500" y="2071688"/>
            <a:ext cx="3321050" cy="428625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48" name="TextBox 47"/>
          <p:cNvSpPr txBox="1"/>
          <p:nvPr/>
        </p:nvSpPr>
        <p:spPr>
          <a:xfrm>
            <a:off x="214313" y="2500313"/>
            <a:ext cx="5143500" cy="25545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Чому ручку дверей розташовують ближче до краю</a:t>
            </a: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, причому найбільш віддаленому від осі обертання?</a:t>
            </a:r>
            <a:endParaRPr lang="uk-UA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0" y="0"/>
            <a:ext cx="24384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Поміркуй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strips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9131141SlideId26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9131454SlideId26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9131454SlideId26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913123SlideId26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913120SlideId26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913123SlideId26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913120SlideId26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9131454SlideId26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9131454SlideId26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9131454SlideId26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19131454SlideId26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424</TotalTime>
  <Words>354</Words>
  <Application>Microsoft Office PowerPoint</Application>
  <PresentationFormat>Екран (4:3)</PresentationFormat>
  <Paragraphs>80</Paragraphs>
  <Slides>12</Slides>
  <Notes>4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9" baseType="lpstr">
      <vt:lpstr>Arial</vt:lpstr>
      <vt:lpstr>Batang</vt:lpstr>
      <vt:lpstr>Calibri</vt:lpstr>
      <vt:lpstr>Georgia</vt:lpstr>
      <vt:lpstr>Times New Roman</vt:lpstr>
      <vt:lpstr>Office Theme</vt:lpstr>
      <vt:lpstr>Формула</vt:lpstr>
      <vt:lpstr>Момент сили.Важіль.  Умова рівноваги важеля</vt:lpstr>
      <vt:lpstr> Використовуючи різні пристосування, людина з незапам’ятних часів прагнула полегшити свою роботу, пов’язану з переміщенням і підйомом важких предметів. Ще три тисячі років тому при будівництві пірамід в Давньому Єгипті важкі кам’яні плити пересували і піднімали з допомогою простих механізмів.</vt:lpstr>
      <vt:lpstr>Презентація PowerPoint</vt:lpstr>
      <vt:lpstr>Презентація PowerPoint</vt:lpstr>
      <vt:lpstr>Характеристики важеля</vt:lpstr>
      <vt:lpstr>Презентація PowerPoint</vt:lpstr>
      <vt:lpstr>В 1687 році французький учений П. Вариньон надав йому більш загальної форми, скориставшись поняттям моменту сили.</vt:lpstr>
      <vt:lpstr>Правило моментів</vt:lpstr>
      <vt:lpstr>Название списка</vt:lpstr>
      <vt:lpstr>Название списка</vt:lpstr>
      <vt:lpstr>Название списка</vt:lpstr>
      <vt:lpstr>Название списка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RePack by Diakov</cp:lastModifiedBy>
  <cp:revision>52</cp:revision>
  <dcterms:created xsi:type="dcterms:W3CDTF">2015-11-06T18:58:15Z</dcterms:created>
  <dcterms:modified xsi:type="dcterms:W3CDTF">2022-05-05T07:15:50Z</dcterms:modified>
</cp:coreProperties>
</file>