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519" r:id="rId2"/>
    <p:sldId id="467" r:id="rId3"/>
    <p:sldId id="505" r:id="rId4"/>
    <p:sldId id="493" r:id="rId5"/>
    <p:sldId id="478" r:id="rId6"/>
    <p:sldId id="509" r:id="rId7"/>
    <p:sldId id="494" r:id="rId8"/>
    <p:sldId id="495" r:id="rId9"/>
    <p:sldId id="496" r:id="rId10"/>
    <p:sldId id="512" r:id="rId11"/>
    <p:sldId id="513" r:id="rId12"/>
    <p:sldId id="498" r:id="rId13"/>
    <p:sldId id="472" r:id="rId14"/>
    <p:sldId id="473" r:id="rId15"/>
  </p:sldIdLst>
  <p:sldSz cx="14400213" cy="8099425"/>
  <p:notesSz cx="6858000" cy="9144000"/>
  <p:defaultTextStyle>
    <a:defPPr>
      <a:defRPr lang="nl-NL"/>
    </a:defPPr>
    <a:lvl1pPr marL="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1pPr>
    <a:lvl2pPr marL="53986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2pPr>
    <a:lvl3pPr marL="1079727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3pPr>
    <a:lvl4pPr marL="1619592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4pPr>
    <a:lvl5pPr marL="215945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5pPr>
    <a:lvl6pPr marL="269932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6pPr>
    <a:lvl7pPr marL="323918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7pPr>
    <a:lvl8pPr marL="377904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8pPr>
    <a:lvl9pPr marL="4318911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1">
          <p15:clr>
            <a:srgbClr val="A4A3A4"/>
          </p15:clr>
        </p15:guide>
        <p15:guide id="2" pos="4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7447"/>
    <a:srgbClr val="6C992B"/>
    <a:srgbClr val="FF9E00"/>
    <a:srgbClr val="719F2D"/>
    <a:srgbClr val="79AA30"/>
    <a:srgbClr val="8CC739"/>
    <a:srgbClr val="F44236"/>
    <a:srgbClr val="077568"/>
    <a:srgbClr val="019587"/>
    <a:srgbClr val="C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із теми 2 –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із теми 2 –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із теми 2 –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8" autoAdjust="0"/>
    <p:restoredTop sz="94660" autoAdjust="0"/>
  </p:normalViewPr>
  <p:slideViewPr>
    <p:cSldViewPr snapToGrid="0">
      <p:cViewPr varScale="1">
        <p:scale>
          <a:sx n="63" d="100"/>
          <a:sy n="63" d="100"/>
        </p:scale>
        <p:origin x="726" y="108"/>
      </p:cViewPr>
      <p:guideLst>
        <p:guide orient="horz" pos="2551"/>
        <p:guide pos="4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9F47D-97CC-44E4-A185-7F6298C878C2}" type="datetimeFigureOut">
              <a:rPr lang="uk-UA" smtClean="0"/>
              <a:pPr/>
              <a:t>05.12.2021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9399A-B587-42BB-B4A2-B5768FCE6146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50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12269525" y="5950567"/>
            <a:ext cx="2235608" cy="2038184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565" tIns="64282" rIns="128565" bIns="6428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851263" y="916811"/>
            <a:ext cx="12697687" cy="1736127"/>
          </a:xfrm>
        </p:spPr>
        <p:txBody>
          <a:bodyPr anchor="b">
            <a:normAutofit/>
          </a:bodyPr>
          <a:lstStyle>
            <a:lvl1pPr algn="r">
              <a:defRPr sz="62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851263" y="2657622"/>
            <a:ext cx="12697687" cy="2069853"/>
          </a:xfrm>
        </p:spPr>
        <p:txBody>
          <a:bodyPr/>
          <a:lstStyle>
            <a:lvl1pPr marL="0" marR="5142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642823" indent="0" algn="ctr">
              <a:buNone/>
            </a:lvl2pPr>
            <a:lvl3pPr marL="1285646" indent="0" algn="ctr">
              <a:buNone/>
            </a:lvl3pPr>
            <a:lvl4pPr marL="1928470" indent="0" algn="ctr">
              <a:buNone/>
            </a:lvl4pPr>
            <a:lvl5pPr marL="2571293" indent="0" algn="ctr">
              <a:buNone/>
            </a:lvl5pPr>
            <a:lvl6pPr marL="3214116" indent="0" algn="ctr">
              <a:buNone/>
            </a:lvl6pPr>
            <a:lvl7pPr marL="3856939" indent="0" algn="ctr">
              <a:buNone/>
            </a:lvl7pPr>
            <a:lvl8pPr marL="4499762" indent="0" algn="ctr">
              <a:buNone/>
            </a:lvl8pPr>
            <a:lvl9pPr marL="5142586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2160032" y="7101059"/>
            <a:ext cx="9120135" cy="431219"/>
          </a:xfrm>
        </p:spPr>
        <p:txBody>
          <a:bodyPr tIns="0" bIns="0" anchor="t"/>
          <a:lstStyle>
            <a:lvl1pPr algn="r">
              <a:defRPr sz="1400"/>
            </a:lvl1pPr>
          </a:lstStyle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160032" y="6673587"/>
            <a:ext cx="9120135" cy="431219"/>
          </a:xfrm>
        </p:spPr>
        <p:txBody>
          <a:bodyPr tIns="0" bIns="0" anchor="b"/>
          <a:lstStyle>
            <a:lvl1pPr algn="r">
              <a:defRPr sz="15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3216332" y="6793582"/>
            <a:ext cx="792012" cy="431219"/>
          </a:xfrm>
        </p:spPr>
        <p:txBody>
          <a:bodyPr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680158" y="449968"/>
            <a:ext cx="3000044" cy="647954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20010" y="449968"/>
            <a:ext cx="9840146" cy="647954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11" y="315915"/>
            <a:ext cx="12960192" cy="1652283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0011" y="2223631"/>
            <a:ext cx="12960192" cy="5399617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45711" y="7653057"/>
            <a:ext cx="3360050" cy="356375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20011" y="7654145"/>
            <a:ext cx="6708849" cy="355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11078" y="8308"/>
            <a:ext cx="14378058" cy="807450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565" tIns="64282" rIns="128565" bIns="64282" anchor="ctr"/>
          <a:lstStyle/>
          <a:p>
            <a:pPr marL="0" algn="ctr" defTabSz="1285646" rtl="0" eaLnBrk="1" latinLnBrk="0" hangingPunct="1"/>
            <a:endParaRPr kumimoji="0" lang="en-US" sz="25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12269525" y="110675"/>
            <a:ext cx="2235608" cy="2038184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565" tIns="64282" rIns="128565" bIns="6428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953913" y="7649457"/>
            <a:ext cx="3360050" cy="359974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25063" y="7654145"/>
            <a:ext cx="6708849" cy="355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3308946" y="956182"/>
            <a:ext cx="792012" cy="355287"/>
          </a:xfrm>
        </p:spPr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10187229" y="11079"/>
            <a:ext cx="4209292" cy="224418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8308"/>
            <a:ext cx="14389136" cy="8082812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09" y="320605"/>
            <a:ext cx="11400169" cy="1608636"/>
          </a:xfrm>
        </p:spPr>
        <p:txBody>
          <a:bodyPr anchor="ctr"/>
          <a:lstStyle>
            <a:lvl1pPr marL="0" algn="l">
              <a:buNone/>
              <a:defRPr sz="51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009" y="1929236"/>
            <a:ext cx="6120091" cy="2699808"/>
          </a:xfrm>
        </p:spPr>
        <p:txBody>
          <a:bodyPr anchor="t"/>
          <a:lstStyle>
            <a:lvl1pPr marL="77139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20011" y="2034231"/>
            <a:ext cx="6360094" cy="5345246"/>
          </a:xfrm>
        </p:spPr>
        <p:txBody>
          <a:bodyPr/>
          <a:lstStyle>
            <a:lvl1pPr>
              <a:defRPr sz="37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320108" y="2034231"/>
            <a:ext cx="6360094" cy="5345246"/>
          </a:xfrm>
        </p:spPr>
        <p:txBody>
          <a:bodyPr/>
          <a:lstStyle>
            <a:lvl1pPr>
              <a:defRPr sz="37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545711" y="7654144"/>
            <a:ext cx="3360050" cy="356375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20011" y="7654144"/>
            <a:ext cx="6708849" cy="356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952177" y="7654144"/>
            <a:ext cx="792012" cy="356375"/>
          </a:xfrm>
        </p:spPr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869" y="343360"/>
            <a:ext cx="1680025" cy="7267884"/>
          </a:xfrm>
        </p:spPr>
        <p:txBody>
          <a:bodyPr vert="vert270" anchor="b"/>
          <a:lstStyle>
            <a:lvl1pPr marL="0" algn="ctr">
              <a:defRPr sz="46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9648" y="343360"/>
            <a:ext cx="915012" cy="3563747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149648" y="4047497"/>
            <a:ext cx="915012" cy="3563747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84661" y="343360"/>
            <a:ext cx="10800160" cy="3563747"/>
          </a:xfrm>
        </p:spPr>
        <p:txBody>
          <a:bodyPr/>
          <a:lstStyle>
            <a:lvl1pPr algn="l">
              <a:defRPr sz="3400"/>
            </a:lvl1pPr>
            <a:lvl2pPr algn="l">
              <a:defRPr sz="2800"/>
            </a:lvl2pPr>
            <a:lvl3pPr algn="l">
              <a:defRPr sz="2500"/>
            </a:lvl3pPr>
            <a:lvl4pPr algn="l">
              <a:defRPr sz="2200"/>
            </a:lvl4pPr>
            <a:lvl5pPr algn="l"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184661" y="4047497"/>
            <a:ext cx="10800160" cy="356374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7545711" y="7654144"/>
            <a:ext cx="3355250" cy="356375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720011" y="7654144"/>
            <a:ext cx="6710499" cy="356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1952177" y="7656656"/>
            <a:ext cx="792012" cy="356375"/>
          </a:xfrm>
        </p:spPr>
        <p:txBody>
          <a:bodyPr/>
          <a:lstStyle>
            <a:lvl1pPr algn="ctr">
              <a:defRPr/>
            </a:lvl1pPr>
          </a:lstStyle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45711" y="7654144"/>
            <a:ext cx="3360050" cy="356375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720011" y="7655233"/>
            <a:ext cx="6708849" cy="355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952177" y="7654144"/>
            <a:ext cx="792012" cy="356375"/>
          </a:xfrm>
        </p:spPr>
        <p:txBody>
          <a:bodyPr/>
          <a:lstStyle/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605" y="434218"/>
            <a:ext cx="1440021" cy="7019502"/>
          </a:xfrm>
        </p:spPr>
        <p:txBody>
          <a:bodyPr vert="vert270" anchor="b"/>
          <a:lstStyle>
            <a:lvl1pPr marL="0" marR="25713" algn="r">
              <a:spcBef>
                <a:spcPts val="0"/>
              </a:spcBef>
              <a:buNone/>
              <a:defRPr sz="41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88776" y="434218"/>
            <a:ext cx="3840057" cy="7019502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750085" y="377973"/>
            <a:ext cx="8308923" cy="7073498"/>
          </a:xfrm>
        </p:spPr>
        <p:txBody>
          <a:bodyPr/>
          <a:lstStyle>
            <a:lvl1pPr>
              <a:spcBef>
                <a:spcPts val="0"/>
              </a:spcBef>
              <a:defRPr sz="4200"/>
            </a:lvl1pPr>
            <a:lvl2pPr>
              <a:defRPr sz="37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888297" y="7743050"/>
            <a:ext cx="3360050" cy="356375"/>
          </a:xfrm>
        </p:spPr>
        <p:txBody>
          <a:bodyPr/>
          <a:lstStyle>
            <a:lvl1pPr>
              <a:defRPr sz="1300"/>
            </a:lvl1pPr>
          </a:lstStyle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788776" y="7743050"/>
            <a:ext cx="8099521" cy="356375"/>
          </a:xfrm>
        </p:spPr>
        <p:txBody>
          <a:bodyPr/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245197" y="7743050"/>
            <a:ext cx="792012" cy="356375"/>
          </a:xfrm>
        </p:spPr>
        <p:txBody>
          <a:bodyPr/>
          <a:lstStyle>
            <a:lvl1pPr>
              <a:defRPr sz="1300"/>
            </a:lvl1pPr>
          </a:lstStyle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605" y="178211"/>
            <a:ext cx="1440021" cy="7559463"/>
          </a:xfrm>
        </p:spPr>
        <p:txBody>
          <a:bodyPr vert="vert270" anchor="b"/>
          <a:lstStyle>
            <a:lvl1pPr marL="0" algn="l">
              <a:buNone/>
              <a:defRPr sz="42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26" y="441661"/>
            <a:ext cx="11548971" cy="647954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00027" y="6929508"/>
            <a:ext cx="11548971" cy="809943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619342" y="7743050"/>
            <a:ext cx="3312049" cy="356375"/>
          </a:xfrm>
        </p:spPr>
        <p:txBody>
          <a:bodyPr/>
          <a:lstStyle>
            <a:lvl1pPr>
              <a:defRPr sz="1300"/>
            </a:lvl1pPr>
          </a:lstStyle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843227" y="7744138"/>
            <a:ext cx="7792355" cy="356375"/>
          </a:xfrm>
        </p:spPr>
        <p:txBody>
          <a:bodyPr/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2940651" y="7743050"/>
            <a:ext cx="576009" cy="356375"/>
          </a:xfrm>
        </p:spPr>
        <p:txBody>
          <a:bodyPr/>
          <a:lstStyle>
            <a:lvl1pPr algn="ctr">
              <a:defRPr sz="1300"/>
            </a:lvl1pPr>
          </a:lstStyle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11078" y="16615"/>
            <a:ext cx="14378058" cy="807450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565" tIns="64282" rIns="128565" bIns="64282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8308"/>
            <a:ext cx="14389136" cy="8082812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10187229" y="5844164"/>
            <a:ext cx="4209292" cy="224418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720011" y="315915"/>
            <a:ext cx="12960192" cy="1652283"/>
          </a:xfrm>
          <a:prstGeom prst="rect">
            <a:avLst/>
          </a:prstGeom>
        </p:spPr>
        <p:txBody>
          <a:bodyPr vert="horz" lIns="128565" tIns="64282" rIns="128565" bIns="64282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720011" y="2223631"/>
            <a:ext cx="12960192" cy="5399617"/>
          </a:xfrm>
          <a:prstGeom prst="rect">
            <a:avLst/>
          </a:prstGeom>
        </p:spPr>
        <p:txBody>
          <a:bodyPr vert="horz" lIns="128565" tIns="64282" rIns="128565" bIns="64282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545711" y="7654144"/>
            <a:ext cx="3360050" cy="356375"/>
          </a:xfrm>
          <a:prstGeom prst="rect">
            <a:avLst/>
          </a:prstGeom>
        </p:spPr>
        <p:txBody>
          <a:bodyPr vert="horz" lIns="128565" tIns="64282" rIns="128565" bIns="64282" anchor="b"/>
          <a:lstStyle>
            <a:lvl1pPr algn="l" eaLnBrk="1" latinLnBrk="0" hangingPunct="1">
              <a:defRPr kumimoji="0" sz="1400" b="0">
                <a:solidFill>
                  <a:schemeClr val="tx1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20011" y="7655233"/>
            <a:ext cx="6708849" cy="355287"/>
          </a:xfrm>
          <a:prstGeom prst="rect">
            <a:avLst/>
          </a:prstGeom>
        </p:spPr>
        <p:txBody>
          <a:bodyPr vert="horz" lIns="128565" tIns="64282" rIns="128565" bIns="64282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952177" y="7654144"/>
            <a:ext cx="792012" cy="356375"/>
          </a:xfrm>
          <a:prstGeom prst="rect">
            <a:avLst/>
          </a:prstGeom>
        </p:spPr>
        <p:txBody>
          <a:bodyPr vert="horz" lIns="128565" tIns="64282" rIns="128565" bIns="64282" anchor="b"/>
          <a:lstStyle>
            <a:lvl1pPr algn="ctr" eaLnBrk="1" latinLnBrk="0" hangingPunct="1">
              <a:defRPr kumimoji="0" sz="1700">
                <a:solidFill>
                  <a:schemeClr val="tx1"/>
                </a:solidFill>
              </a:defRPr>
            </a:lvl1pPr>
          </a:lstStyle>
          <a:p>
            <a:fld id="{F7D9215C-3A82-40ED-9E83-CB21DA54D377}" type="slidenum">
              <a:rPr lang="nl-NL" smtClean="0"/>
              <a:pPr/>
              <a:t>‹№›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681393" algn="l" rtl="0" eaLnBrk="1" latinLnBrk="0" hangingPunct="1">
        <a:spcBef>
          <a:spcPct val="0"/>
        </a:spcBef>
        <a:buNone/>
        <a:defRPr kumimoji="0" sz="59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629967" indent="-53997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157082" indent="-401765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55632" indent="-3214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470" indent="-295699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249881" indent="-29569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293" indent="-29569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274" indent="-29569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214116" indent="-25712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535528" indent="-25712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28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56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84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71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141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569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997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425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7 клас 06.12.2021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Явище інерції.</a:t>
            </a:r>
          </a:p>
          <a:p>
            <a:r>
              <a:rPr lang="uk-UA" sz="6600" dirty="0" smtClean="0"/>
              <a:t>Інертність тіла .</a:t>
            </a:r>
          </a:p>
          <a:p>
            <a:r>
              <a:rPr lang="uk-UA" sz="6600" dirty="0" smtClean="0"/>
              <a:t>Маса тіла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66962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Маса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Button Color - Down"/>
              <p:cNvSpPr/>
              <p:nvPr/>
            </p:nvSpPr>
            <p:spPr>
              <a:xfrm>
                <a:off x="542440" y="2774459"/>
                <a:ext cx="13389690" cy="4177214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252095"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uk-UA" sz="7200" b="1"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1 т = 1000 кг = 1·10</m:t>
                      </m:r>
                      <m:r>
                        <m:rPr>
                          <m:nor/>
                        </m:rPr>
                        <a:rPr lang="uk-UA" sz="7200" b="1" baseline="30000"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uk-UA" sz="7200" b="1"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 кг </m:t>
                      </m:r>
                    </m:oMath>
                  </m:oMathPara>
                </a14:m>
                <a:endParaRPr lang="uk-UA" sz="7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52095"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uk-UA" sz="7200" b="1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1 г = 0,001 кг = 1·10</m:t>
                      </m:r>
                      <m:r>
                        <m:rPr>
                          <m:nor/>
                        </m:rPr>
                        <a:rPr lang="uk-UA" sz="7200" b="1" baseline="30000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−3</m:t>
                      </m:r>
                      <m:r>
                        <m:rPr>
                          <m:nor/>
                        </m:rPr>
                        <a:rPr lang="uk-UA" sz="7200" b="1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 кг </m:t>
                      </m:r>
                    </m:oMath>
                  </m:oMathPara>
                </a14:m>
                <a:endParaRPr lang="uk-UA" sz="7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52095"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uk-UA" sz="7200" b="1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1 мг = 0,000 001 кг = 1·10</m:t>
                      </m:r>
                      <m:r>
                        <m:rPr>
                          <m:nor/>
                        </m:rPr>
                        <a:rPr lang="uk-UA" sz="7200" b="1" baseline="30000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−6</m:t>
                      </m:r>
                      <m:r>
                        <m:rPr>
                          <m:nor/>
                        </m:rPr>
                        <a:rPr lang="uk-UA" sz="7200" b="1">
                          <a:effectLst/>
                          <a:latin typeface="Times New Roman" panose="020206030504050203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 кг</m:t>
                      </m:r>
                    </m:oMath>
                  </m:oMathPara>
                </a14:m>
                <a:endParaRPr lang="uk-UA" sz="7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40" y="2774459"/>
                <a:ext cx="13389690" cy="41772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Button Color - Down"/>
          <p:cNvSpPr/>
          <p:nvPr/>
        </p:nvSpPr>
        <p:spPr>
          <a:xfrm>
            <a:off x="542440" y="1337242"/>
            <a:ext cx="13389689" cy="96182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Кратні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частинні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одиниці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маси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526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0" y="96760"/>
            <a:ext cx="631205" cy="6312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Маса</a:t>
            </a:r>
          </a:p>
        </p:txBody>
      </p:sp>
      <p:sp>
        <p:nvSpPr>
          <p:cNvPr id="18" name="Button Color - Down"/>
          <p:cNvSpPr/>
          <p:nvPr/>
        </p:nvSpPr>
        <p:spPr>
          <a:xfrm>
            <a:off x="395586" y="1077550"/>
            <a:ext cx="13536544" cy="148208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Для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визначення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маси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використовують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терези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ваги.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218" name="Picture 2" descr="http://vertex.co.ua/images/catalog/cas-lpr-15_bi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226" y="2858993"/>
            <a:ext cx="4267200" cy="4762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ukrdidac.com.ua/objects/foto1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704" y="2858993"/>
            <a:ext cx="4866975" cy="5045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6822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188421" y="1645920"/>
            <a:ext cx="14093750" cy="19507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разі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будь-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якої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взаємодії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двох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відношення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дорівнює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оберненому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відношенню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змін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швидкостей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рухів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uk-UA" sz="3600" b="1" kern="0" dirty="0">
                <a:solidFill>
                  <a:prstClr val="white"/>
                </a:solidFill>
              </a:rPr>
              <a:t>Зв’язок мас тіл зі змінами їх швидкостей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utton Color - Down"/>
              <p:cNvSpPr/>
              <p:nvPr/>
            </p:nvSpPr>
            <p:spPr>
              <a:xfrm>
                <a:off x="819625" y="3644299"/>
                <a:ext cx="5263785" cy="309554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252095"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8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MyriadPro-Regular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uk-UA" sz="8800" b="1" i="1">
                          <a:solidFill>
                            <a:srgbClr val="FFFF00"/>
                          </a:solidFill>
                          <a:effectLst/>
                          <a:latin typeface="Cambria Math" panose="02040503050406030204" pitchFamily="18" charset="0"/>
                          <a:ea typeface="MyriadPro-Regular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uk-UA" sz="8800" b="1" i="1">
                              <a:solidFill>
                                <a:srgbClr val="FFFF00"/>
                              </a:solidFill>
                              <a:effectLst/>
                              <a:latin typeface="Cambria Math" panose="02040503050406030204" pitchFamily="18" charset="0"/>
                              <a:ea typeface="MyriadPro-Regular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uk-UA" sz="8800" b="1" i="1">
                                  <a:solidFill>
                                    <a:srgbClr val="FFF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yriadPro-Regular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k-UA" sz="7200" b="1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625" y="3644299"/>
                <a:ext cx="5263785" cy="30955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9784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8126" y="-551609"/>
            <a:ext cx="14685665" cy="489487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511" dirty="0"/>
          </a:p>
        </p:txBody>
      </p:sp>
      <p:sp>
        <p:nvSpPr>
          <p:cNvPr id="7" name="Rectangle 53"/>
          <p:cNvSpPr/>
          <p:nvPr/>
        </p:nvSpPr>
        <p:spPr>
          <a:xfrm>
            <a:off x="2255521" y="848918"/>
            <a:ext cx="9845040" cy="2773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tangle 56"/>
          <p:cNvSpPr/>
          <p:nvPr/>
        </p:nvSpPr>
        <p:spPr>
          <a:xfrm>
            <a:off x="2255520" y="3622513"/>
            <a:ext cx="9845041" cy="4476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Button Color - Down"/>
          <p:cNvSpPr/>
          <p:nvPr/>
        </p:nvSpPr>
        <p:spPr>
          <a:xfrm>
            <a:off x="2842033" y="1171417"/>
            <a:ext cx="8845346" cy="212860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C6310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Домашнє завдання</a:t>
            </a:r>
            <a:endParaRPr lang="nl-NL" sz="4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Button Color - Down"/>
          <p:cNvSpPr/>
          <p:nvPr/>
        </p:nvSpPr>
        <p:spPr>
          <a:xfrm>
            <a:off x="1242729" y="3945013"/>
            <a:ext cx="11084738" cy="3361559"/>
          </a:xfrm>
          <a:prstGeom prst="rect">
            <a:avLst/>
          </a:prstGeom>
          <a:solidFill>
            <a:schemeClr val="accent2"/>
          </a:solidFill>
          <a:ln w="38100">
            <a:solidFill>
              <a:srgbClr val="C6310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Вивчити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§ 14-15, </a:t>
            </a:r>
          </a:p>
          <a:p>
            <a:pPr algn="ctr"/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Вправа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14 (7), 15 (3, 5)</a:t>
            </a:r>
          </a:p>
        </p:txBody>
      </p:sp>
    </p:spTree>
    <p:extLst>
      <p:ext uri="{BB962C8B-B14F-4D97-AF65-F5344CB8AC3E}">
        <p14:creationId xmlns:p14="http://schemas.microsoft.com/office/powerpoint/2010/main" val="39715644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/>
          <p:cNvSpPr/>
          <p:nvPr/>
        </p:nvSpPr>
        <p:spPr>
          <a:xfrm>
            <a:off x="6737735" y="3399657"/>
            <a:ext cx="6928389" cy="425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Button Color - Normal"/>
          <p:cNvSpPr/>
          <p:nvPr/>
        </p:nvSpPr>
        <p:spPr>
          <a:xfrm>
            <a:off x="1676400" y="1021080"/>
            <a:ext cx="11582735" cy="561779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0"/>
          </a:effectLst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nl-NL" sz="8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742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606370" y="1115867"/>
            <a:ext cx="13189057" cy="843562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природі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взаємодіють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собою </a:t>
            </a:r>
          </a:p>
        </p:txBody>
      </p:sp>
      <p:sp>
        <p:nvSpPr>
          <p:cNvPr id="17" name="Button Color - Down"/>
          <p:cNvSpPr/>
          <p:nvPr/>
        </p:nvSpPr>
        <p:spPr>
          <a:xfrm>
            <a:off x="606370" y="2132505"/>
            <a:ext cx="13189057" cy="2076527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Результатом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взаємодії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є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зміна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швидкості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взаємодіючих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форми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розмірів</a:t>
            </a:r>
            <a:endParaRPr lang="ru-RU" sz="44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314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uk-UA" sz="5400" b="1" dirty="0">
                <a:solidFill>
                  <a:prstClr val="white"/>
                </a:solidFill>
              </a:rPr>
              <a:t>Інерція</a:t>
            </a:r>
          </a:p>
        </p:txBody>
      </p:sp>
      <p:sp>
        <p:nvSpPr>
          <p:cNvPr id="23" name="Button Color - Down"/>
          <p:cNvSpPr/>
          <p:nvPr/>
        </p:nvSpPr>
        <p:spPr>
          <a:xfrm>
            <a:off x="504021" y="1077550"/>
            <a:ext cx="13435740" cy="139696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необхідно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того,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швидкість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була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незмінною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Button Color - Down"/>
          <p:cNvSpPr/>
          <p:nvPr/>
        </p:nvSpPr>
        <p:spPr>
          <a:xfrm>
            <a:off x="1168065" y="3916680"/>
            <a:ext cx="5823190" cy="4077640"/>
          </a:xfrm>
          <a:prstGeom prst="rect">
            <a:avLst/>
          </a:prstGeom>
          <a:solidFill>
            <a:srgbClr val="C63102"/>
          </a:solidFill>
          <a:ln w="38100">
            <a:solidFill>
              <a:srgbClr val="C6310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uk-UA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Аристотель:</a:t>
            </a:r>
            <a:r>
              <a:rPr lang="uk-UA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uk-UA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«Тіло потрібно штовхати»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Button Color - Down"/>
          <p:cNvSpPr/>
          <p:nvPr/>
        </p:nvSpPr>
        <p:spPr>
          <a:xfrm>
            <a:off x="7550097" y="3916680"/>
            <a:ext cx="5823190" cy="4077640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Галілей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Тілу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потрібно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заважати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795219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606370" y="1115866"/>
            <a:ext cx="13189057" cy="27507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Інерція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явище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зберігання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швидкості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руху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відсутності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скомпенсованості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дії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інших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5400" b="1" dirty="0" smtClean="0">
                <a:solidFill>
                  <a:prstClr val="white"/>
                </a:solidFill>
              </a:rPr>
              <a:t>Інерція</a:t>
            </a:r>
            <a:endParaRPr lang="uk-UA" sz="5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42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utton Color - Down"/>
          <p:cNvSpPr/>
          <p:nvPr/>
        </p:nvSpPr>
        <p:spPr>
          <a:xfrm>
            <a:off x="504021" y="5759001"/>
            <a:ext cx="13414748" cy="1823498"/>
          </a:xfrm>
          <a:prstGeom prst="rect">
            <a:avLst/>
          </a:prstGeom>
          <a:solidFill>
            <a:srgbClr val="6C992B"/>
          </a:solidFill>
          <a:ln w="38100">
            <a:solidFill>
              <a:srgbClr val="6C992B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Чому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при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пострілі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гвинтівки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приклад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потрібно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щільно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притискувати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плеча?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uk-UA" sz="5400" b="1" dirty="0">
                <a:solidFill>
                  <a:prstClr val="white"/>
                </a:solidFill>
              </a:rPr>
              <a:t>Інерція</a:t>
            </a:r>
          </a:p>
        </p:txBody>
      </p:sp>
      <p:sp>
        <p:nvSpPr>
          <p:cNvPr id="23" name="Button Color - Down"/>
          <p:cNvSpPr/>
          <p:nvPr/>
        </p:nvSpPr>
        <p:spPr>
          <a:xfrm>
            <a:off x="504021" y="1208895"/>
            <a:ext cx="13435740" cy="190109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Поїзд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різко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загальмував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Куди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покотилося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яблуко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лежало на столику в купе? 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Button Color - Down"/>
          <p:cNvSpPr/>
          <p:nvPr/>
        </p:nvSpPr>
        <p:spPr>
          <a:xfrm>
            <a:off x="496390" y="3410281"/>
            <a:ext cx="13435740" cy="2006207"/>
          </a:xfrm>
          <a:prstGeom prst="rect">
            <a:avLst/>
          </a:prstGeom>
          <a:solidFill>
            <a:srgbClr val="C63102"/>
          </a:solidFill>
          <a:ln w="38100">
            <a:solidFill>
              <a:srgbClr val="C6310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Чому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поворотах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необхідно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зменшувати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швидкість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автомобіля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мотоцикла, велосипеда?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2268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0" grpId="0"/>
      <p:bldP spid="2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Інертність</a:t>
            </a:r>
          </a:p>
        </p:txBody>
      </p:sp>
      <p:sp>
        <p:nvSpPr>
          <p:cNvPr id="18" name="Button Color - Down"/>
          <p:cNvSpPr/>
          <p:nvPr/>
        </p:nvSpPr>
        <p:spPr>
          <a:xfrm>
            <a:off x="395586" y="1077550"/>
            <a:ext cx="13536544" cy="88188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 з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повсякденного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знаємо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Button Color - Down"/>
          <p:cNvSpPr/>
          <p:nvPr/>
        </p:nvSpPr>
        <p:spPr>
          <a:xfrm>
            <a:off x="698130" y="3107457"/>
            <a:ext cx="6186316" cy="2622520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кинути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камінець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ми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певний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діємо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рукою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Button Color - Down"/>
          <p:cNvSpPr/>
          <p:nvPr/>
        </p:nvSpPr>
        <p:spPr>
          <a:xfrm>
            <a:off x="7268384" y="5347737"/>
            <a:ext cx="6186316" cy="2622520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Воротар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зупиняє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футбольний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м’яч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миттєво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359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509500" y="1236632"/>
            <a:ext cx="13189057" cy="434120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Інертність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властивість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яка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полягає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тому,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зміни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швидкості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руху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внаслідок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взаємодії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потрібен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Інертність</a:t>
            </a:r>
          </a:p>
        </p:txBody>
      </p:sp>
    </p:spTree>
    <p:extLst>
      <p:ext uri="{BB962C8B-B14F-4D97-AF65-F5344CB8AC3E}">
        <p14:creationId xmlns:p14="http://schemas.microsoft.com/office/powerpoint/2010/main" val="39702719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509500" y="1236632"/>
            <a:ext cx="13189057" cy="278905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Маса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фізична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величина, яка є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мірою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інертності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0" y="96760"/>
            <a:ext cx="631205" cy="6312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Маса тіла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utton Color - Down"/>
              <p:cNvSpPr/>
              <p:nvPr/>
            </p:nvSpPr>
            <p:spPr>
              <a:xfrm>
                <a:off x="4569006" y="4874710"/>
                <a:ext cx="5263785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indent="252095" algn="just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kumimoji="0" lang="en-US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kumimoji="0" lang="en-US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] =</m:t>
                      </m:r>
                      <m:r>
                        <a:rPr kumimoji="0" lang="ru-RU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кг</m:t>
                      </m:r>
                    </m:oMath>
                  </m:oMathPara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06" y="4874710"/>
                <a:ext cx="5263785" cy="2733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381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8065" y="-37999"/>
            <a:ext cx="1276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5400" b="1" kern="0" dirty="0">
                <a:solidFill>
                  <a:prstClr val="white"/>
                </a:solidFill>
              </a:rPr>
              <a:t>Маса</a:t>
            </a:r>
            <a:endParaRPr kumimoji="0" lang="uk-UA" sz="5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Button Color - Down"/>
          <p:cNvSpPr/>
          <p:nvPr/>
        </p:nvSpPr>
        <p:spPr>
          <a:xfrm>
            <a:off x="306462" y="1020090"/>
            <a:ext cx="14093751" cy="321227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кг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маса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еталона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зразка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яким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служить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зроблений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зі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спеціального</a:t>
            </a:r>
            <a:r>
              <a:rPr lang="ru-RU" sz="4400" b="1" kern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сплаву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циліндр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зберігається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Міжнародному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бюро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мір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ваг у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Франції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194" name="Picture 2" descr="http://www.patent.net.ua/res/images/large/9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619" y="4309664"/>
            <a:ext cx="4558981" cy="36605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3883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3460</TotalTime>
  <Words>298</Words>
  <Application>Microsoft Office PowerPoint</Application>
  <PresentationFormat>Довільний</PresentationFormat>
  <Paragraphs>41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MyriadPro-Regular</vt:lpstr>
      <vt:lpstr>SchoolBookC</vt:lpstr>
      <vt:lpstr>Times New Roman</vt:lpstr>
      <vt:lpstr>Verdana</vt:lpstr>
      <vt:lpstr>Wingdings 2</vt:lpstr>
      <vt:lpstr>Яркая</vt:lpstr>
      <vt:lpstr>Фізика 7 клас 06.12.2021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Мартин Коноплянка</dc:creator>
  <cp:lastModifiedBy>RePack by Diakov</cp:lastModifiedBy>
  <cp:revision>329</cp:revision>
  <dcterms:created xsi:type="dcterms:W3CDTF">2015-01-15T13:10:55Z</dcterms:created>
  <dcterms:modified xsi:type="dcterms:W3CDTF">2021-12-05T16:10:01Z</dcterms:modified>
</cp:coreProperties>
</file>