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0080625" cy="7559675"/>
  <p:notesSz cx="7559675" cy="106918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237960"/>
            <a:ext cx="9072000" cy="134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4000" y="411408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237960"/>
            <a:ext cx="9072000" cy="134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515268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50400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04000" y="237960"/>
            <a:ext cx="9072000" cy="134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6" name="Рисунок 115"/>
          <p:cNvPicPr/>
          <p:nvPr/>
        </p:nvPicPr>
        <p:blipFill>
          <a:blip r:embed="rId2"/>
          <a:stretch/>
        </p:blipFill>
        <p:spPr>
          <a:xfrm>
            <a:off x="2292480" y="182340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117" name="Рисунок 116"/>
          <p:cNvPicPr/>
          <p:nvPr/>
        </p:nvPicPr>
        <p:blipFill>
          <a:blip r:embed="rId2"/>
          <a:stretch/>
        </p:blipFill>
        <p:spPr>
          <a:xfrm>
            <a:off x="2292480" y="182340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237960"/>
            <a:ext cx="9072000" cy="134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237960"/>
            <a:ext cx="9072000" cy="134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237960"/>
            <a:ext cx="9072000" cy="134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37960"/>
            <a:ext cx="9072000" cy="134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504000" y="288000"/>
            <a:ext cx="9072000" cy="5787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4000" y="237960"/>
            <a:ext cx="9072000" cy="134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50400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237960"/>
            <a:ext cx="9072000" cy="134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152680" y="411408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237960"/>
            <a:ext cx="9072000" cy="134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04000" y="4114080"/>
            <a:ext cx="90720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7"/>
          <p:cNvPicPr/>
          <p:nvPr/>
        </p:nvPicPr>
        <p:blipFill>
          <a:blip r:embed="rId14"/>
          <a:stretch/>
        </p:blipFill>
        <p:spPr>
          <a:xfrm>
            <a:off x="0" y="0"/>
            <a:ext cx="10079640" cy="7560000"/>
          </a:xfrm>
          <a:prstGeom prst="rect">
            <a:avLst/>
          </a:prstGeom>
          <a:ln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2000" cy="124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759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2000" cy="43844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47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039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6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17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17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17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170" spc="-1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504000" y="6886440"/>
            <a:ext cx="2348280" cy="520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spc="-1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3447000" y="6886440"/>
            <a:ext cx="3195000" cy="52092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400" spc="-1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7227000" y="6886440"/>
            <a:ext cx="2348280" cy="52092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C6F83633-46B2-478C-B07D-DAFB056F3880}" type="slidenum">
              <a:rPr lang="ru-RU" sz="1400" spc="-1">
                <a:latin typeface="Times New Roman"/>
              </a:rPr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1680840" y="2373840"/>
            <a:ext cx="6840000" cy="2385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5400" spc="-1" dirty="0" err="1">
                <a:solidFill>
                  <a:srgbClr val="0070C0"/>
                </a:solidFill>
                <a:latin typeface="Arial"/>
              </a:rPr>
              <a:t>Механічна</a:t>
            </a:r>
            <a:r>
              <a:rPr lang="ru-RU" sz="5400" spc="-1" dirty="0">
                <a:solidFill>
                  <a:srgbClr val="0070C0"/>
                </a:solidFill>
                <a:latin typeface="Arial"/>
              </a:rPr>
              <a:t> </a:t>
            </a:r>
            <a:r>
              <a:rPr lang="ru-RU" sz="5400" spc="-1" dirty="0" err="1">
                <a:solidFill>
                  <a:srgbClr val="0070C0"/>
                </a:solidFill>
                <a:latin typeface="Arial"/>
              </a:rPr>
              <a:t>енергія</a:t>
            </a:r>
            <a:r>
              <a:rPr lang="ru-RU" sz="5400" spc="-1" dirty="0">
                <a:solidFill>
                  <a:srgbClr val="0070C0"/>
                </a:solidFill>
                <a:latin typeface="Arial"/>
              </a:rPr>
              <a:t> та </a:t>
            </a:r>
            <a:r>
              <a:rPr lang="ru-RU" sz="5400" spc="-1" dirty="0" err="1">
                <a:solidFill>
                  <a:srgbClr val="0070C0"/>
                </a:solidFill>
                <a:latin typeface="Arial"/>
              </a:rPr>
              <a:t>її</a:t>
            </a:r>
            <a:r>
              <a:rPr lang="ru-RU" sz="5400" spc="-1" dirty="0">
                <a:solidFill>
                  <a:srgbClr val="0070C0"/>
                </a:solidFill>
                <a:latin typeface="Arial"/>
              </a:rPr>
              <a:t> </a:t>
            </a:r>
            <a:r>
              <a:rPr lang="ru-RU" sz="5400" spc="-1" dirty="0" err="1">
                <a:solidFill>
                  <a:srgbClr val="0070C0"/>
                </a:solidFill>
                <a:latin typeface="Arial"/>
              </a:rPr>
              <a:t>види</a:t>
            </a:r>
            <a:r>
              <a:rPr lang="ru-RU" sz="5400" spc="-1" dirty="0" smtClean="0">
                <a:solidFill>
                  <a:srgbClr val="0070C0"/>
                </a:solidFill>
                <a:latin typeface="Arial"/>
              </a:rPr>
              <a:t>.</a:t>
            </a:r>
          </a:p>
          <a:p>
            <a:endParaRPr lang="ru-RU" sz="5400" spc="-1" dirty="0">
              <a:latin typeface="Arial"/>
            </a:endParaRPr>
          </a:p>
          <a:p>
            <a:r>
              <a:rPr lang="ru-RU" sz="2800" spc="-1" dirty="0" err="1" smtClean="0">
                <a:solidFill>
                  <a:srgbClr val="7030A0"/>
                </a:solidFill>
                <a:latin typeface="Arial"/>
              </a:rPr>
              <a:t>Фізика</a:t>
            </a:r>
            <a:r>
              <a:rPr lang="ru-RU" sz="2800" spc="-1" dirty="0" smtClean="0">
                <a:solidFill>
                  <a:srgbClr val="7030A0"/>
                </a:solidFill>
                <a:latin typeface="Arial"/>
              </a:rPr>
              <a:t> 7 </a:t>
            </a:r>
            <a:r>
              <a:rPr lang="ru-RU" sz="2800" spc="-1" dirty="0" err="1" smtClean="0">
                <a:solidFill>
                  <a:srgbClr val="7030A0"/>
                </a:solidFill>
                <a:latin typeface="Arial"/>
              </a:rPr>
              <a:t>клас</a:t>
            </a:r>
            <a:r>
              <a:rPr lang="ru-RU" sz="2800" spc="-1" dirty="0" smtClean="0">
                <a:solidFill>
                  <a:srgbClr val="7030A0"/>
                </a:solidFill>
                <a:latin typeface="Arial"/>
              </a:rPr>
              <a:t> </a:t>
            </a:r>
          </a:p>
          <a:p>
            <a:r>
              <a:rPr lang="ru-RU" sz="2800" spc="-1" dirty="0" smtClean="0">
                <a:solidFill>
                  <a:srgbClr val="7030A0"/>
                </a:solidFill>
                <a:latin typeface="Arial"/>
              </a:rPr>
              <a:t>02.05.2022р.</a:t>
            </a:r>
            <a:endParaRPr sz="2800" dirty="0">
              <a:solidFill>
                <a:srgbClr val="7030A0"/>
              </a:solidFill>
            </a:endParaRPr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ідзаголовок 3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uk-UA" dirty="0" smtClean="0"/>
              <a:t>Вивчити параграф 32</a:t>
            </a:r>
          </a:p>
          <a:p>
            <a:r>
              <a:rPr lang="uk-UA" dirty="0" smtClean="0"/>
              <a:t>Вправа 32 (1,2)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Домашня робота </a:t>
            </a:r>
            <a:endParaRPr lang="uk-UA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29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1368000" y="3024000"/>
            <a:ext cx="6624000" cy="1340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4400" spc="-1">
                <a:latin typeface="Arial"/>
              </a:rPr>
              <a:t>Дякую за увагу!!!</a:t>
            </a:r>
            <a:endParaRPr/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470" spc="-1" dirty="0">
                <a:latin typeface="Arial"/>
              </a:rPr>
              <a:t>Слово «</a:t>
            </a:r>
            <a:r>
              <a:rPr lang="ru-RU" sz="3470" spc="-1" dirty="0" err="1">
                <a:latin typeface="Arial"/>
              </a:rPr>
              <a:t>енергія</a:t>
            </a:r>
            <a:r>
              <a:rPr lang="ru-RU" sz="3470" spc="-1" dirty="0">
                <a:latin typeface="Arial"/>
              </a:rPr>
              <a:t>» ми </a:t>
            </a:r>
            <a:r>
              <a:rPr lang="ru-RU" sz="3470" spc="-1" dirty="0" err="1">
                <a:latin typeface="Arial"/>
              </a:rPr>
              <a:t>чуємо</a:t>
            </a:r>
            <a:r>
              <a:rPr lang="ru-RU" sz="3470" spc="-1" dirty="0">
                <a:latin typeface="Arial"/>
              </a:rPr>
              <a:t> в </a:t>
            </a:r>
            <a:r>
              <a:rPr lang="ru-RU" sz="3470" spc="-1" dirty="0" err="1">
                <a:latin typeface="Arial"/>
              </a:rPr>
              <a:t>телевізійних</a:t>
            </a:r>
            <a:r>
              <a:rPr lang="ru-RU" sz="3470" spc="-1" dirty="0">
                <a:latin typeface="Arial"/>
              </a:rPr>
              <a:t> репортажах, </a:t>
            </a:r>
            <a:r>
              <a:rPr lang="ru-RU" sz="3470" spc="-1" dirty="0" err="1">
                <a:latin typeface="Arial"/>
              </a:rPr>
              <a:t>бачимо</a:t>
            </a:r>
            <a:r>
              <a:rPr lang="ru-RU" sz="3470" spc="-1" dirty="0">
                <a:latin typeface="Arial"/>
              </a:rPr>
              <a:t> на </a:t>
            </a:r>
            <a:r>
              <a:rPr lang="ru-RU" sz="3470" spc="-1" dirty="0" err="1">
                <a:latin typeface="Arial"/>
              </a:rPr>
              <a:t>шпальтах</a:t>
            </a:r>
            <a:r>
              <a:rPr lang="ru-RU" sz="3470" spc="-1" dirty="0">
                <a:latin typeface="Arial"/>
              </a:rPr>
              <a:t> газет </a:t>
            </a:r>
            <a:r>
              <a:rPr lang="ru-RU" sz="3470" spc="-1" dirty="0" err="1">
                <a:latin typeface="Arial"/>
              </a:rPr>
              <a:t>тощо</a:t>
            </a:r>
            <a:r>
              <a:rPr lang="ru-RU" sz="3470" spc="-1" dirty="0">
                <a:latin typeface="Arial"/>
              </a:rPr>
              <a:t>. Ним </a:t>
            </a:r>
            <a:r>
              <a:rPr lang="ru-RU" sz="3470" spc="-1" dirty="0" err="1">
                <a:latin typeface="Arial"/>
              </a:rPr>
              <a:t>можна</a:t>
            </a:r>
            <a:r>
              <a:rPr lang="ru-RU" sz="3470" spc="-1" dirty="0">
                <a:latin typeface="Arial"/>
              </a:rPr>
              <a:t> </a:t>
            </a:r>
            <a:r>
              <a:rPr lang="ru-RU" sz="3470" spc="-1" dirty="0" err="1">
                <a:latin typeface="Arial"/>
              </a:rPr>
              <a:t>скористатися</a:t>
            </a:r>
            <a:r>
              <a:rPr lang="ru-RU" sz="3470" spc="-1" dirty="0">
                <a:latin typeface="Arial"/>
              </a:rPr>
              <a:t> для характеристики людей (</a:t>
            </a:r>
            <a:r>
              <a:rPr lang="ru-RU" sz="3470" spc="-1" dirty="0" err="1">
                <a:latin typeface="Arial"/>
              </a:rPr>
              <a:t>енергійна</a:t>
            </a:r>
            <a:r>
              <a:rPr lang="ru-RU" sz="3470" spc="-1" dirty="0">
                <a:latin typeface="Arial"/>
              </a:rPr>
              <a:t> </a:t>
            </a:r>
            <a:r>
              <a:rPr lang="ru-RU" sz="3470" spc="-1" dirty="0" err="1">
                <a:latin typeface="Arial"/>
              </a:rPr>
              <a:t>людина</a:t>
            </a:r>
            <a:r>
              <a:rPr lang="ru-RU" sz="3470" spc="-1" dirty="0">
                <a:latin typeface="Arial"/>
              </a:rPr>
              <a:t>), </a:t>
            </a:r>
            <a:r>
              <a:rPr lang="ru-RU" sz="3470" spc="-1" dirty="0" err="1">
                <a:latin typeface="Arial"/>
              </a:rPr>
              <a:t>природних</a:t>
            </a:r>
            <a:r>
              <a:rPr lang="ru-RU" sz="3470" spc="-1" dirty="0">
                <a:latin typeface="Arial"/>
              </a:rPr>
              <a:t> </a:t>
            </a:r>
            <a:r>
              <a:rPr lang="ru-RU" sz="3470" spc="-1" dirty="0" err="1">
                <a:latin typeface="Arial"/>
              </a:rPr>
              <a:t>явищ</a:t>
            </a:r>
            <a:r>
              <a:rPr lang="ru-RU" sz="3470" spc="-1" dirty="0">
                <a:latin typeface="Arial"/>
              </a:rPr>
              <a:t> (</a:t>
            </a:r>
            <a:r>
              <a:rPr lang="ru-RU" sz="3470" spc="-1" dirty="0" err="1">
                <a:latin typeface="Arial"/>
              </a:rPr>
              <a:t>енергія</a:t>
            </a:r>
            <a:r>
              <a:rPr lang="ru-RU" sz="3470" spc="-1" dirty="0">
                <a:latin typeface="Arial"/>
              </a:rPr>
              <a:t> </a:t>
            </a:r>
            <a:r>
              <a:rPr lang="ru-RU" sz="3470" spc="-1" dirty="0" err="1">
                <a:latin typeface="Arial"/>
              </a:rPr>
              <a:t>землетрусу</a:t>
            </a:r>
            <a:r>
              <a:rPr lang="ru-RU" sz="3470" spc="-1" dirty="0">
                <a:latin typeface="Arial"/>
              </a:rPr>
              <a:t> </a:t>
            </a:r>
            <a:r>
              <a:rPr lang="ru-RU" sz="3470" spc="-1" dirty="0" err="1">
                <a:latin typeface="Arial"/>
              </a:rPr>
              <a:t>чи</a:t>
            </a:r>
            <a:r>
              <a:rPr lang="ru-RU" sz="3470" spc="-1" dirty="0">
                <a:latin typeface="Arial"/>
              </a:rPr>
              <a:t> урагану), машин і  </a:t>
            </a:r>
            <a:r>
              <a:rPr lang="ru-RU" sz="3470" spc="-1" dirty="0" err="1">
                <a:latin typeface="Arial"/>
              </a:rPr>
              <a:t>механізмів</a:t>
            </a:r>
            <a:r>
              <a:rPr lang="ru-RU" sz="3470" spc="-1" dirty="0">
                <a:latin typeface="Arial"/>
              </a:rPr>
              <a:t> (</a:t>
            </a:r>
            <a:r>
              <a:rPr lang="ru-RU" sz="3470" spc="-1" dirty="0" err="1">
                <a:latin typeface="Arial"/>
              </a:rPr>
              <a:t>електроенергія</a:t>
            </a:r>
            <a:r>
              <a:rPr lang="ru-RU" sz="3470" spc="-1" dirty="0">
                <a:latin typeface="Arial"/>
              </a:rPr>
              <a:t>, яку вони </a:t>
            </a:r>
            <a:r>
              <a:rPr lang="ru-RU" sz="3470" spc="-1" dirty="0" err="1">
                <a:latin typeface="Arial"/>
              </a:rPr>
              <a:t>споживають</a:t>
            </a:r>
            <a:r>
              <a:rPr lang="ru-RU" sz="3470" spc="-1" dirty="0">
                <a:latin typeface="Arial"/>
              </a:rPr>
              <a:t>).  А </a:t>
            </a:r>
            <a:r>
              <a:rPr lang="ru-RU" sz="3470" spc="-1" dirty="0" err="1">
                <a:latin typeface="Arial"/>
              </a:rPr>
              <a:t>що</a:t>
            </a:r>
            <a:r>
              <a:rPr lang="ru-RU" sz="3470" spc="-1" dirty="0">
                <a:latin typeface="Arial"/>
              </a:rPr>
              <a:t> ж </a:t>
            </a:r>
            <a:r>
              <a:rPr lang="ru-RU" sz="3470" spc="-1" dirty="0" err="1">
                <a:latin typeface="Arial"/>
              </a:rPr>
              <a:t>таке</a:t>
            </a:r>
            <a:r>
              <a:rPr lang="ru-RU" sz="3470" spc="-1" dirty="0">
                <a:latin typeface="Arial"/>
              </a:rPr>
              <a:t> </a:t>
            </a:r>
            <a:r>
              <a:rPr lang="ru-RU" sz="3470" spc="-1" dirty="0" err="1">
                <a:latin typeface="Arial"/>
              </a:rPr>
              <a:t>енергія</a:t>
            </a:r>
            <a:r>
              <a:rPr lang="ru-RU" sz="3470" spc="-1" dirty="0">
                <a:latin typeface="Arial"/>
              </a:rPr>
              <a:t> з точки </a:t>
            </a:r>
            <a:r>
              <a:rPr lang="ru-RU" sz="3470" spc="-1" dirty="0" err="1">
                <a:latin typeface="Arial"/>
              </a:rPr>
              <a:t>зору</a:t>
            </a:r>
            <a:r>
              <a:rPr lang="ru-RU" sz="3470" spc="-1" dirty="0">
                <a:latin typeface="Arial"/>
              </a:rPr>
              <a:t> </a:t>
            </a:r>
            <a:r>
              <a:rPr lang="ru-RU" sz="3470" spc="-1" dirty="0" err="1">
                <a:latin typeface="Arial"/>
              </a:rPr>
              <a:t>фізики</a:t>
            </a:r>
            <a:r>
              <a:rPr lang="ru-RU" sz="3470" spc="-1" dirty="0">
                <a:latin typeface="Arial"/>
              </a:rPr>
              <a:t>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117360" y="188640"/>
            <a:ext cx="9722520" cy="2369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3200" spc="-1">
                <a:latin typeface="Arial"/>
              </a:rPr>
              <a:t>Енергія — це фізична величина, яка характеризує здатність тіла (системи тіл) виконувати роботу.</a:t>
            </a:r>
            <a:endParaRPr/>
          </a:p>
          <a:p>
            <a:r>
              <a:rPr lang="ru-RU" sz="3200" spc="-1">
                <a:latin typeface="Arial"/>
              </a:rPr>
              <a:t>Енергію позначають символом E (або W).</a:t>
            </a:r>
            <a:endParaRPr/>
          </a:p>
          <a:p>
            <a:r>
              <a:rPr lang="ru-RU" sz="3200" spc="-1">
                <a:latin typeface="Arial"/>
              </a:rPr>
              <a:t>Одиниця енергії в СІ, як і роботи, — джоуль: [Е]=Дж.</a:t>
            </a:r>
            <a:endParaRPr/>
          </a:p>
        </p:txBody>
      </p:sp>
      <p:pic>
        <p:nvPicPr>
          <p:cNvPr id="121" name="Рисунок 120"/>
          <p:cNvPicPr/>
          <p:nvPr/>
        </p:nvPicPr>
        <p:blipFill>
          <a:blip r:embed="rId2"/>
          <a:srcRect l="55833" t="17707" r="32735" b="56875"/>
          <a:stretch/>
        </p:blipFill>
        <p:spPr>
          <a:xfrm>
            <a:off x="6408000" y="3240000"/>
            <a:ext cx="3162240" cy="3953160"/>
          </a:xfrm>
          <a:prstGeom prst="rect">
            <a:avLst/>
          </a:prstGeom>
          <a:ln>
            <a:noFill/>
          </a:ln>
        </p:spPr>
      </p:pic>
      <p:sp>
        <p:nvSpPr>
          <p:cNvPr id="122" name="CustomShape 2"/>
          <p:cNvSpPr/>
          <p:nvPr/>
        </p:nvSpPr>
        <p:spPr>
          <a:xfrm>
            <a:off x="4968000" y="4248000"/>
            <a:ext cx="1368000" cy="432000"/>
          </a:xfrm>
          <a:custGeom>
            <a:avLst/>
            <a:gdLst/>
            <a:ahLst/>
            <a:cxnLst/>
            <a:rect l="0" t="0" r="r" b="b"/>
            <a:pathLst>
              <a:path w="3802" h="1202">
                <a:moveTo>
                  <a:pt x="0" y="300"/>
                </a:moveTo>
                <a:lnTo>
                  <a:pt x="2850" y="300"/>
                </a:lnTo>
                <a:lnTo>
                  <a:pt x="2850" y="0"/>
                </a:lnTo>
                <a:lnTo>
                  <a:pt x="3801" y="600"/>
                </a:lnTo>
                <a:lnTo>
                  <a:pt x="2850" y="1201"/>
                </a:lnTo>
                <a:lnTo>
                  <a:pt x="2850" y="900"/>
                </a:lnTo>
                <a:lnTo>
                  <a:pt x="0" y="900"/>
                </a:lnTo>
                <a:lnTo>
                  <a:pt x="0" y="300"/>
                </a:lnTo>
              </a:path>
            </a:pathLst>
          </a:cu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3"/>
          <p:cNvSpPr/>
          <p:nvPr/>
        </p:nvSpPr>
        <p:spPr>
          <a:xfrm>
            <a:off x="144000" y="3312000"/>
            <a:ext cx="4536000" cy="23760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ru-RU" sz="2200" spc="-1">
                <a:latin typeface="Arial"/>
              </a:rPr>
              <a:t>Кулька має механічну</a:t>
            </a:r>
            <a:endParaRPr/>
          </a:p>
          <a:p>
            <a:pPr algn="ctr"/>
            <a:r>
              <a:rPr lang="ru-RU" sz="2200" spc="-1">
                <a:latin typeface="Arial"/>
              </a:rPr>
              <a:t>енергію, тобто може виконати</a:t>
            </a:r>
            <a:endParaRPr/>
          </a:p>
          <a:p>
            <a:pPr algn="ctr"/>
            <a:r>
              <a:rPr lang="ru-RU" sz="2200" spc="-1">
                <a:latin typeface="Arial"/>
              </a:rPr>
              <a:t>механічну роботу, наприклад</a:t>
            </a:r>
            <a:endParaRPr/>
          </a:p>
          <a:p>
            <a:pPr algn="ctr"/>
            <a:r>
              <a:rPr lang="ru-RU" sz="2200" spc="-1">
                <a:latin typeface="Arial"/>
              </a:rPr>
              <a:t>розхлюпати воду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2448000" y="229320"/>
            <a:ext cx="5184000" cy="272268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ru-RU" sz="3600" spc="-1">
                <a:latin typeface="Arial"/>
              </a:rPr>
              <a:t>Види механічної енергії:</a:t>
            </a:r>
            <a:endParaRPr/>
          </a:p>
        </p:txBody>
      </p:sp>
      <p:sp>
        <p:nvSpPr>
          <p:cNvPr id="125" name="CustomShape 2"/>
          <p:cNvSpPr/>
          <p:nvPr/>
        </p:nvSpPr>
        <p:spPr>
          <a:xfrm>
            <a:off x="216000" y="3888000"/>
            <a:ext cx="4752000" cy="165600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ru-RU" sz="3600" spc="-1">
                <a:latin typeface="Arial"/>
              </a:rPr>
              <a:t>Потенціальна енергія</a:t>
            </a:r>
            <a:endParaRPr/>
          </a:p>
        </p:txBody>
      </p:sp>
      <p:sp>
        <p:nvSpPr>
          <p:cNvPr id="126" name="CustomShape 3"/>
          <p:cNvSpPr/>
          <p:nvPr/>
        </p:nvSpPr>
        <p:spPr>
          <a:xfrm>
            <a:off x="5400000" y="3888000"/>
            <a:ext cx="4320000" cy="165600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ru-RU" sz="3600" spc="-1">
                <a:latin typeface="Arial"/>
              </a:rPr>
              <a:t>Кінетична енергія</a:t>
            </a:r>
            <a:endParaRPr/>
          </a:p>
        </p:txBody>
      </p:sp>
      <p:sp>
        <p:nvSpPr>
          <p:cNvPr id="127" name="CustomShape 4"/>
          <p:cNvSpPr/>
          <p:nvPr/>
        </p:nvSpPr>
        <p:spPr>
          <a:xfrm rot="915000">
            <a:off x="2287440" y="2570400"/>
            <a:ext cx="1008000" cy="936000"/>
          </a:xfrm>
          <a:custGeom>
            <a:avLst/>
            <a:gdLst/>
            <a:ahLst/>
            <a:cxnLst/>
            <a:rect l="0" t="0" r="r" b="b"/>
            <a:pathLst>
              <a:path w="2704" h="2694">
                <a:moveTo>
                  <a:pt x="1189" y="0"/>
                </a:moveTo>
                <a:lnTo>
                  <a:pt x="676" y="1881"/>
                </a:lnTo>
                <a:lnTo>
                  <a:pt x="0" y="1697"/>
                </a:lnTo>
                <a:lnTo>
                  <a:pt x="1180" y="2693"/>
                </a:lnTo>
                <a:lnTo>
                  <a:pt x="2703" y="2434"/>
                </a:lnTo>
                <a:lnTo>
                  <a:pt x="2026" y="2249"/>
                </a:lnTo>
                <a:lnTo>
                  <a:pt x="2539" y="368"/>
                </a:lnTo>
                <a:lnTo>
                  <a:pt x="1189" y="0"/>
                </a:lnTo>
              </a:path>
            </a:pathLst>
          </a:cu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5"/>
          <p:cNvSpPr/>
          <p:nvPr/>
        </p:nvSpPr>
        <p:spPr>
          <a:xfrm rot="20203800">
            <a:off x="7127640" y="2664000"/>
            <a:ext cx="1008000" cy="936000"/>
          </a:xfrm>
          <a:custGeom>
            <a:avLst/>
            <a:gdLst/>
            <a:ahLst/>
            <a:cxnLst/>
            <a:rect l="0" t="0" r="r" b="b"/>
            <a:pathLst>
              <a:path w="2702" h="2667">
                <a:moveTo>
                  <a:pt x="0" y="553"/>
                </a:moveTo>
                <a:lnTo>
                  <a:pt x="771" y="2345"/>
                </a:lnTo>
                <a:lnTo>
                  <a:pt x="128" y="2621"/>
                </a:lnTo>
                <a:lnTo>
                  <a:pt x="1671" y="2666"/>
                </a:lnTo>
                <a:lnTo>
                  <a:pt x="2701" y="1515"/>
                </a:lnTo>
                <a:lnTo>
                  <a:pt x="2057" y="1792"/>
                </a:lnTo>
                <a:lnTo>
                  <a:pt x="1286" y="0"/>
                </a:lnTo>
                <a:lnTo>
                  <a:pt x="0" y="553"/>
                </a:lnTo>
              </a:path>
            </a:pathLst>
          </a:cu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2160" y="842760"/>
            <a:ext cx="9123840" cy="2829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spc="-1">
                <a:latin typeface="Arial"/>
              </a:rPr>
              <a:t>Потенціальна енергія E</a:t>
            </a:r>
            <a:r>
              <a:rPr lang="ru-RU" sz="1600" spc="-1">
                <a:latin typeface="Arial"/>
              </a:rPr>
              <a:t>p</a:t>
            </a:r>
            <a:r>
              <a:rPr lang="ru-RU" sz="2400" spc="-1">
                <a:latin typeface="Arial"/>
              </a:rPr>
              <a:t> — це енергія, зумовлена взаємодією тіл або частин тіла. Потенціальна енергія тіла, піднятого над</a:t>
            </a:r>
            <a:endParaRPr/>
          </a:p>
          <a:p>
            <a:r>
              <a:rPr lang="ru-RU" sz="2400" spc="-1">
                <a:latin typeface="Arial"/>
              </a:rPr>
              <a:t>поверхнею Землі, дорівнює добутку маси m</a:t>
            </a:r>
            <a:endParaRPr/>
          </a:p>
          <a:p>
            <a:r>
              <a:rPr lang="ru-RU" sz="2400" spc="-1">
                <a:latin typeface="Arial"/>
              </a:rPr>
              <a:t>тіла, прискорення вільного падіння g і висоти h, на якій розташоване тіло:</a:t>
            </a:r>
            <a:endParaRPr/>
          </a:p>
          <a:p>
            <a:endParaRPr/>
          </a:p>
        </p:txBody>
      </p:sp>
      <p:sp>
        <p:nvSpPr>
          <p:cNvPr id="130" name="TextShape 2"/>
          <p:cNvSpPr txBox="1"/>
          <p:nvPr/>
        </p:nvSpPr>
        <p:spPr>
          <a:xfrm>
            <a:off x="9504000" y="2808000"/>
            <a:ext cx="180720" cy="603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  <a:p>
            <a:endParaRPr/>
          </a:p>
        </p:txBody>
      </p:sp>
      <p:pic>
        <p:nvPicPr>
          <p:cNvPr id="131" name="Рисунок 130"/>
          <p:cNvPicPr/>
          <p:nvPr/>
        </p:nvPicPr>
        <p:blipFill>
          <a:blip r:embed="rId2"/>
          <a:srcRect r="47466" b="10169"/>
          <a:stretch/>
        </p:blipFill>
        <p:spPr>
          <a:xfrm>
            <a:off x="504000" y="4248000"/>
            <a:ext cx="3311640" cy="3181680"/>
          </a:xfrm>
          <a:prstGeom prst="rect">
            <a:avLst/>
          </a:prstGeom>
          <a:ln>
            <a:noFill/>
          </a:ln>
        </p:spPr>
      </p:pic>
      <p:pic>
        <p:nvPicPr>
          <p:cNvPr id="132" name="Рисунок 131"/>
          <p:cNvPicPr/>
          <p:nvPr/>
        </p:nvPicPr>
        <p:blipFill>
          <a:blip r:embed="rId3"/>
          <a:srcRect l="31149" t="50812" r="56701" b="28853"/>
          <a:stretch/>
        </p:blipFill>
        <p:spPr>
          <a:xfrm>
            <a:off x="4756320" y="2376000"/>
            <a:ext cx="4819680" cy="4536000"/>
          </a:xfrm>
          <a:prstGeom prst="rect">
            <a:avLst/>
          </a:prstGeom>
          <a:ln>
            <a:noFill/>
          </a:ln>
        </p:spPr>
      </p:pic>
      <p:pic>
        <p:nvPicPr>
          <p:cNvPr id="133" name="Рисунок 132"/>
          <p:cNvPicPr/>
          <p:nvPr/>
        </p:nvPicPr>
        <p:blipFill>
          <a:blip r:embed="rId4"/>
          <a:stretch/>
        </p:blipFill>
        <p:spPr>
          <a:xfrm>
            <a:off x="620280" y="2808000"/>
            <a:ext cx="3771720" cy="1209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27720" y="1728000"/>
            <a:ext cx="10196280" cy="1628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600" spc="-1">
                <a:latin typeface="Arial"/>
              </a:rPr>
              <a:t>Потенціальну енергію  пружно деформованої (розтягненої або стисненої) пружини визначають за формулою:</a:t>
            </a:r>
            <a:endParaRPr/>
          </a:p>
          <a:p>
            <a:endParaRPr/>
          </a:p>
        </p:txBody>
      </p:sp>
      <p:pic>
        <p:nvPicPr>
          <p:cNvPr id="135" name="Рисунок 134"/>
          <p:cNvPicPr/>
          <p:nvPr/>
        </p:nvPicPr>
        <p:blipFill>
          <a:blip r:embed="rId2"/>
          <a:stretch/>
        </p:blipFill>
        <p:spPr>
          <a:xfrm>
            <a:off x="1827000" y="2664000"/>
            <a:ext cx="2781000" cy="1647360"/>
          </a:xfrm>
          <a:prstGeom prst="rect">
            <a:avLst/>
          </a:prstGeom>
          <a:ln>
            <a:noFill/>
          </a:ln>
        </p:spPr>
      </p:pic>
      <p:pic>
        <p:nvPicPr>
          <p:cNvPr id="136" name="Рисунок 135"/>
          <p:cNvPicPr/>
          <p:nvPr/>
        </p:nvPicPr>
        <p:blipFill>
          <a:blip r:embed="rId3"/>
          <a:srcRect l="53688" t="41998" r="32021" b="38455"/>
          <a:stretch/>
        </p:blipFill>
        <p:spPr>
          <a:xfrm>
            <a:off x="5459400" y="3888000"/>
            <a:ext cx="4176720" cy="3211560"/>
          </a:xfrm>
          <a:prstGeom prst="rect">
            <a:avLst/>
          </a:prstGeom>
          <a:ln>
            <a:noFill/>
          </a:ln>
        </p:spPr>
      </p:pic>
      <p:pic>
        <p:nvPicPr>
          <p:cNvPr id="137" name="Рисунок 136"/>
          <p:cNvPicPr/>
          <p:nvPr/>
        </p:nvPicPr>
        <p:blipFill>
          <a:blip r:embed="rId4"/>
          <a:stretch/>
        </p:blipFill>
        <p:spPr>
          <a:xfrm>
            <a:off x="653760" y="4859280"/>
            <a:ext cx="3162240" cy="2287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Рисунок 137"/>
          <p:cNvPicPr/>
          <p:nvPr/>
        </p:nvPicPr>
        <p:blipFill>
          <a:blip r:embed="rId2"/>
          <a:srcRect l="50234" b="8144"/>
          <a:stretch/>
        </p:blipFill>
        <p:spPr>
          <a:xfrm>
            <a:off x="6803640" y="2694240"/>
            <a:ext cx="3137040" cy="3253320"/>
          </a:xfrm>
          <a:prstGeom prst="rect">
            <a:avLst/>
          </a:prstGeom>
          <a:ln>
            <a:noFill/>
          </a:ln>
        </p:spPr>
      </p:pic>
      <p:sp>
        <p:nvSpPr>
          <p:cNvPr id="139" name="TextShape 1"/>
          <p:cNvSpPr txBox="1"/>
          <p:nvPr/>
        </p:nvSpPr>
        <p:spPr>
          <a:xfrm>
            <a:off x="216000" y="504000"/>
            <a:ext cx="9949680" cy="119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600" spc="-1">
                <a:latin typeface="Arial"/>
              </a:rPr>
              <a:t>Кінетична енергія — це енергія, яка зумовлена рухом тіла і дорівнює половині добутку маси тіла на квадрат швидкості його руху:</a:t>
            </a:r>
            <a:endParaRPr/>
          </a:p>
        </p:txBody>
      </p:sp>
      <p:pic>
        <p:nvPicPr>
          <p:cNvPr id="140" name="Рисунок 139"/>
          <p:cNvPicPr/>
          <p:nvPr/>
        </p:nvPicPr>
        <p:blipFill>
          <a:blip r:embed="rId3"/>
          <a:stretch/>
        </p:blipFill>
        <p:spPr>
          <a:xfrm>
            <a:off x="1944000" y="1463400"/>
            <a:ext cx="2685600" cy="1704600"/>
          </a:xfrm>
          <a:prstGeom prst="rect">
            <a:avLst/>
          </a:prstGeom>
          <a:ln>
            <a:noFill/>
          </a:ln>
        </p:spPr>
      </p:pic>
      <p:pic>
        <p:nvPicPr>
          <p:cNvPr id="141" name="Рисунок 140"/>
          <p:cNvPicPr/>
          <p:nvPr/>
        </p:nvPicPr>
        <p:blipFill>
          <a:blip r:embed="rId4"/>
          <a:srcRect l="30402" t="51093" r="54200" b="29838"/>
          <a:stretch/>
        </p:blipFill>
        <p:spPr>
          <a:xfrm>
            <a:off x="432000" y="4968000"/>
            <a:ext cx="3312000" cy="2305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144000" y="1368000"/>
            <a:ext cx="9702720" cy="119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600" spc="-1">
                <a:latin typeface="Arial"/>
              </a:rPr>
              <a:t>Суму кінетичної і потенціальної енергій тіла називають повною механічною енергією тіла:</a:t>
            </a:r>
            <a:endParaRPr/>
          </a:p>
          <a:p>
            <a:r>
              <a:rPr lang="ru-RU" sz="2600" spc="-1">
                <a:latin typeface="Arial"/>
              </a:rPr>
              <a:t>Еп=Ек+Ер</a:t>
            </a:r>
            <a:endParaRPr/>
          </a:p>
        </p:txBody>
      </p:sp>
      <p:pic>
        <p:nvPicPr>
          <p:cNvPr id="143" name="Рисунок 142"/>
          <p:cNvPicPr/>
          <p:nvPr/>
        </p:nvPicPr>
        <p:blipFill>
          <a:blip r:embed="rId2"/>
          <a:stretch/>
        </p:blipFill>
        <p:spPr>
          <a:xfrm>
            <a:off x="596520" y="3096000"/>
            <a:ext cx="7827480" cy="3594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1440000" y="701640"/>
            <a:ext cx="6984000" cy="102636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ru-RU" sz="4400" spc="-1">
                <a:latin typeface="Arial"/>
              </a:rPr>
              <a:t>Задачі:</a:t>
            </a:r>
            <a:endParaRPr/>
          </a:p>
          <a:p>
            <a:pPr algn="ctr"/>
            <a:endParaRPr/>
          </a:p>
        </p:txBody>
      </p:sp>
      <p:sp>
        <p:nvSpPr>
          <p:cNvPr id="145" name="TextShape 2"/>
          <p:cNvSpPr txBox="1"/>
          <p:nvPr/>
        </p:nvSpPr>
        <p:spPr>
          <a:xfrm>
            <a:off x="1144800" y="3128040"/>
            <a:ext cx="7997400" cy="4385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2600" spc="-1">
                <a:latin typeface="Arial"/>
              </a:rPr>
              <a:t>1. Обчисліть потенціальну енергію підручника, який лежить на парті, відносно підлоги. Маса підручника — 1кг, висота парти — 80 см.</a:t>
            </a:r>
            <a:endParaRPr/>
          </a:p>
          <a:p>
            <a:pPr algn="ctr"/>
            <a:r>
              <a:rPr lang="ru-RU" sz="2600" spc="-1">
                <a:latin typeface="Arial"/>
              </a:rPr>
              <a:t>2. Визначте кінетичну енергію мотоцикліста масою 65 кг, який рухається зі швидкістю 40 м/с.</a:t>
            </a:r>
            <a:endParaRPr/>
          </a:p>
          <a:p>
            <a:pPr algn="ctr"/>
            <a:r>
              <a:rPr lang="ru-RU" sz="2600" spc="-1">
                <a:latin typeface="Arial"/>
              </a:rPr>
              <a:t>3. Тіло рухається зі швидкістю 5,2 км/год. Визначте масу цього тіла, якщо його кінетична енергія становить 4 Дж.</a:t>
            </a:r>
            <a:endParaRPr/>
          </a:p>
          <a:p>
            <a:endParaRPr/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301</Words>
  <Application>Microsoft Office PowerPoint</Application>
  <PresentationFormat>Довільний</PresentationFormat>
  <Paragraphs>30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Arial</vt:lpstr>
      <vt:lpstr>DejaVu Sans</vt:lpstr>
      <vt:lpstr>Symbol</vt:lpstr>
      <vt:lpstr>Times New Roman</vt:lpstr>
      <vt:lpstr>Wingdings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Домашня робота 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cp:lastModifiedBy>RePack by Diakov</cp:lastModifiedBy>
  <cp:revision>7</cp:revision>
  <dcterms:created xsi:type="dcterms:W3CDTF">2009-04-16T11:32:32Z</dcterms:created>
  <dcterms:modified xsi:type="dcterms:W3CDTF">2022-04-28T11:13:03Z</dcterms:modified>
  <dc:language>ru-RU</dc:language>
</cp:coreProperties>
</file>