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6" r:id="rId7"/>
    <p:sldId id="278" r:id="rId8"/>
    <p:sldId id="282" r:id="rId9"/>
    <p:sldId id="258" r:id="rId10"/>
    <p:sldId id="261" r:id="rId11"/>
    <p:sldId id="264" r:id="rId12"/>
    <p:sldId id="280" r:id="rId13"/>
    <p:sldId id="263" r:id="rId14"/>
    <p:sldId id="265" r:id="rId15"/>
    <p:sldId id="281" r:id="rId16"/>
    <p:sldId id="276" r:id="rId17"/>
    <p:sldId id="277" r:id="rId18"/>
    <p:sldId id="266" r:id="rId19"/>
    <p:sldId id="268" r:id="rId20"/>
    <p:sldId id="267" r:id="rId21"/>
    <p:sldId id="271" r:id="rId22"/>
    <p:sldId id="274" r:id="rId23"/>
    <p:sldId id="283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76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37EB839-2433-4200-8857-802E15CD2A0F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F7BDBF-1D71-4A5F-A710-A1B0EFD76DF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K:\&#1057;&#1072;&#1084;&#1086;&#1110;&#1085;&#1076;&#1082;&#1094;&#1110;&#1103;.%20&#1030;&#1085;&#1076;&#1091;&#1082;&#1090;&#1080;&#1074;&#1085;&#1110;&#1089;&#1090;&#1100;\&#1042;&#1080;&#1076;&#1077;&#1086;0001.mpeg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K:\&#1057;&#1072;&#1084;&#1086;&#1110;&#1085;&#1076;&#1082;&#1094;&#1110;&#1103;.%20&#1030;&#1085;&#1076;&#1091;&#1082;&#1090;&#1080;&#1074;&#1085;&#1110;&#1089;&#1090;&#1100;\&#1042;&#1080;&#1076;&#1077;&#1086;0000.mpeg" TargetMode="Externa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373130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Самоіндукція. Індуктивність.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Енергія магнітного поля котушки зі </a:t>
            </a:r>
            <a:r>
              <a:rPr lang="uk-UA" dirty="0" smtClean="0">
                <a:solidFill>
                  <a:srgbClr val="FF0000"/>
                </a:solidFill>
              </a:rPr>
              <a:t>струмом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Фізика 11 клас 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11.11.2021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183880" cy="3830762"/>
          </a:xfrm>
        </p:spPr>
        <p:txBody>
          <a:bodyPr/>
          <a:lstStyle/>
          <a:p>
            <a:pPr algn="ctr">
              <a:buNone/>
            </a:pPr>
            <a:r>
              <a:rPr lang="uk-UA" sz="3200" dirty="0" smtClean="0">
                <a:solidFill>
                  <a:srgbClr val="0000FF"/>
                </a:solidFill>
              </a:rPr>
              <a:t>     </a:t>
            </a:r>
            <a:r>
              <a:rPr lang="uk-UA" b="1" i="1" dirty="0" smtClean="0">
                <a:solidFill>
                  <a:srgbClr val="0000FF"/>
                </a:solidFill>
              </a:rPr>
              <a:t>Якщо зміна</a:t>
            </a:r>
            <a:r>
              <a:rPr lang="uk-UA" sz="2400" b="1" i="1" dirty="0" smtClean="0">
                <a:solidFill>
                  <a:srgbClr val="0000FF"/>
                </a:solidFill>
              </a:rPr>
              <a:t> </a:t>
            </a:r>
            <a:r>
              <a:rPr lang="uk-UA" b="1" i="1" dirty="0" smtClean="0">
                <a:solidFill>
                  <a:srgbClr val="0000FF"/>
                </a:solidFill>
              </a:rPr>
              <a:t>магнітного потоку і явище електромагнітної індукції відбуваються одночасно в одному колі, то це явище  називають </a:t>
            </a:r>
            <a:r>
              <a:rPr lang="uk-UA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самоіндукцією</a:t>
            </a:r>
            <a:r>
              <a:rPr lang="uk-UA" b="1" i="1" dirty="0" smtClean="0"/>
              <a:t>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000108"/>
            <a:ext cx="7429552" cy="4473704"/>
          </a:xfrm>
        </p:spPr>
        <p:txBody>
          <a:bodyPr/>
          <a:lstStyle/>
          <a:p>
            <a:pPr algn="ctr">
              <a:buNone/>
            </a:pPr>
            <a:r>
              <a:rPr lang="uk-UA" i="1" dirty="0" smtClean="0">
                <a:solidFill>
                  <a:srgbClr val="0070C0"/>
                </a:solidFill>
              </a:rPr>
              <a:t> </a:t>
            </a:r>
            <a:r>
              <a:rPr lang="uk-UA" sz="3200" dirty="0" smtClean="0">
                <a:latin typeface="Monotype Corsiva" pitchFamily="66" charset="0"/>
              </a:rPr>
              <a:t>Розрахувати значення </a:t>
            </a:r>
            <a:r>
              <a:rPr lang="uk-UA" sz="3200" b="1" u="sng" dirty="0" err="1" smtClean="0">
                <a:solidFill>
                  <a:srgbClr val="0000FF"/>
                </a:solidFill>
                <a:latin typeface="Monotype Corsiva" pitchFamily="66" charset="0"/>
              </a:rPr>
              <a:t>ЕРС</a:t>
            </a:r>
            <a:r>
              <a:rPr lang="uk-UA" sz="3200" b="1" u="sng" dirty="0" smtClean="0">
                <a:solidFill>
                  <a:srgbClr val="0000FF"/>
                </a:solidFill>
                <a:latin typeface="Monotype Corsiva" pitchFamily="66" charset="0"/>
              </a:rPr>
              <a:t> самоіндукції  </a:t>
            </a:r>
            <a:r>
              <a:rPr lang="uk-UA" sz="3200" dirty="0" smtClean="0">
                <a:latin typeface="Monotype Corsiva" pitchFamily="66" charset="0"/>
              </a:rPr>
              <a:t>можна, застосувавши закон </a:t>
            </a:r>
            <a:r>
              <a:rPr lang="uk-UA" sz="3200" u="sng" dirty="0" smtClean="0">
                <a:latin typeface="Monotype Corsiva" pitchFamily="66" charset="0"/>
              </a:rPr>
              <a:t>електромагнітної індукції.</a:t>
            </a:r>
            <a:endParaRPr lang="ru-RU" sz="3200" u="sng" dirty="0" smtClean="0">
              <a:latin typeface="Monotype Corsiva" pitchFamily="66" charset="0"/>
            </a:endParaRPr>
          </a:p>
          <a:p>
            <a:pPr>
              <a:buNone/>
            </a:pPr>
            <a:endParaRPr lang="uk-UA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dirty="0" smtClean="0"/>
              <a:t>                                  </a:t>
            </a:r>
            <a:r>
              <a:rPr lang="uk-UA" sz="1800" dirty="0" smtClean="0"/>
              <a:t>(1)</a:t>
            </a:r>
            <a:r>
              <a:rPr lang="uk-UA" dirty="0" smtClean="0"/>
              <a:t> </a:t>
            </a:r>
            <a:endParaRPr lang="uk-UA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                                           </a:t>
            </a:r>
            <a:endParaRPr lang="uk-UA" dirty="0" smtClean="0"/>
          </a:p>
          <a:p>
            <a:pPr>
              <a:buNone/>
            </a:pPr>
            <a:endParaRPr lang="ru-RU" b="1" i="1" dirty="0">
              <a:solidFill>
                <a:srgbClr val="C00000"/>
              </a:solidFill>
            </a:endParaRP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397250" y="2857500"/>
          <a:ext cx="134778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Формула" r:id="rId3" imgW="634680" imgH="393480" progId="Equation.3">
                  <p:embed/>
                </p:oleObj>
              </mc:Choice>
              <mc:Fallback>
                <p:oleObj name="Формула" r:id="rId3" imgW="6346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2857500"/>
                        <a:ext cx="1347788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29058" y="2643182"/>
            <a:ext cx="1714512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183880" cy="539897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169863">
              <a:buNone/>
            </a:pPr>
            <a:r>
              <a:rPr lang="uk-UA" sz="2000" dirty="0" smtClean="0">
                <a:latin typeface="Monotype Corsiva" pitchFamily="66" charset="0"/>
              </a:rPr>
              <a:t>Магнітний  потік у котушці пропорційний силі струму в ній</a:t>
            </a:r>
            <a:endParaRPr lang="uk-UA" sz="2000" dirty="0" smtClean="0"/>
          </a:p>
          <a:p>
            <a:pPr marL="0" indent="169863" algn="ctr">
              <a:buNone/>
            </a:pPr>
            <a:r>
              <a:rPr lang="uk-UA" sz="2000" dirty="0" smtClean="0"/>
              <a:t> </a:t>
            </a:r>
            <a:r>
              <a:rPr lang="uk-UA" sz="2000" i="1" dirty="0" smtClean="0"/>
              <a:t>Ф  ~  І</a:t>
            </a:r>
            <a:endParaRPr lang="uk-UA" sz="2000" dirty="0" smtClean="0"/>
          </a:p>
          <a:p>
            <a:pPr marL="0" indent="169863" algn="ctr">
              <a:buNone/>
            </a:pPr>
            <a:r>
              <a:rPr lang="uk-UA" sz="2000" dirty="0" smtClean="0">
                <a:latin typeface="Monotype Corsiva" pitchFamily="66" charset="0"/>
              </a:rPr>
              <a:t>Для того щоб поставити знак рівності потрібно ввести коефіцієнт пропорційності   </a:t>
            </a:r>
            <a:r>
              <a:rPr lang="uk-UA" sz="2000" dirty="0" smtClean="0"/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Monotype Corsiva" pitchFamily="66" charset="0"/>
              </a:rPr>
              <a:t>L</a:t>
            </a:r>
            <a:endParaRPr lang="uk-UA" sz="2000" b="1" dirty="0" smtClean="0">
              <a:solidFill>
                <a:srgbClr val="0000FF"/>
              </a:solidFill>
              <a:latin typeface="Monotype Corsiva" pitchFamily="66" charset="0"/>
            </a:endParaRPr>
          </a:p>
          <a:p>
            <a:pPr marL="0" indent="169863">
              <a:buNone/>
            </a:pPr>
            <a:endParaRPr lang="uk-UA" sz="2000" dirty="0" smtClean="0"/>
          </a:p>
          <a:p>
            <a:pPr marL="0" indent="169863">
              <a:buNone/>
            </a:pPr>
            <a:r>
              <a:rPr lang="uk-UA" sz="2000" dirty="0" smtClean="0"/>
              <a:t>                                                                            </a:t>
            </a:r>
            <a:r>
              <a:rPr lang="uk-UA" sz="2000" dirty="0" smtClean="0">
                <a:solidFill>
                  <a:srgbClr val="0000FF"/>
                </a:solidFill>
                <a:latin typeface="Monotype Corsiva" pitchFamily="66" charset="0"/>
              </a:rPr>
              <a:t>(2)</a:t>
            </a:r>
          </a:p>
          <a:p>
            <a:pPr marL="0" indent="169863">
              <a:buNone/>
            </a:pPr>
            <a:endParaRPr lang="uk-UA" sz="1600" dirty="0" smtClean="0"/>
          </a:p>
          <a:p>
            <a:pPr marL="0" indent="169863">
              <a:buNone/>
            </a:pPr>
            <a:endParaRPr lang="uk-UA" sz="1600" dirty="0" smtClean="0"/>
          </a:p>
          <a:p>
            <a:pPr marL="0" indent="169863">
              <a:buNone/>
            </a:pPr>
            <a:r>
              <a:rPr lang="uk-UA" sz="1600" dirty="0" smtClean="0"/>
              <a:t>З формули (1) та (2) слідує:</a:t>
            </a:r>
          </a:p>
          <a:p>
            <a:pPr marL="0" indent="169863">
              <a:buNone/>
            </a:pPr>
            <a:endParaRPr lang="uk-UA" sz="2000" dirty="0" smtClean="0"/>
          </a:p>
          <a:p>
            <a:pPr marL="0" indent="169863">
              <a:buNone/>
            </a:pPr>
            <a:r>
              <a:rPr lang="uk-UA" sz="2000" dirty="0" smtClean="0"/>
              <a:t>                                                                                    (3).</a:t>
            </a:r>
          </a:p>
          <a:p>
            <a:pPr marL="0" indent="169863">
              <a:buNone/>
            </a:pPr>
            <a:endParaRPr lang="uk-UA" sz="2000" dirty="0" smtClean="0"/>
          </a:p>
          <a:p>
            <a:pPr marL="0" indent="169863">
              <a:buNone/>
            </a:pPr>
            <a:endParaRPr lang="uk-UA" sz="2000" dirty="0" smtClean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143372" y="3000372"/>
          <a:ext cx="1143008" cy="444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Формула" r:id="rId3" imgW="469800" imgH="164880" progId="Equation.3">
                  <p:embed/>
                </p:oleObj>
              </mc:Choice>
              <mc:Fallback>
                <p:oleObj name="Формула" r:id="rId3" imgW="46980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3000372"/>
                        <a:ext cx="1143008" cy="4445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4643438" y="2500306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143240" y="4286256"/>
          <a:ext cx="2769947" cy="876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Формула" r:id="rId5" imgW="1244600" imgH="393700" progId="Equation.3">
                  <p:embed/>
                </p:oleObj>
              </mc:Choice>
              <mc:Fallback>
                <p:oleObj name="Формула" r:id="rId5" imgW="12446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4286256"/>
                        <a:ext cx="2769947" cy="876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 rot="5400000">
            <a:off x="3643306" y="3214686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29058" y="3500438"/>
            <a:ext cx="142876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29058" y="2928934"/>
            <a:ext cx="142876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5072066" y="3214686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500298" y="4714884"/>
            <a:ext cx="1000132" cy="1588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000364" y="5214950"/>
            <a:ext cx="3000396" cy="1588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501488" y="4714090"/>
            <a:ext cx="1000132" cy="1588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000364" y="4214818"/>
            <a:ext cx="3000396" cy="1588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214422"/>
            <a:ext cx="7286676" cy="3571900"/>
          </a:xfrm>
        </p:spPr>
        <p:txBody>
          <a:bodyPr/>
          <a:lstStyle/>
          <a:p>
            <a:pPr>
              <a:buNone/>
            </a:pPr>
            <a:r>
              <a:rPr lang="uk-UA" sz="3200" b="1" dirty="0" smtClean="0"/>
              <a:t>                     </a:t>
            </a:r>
          </a:p>
          <a:p>
            <a:pPr marL="0" indent="355600" algn="ctr">
              <a:buNone/>
            </a:pPr>
            <a:r>
              <a:rPr lang="uk-UA" sz="2400" b="1" i="1" dirty="0" smtClean="0"/>
              <a:t>   </a:t>
            </a:r>
            <a:r>
              <a:rPr lang="uk-UA" b="1" i="1" dirty="0" err="1" smtClean="0">
                <a:latin typeface="Monotype Corsiva" pitchFamily="66" charset="0"/>
              </a:rPr>
              <a:t>ЕРС</a:t>
            </a:r>
            <a:r>
              <a:rPr lang="uk-UA" b="1" i="1" dirty="0" smtClean="0">
                <a:latin typeface="Monotype Corsiva" pitchFamily="66" charset="0"/>
              </a:rPr>
              <a:t> самоіндукції залежить від характеристик котушки ввімкненої в електричне коло. </a:t>
            </a:r>
          </a:p>
          <a:p>
            <a:pPr marL="0" indent="355600" algn="ctr">
              <a:buNone/>
            </a:pPr>
            <a:r>
              <a:rPr lang="uk-UA" b="1" i="1" dirty="0" smtClean="0">
                <a:latin typeface="Monotype Corsiva" pitchFamily="66" charset="0"/>
              </a:rPr>
              <a:t>Однією з таких характеристик є </a:t>
            </a:r>
          </a:p>
          <a:p>
            <a:pPr marL="0" indent="355600" algn="ctr">
              <a:buNone/>
            </a:pPr>
            <a:r>
              <a:rPr lang="uk-UA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індуктивність</a:t>
            </a:r>
            <a:r>
              <a:rPr lang="uk-UA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355600">
              <a:buNone/>
            </a:pPr>
            <a:endParaRPr lang="uk-UA" sz="20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355600">
              <a:buNone/>
            </a:pPr>
            <a:endParaRPr lang="uk-UA" sz="20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355600">
              <a:buNone/>
            </a:pPr>
            <a:endParaRPr lang="uk-UA" sz="20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355600">
              <a:buNone/>
            </a:pPr>
            <a:endParaRPr lang="ru-RU" sz="20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7929618" cy="4187952"/>
          </a:xfrm>
        </p:spPr>
        <p:txBody>
          <a:bodyPr/>
          <a:lstStyle/>
          <a:p>
            <a:r>
              <a:rPr lang="uk-UA" sz="2400" b="1" i="1" dirty="0" smtClean="0">
                <a:solidFill>
                  <a:srgbClr val="009900"/>
                </a:solidFill>
                <a:latin typeface="Book Antiqua" pitchFamily="18" charset="0"/>
              </a:rPr>
              <a:t>Індуктивність провідника в даному середовищі визначається його розмірами і формою.</a:t>
            </a:r>
          </a:p>
          <a:p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Індуктивність прямолінійного провідника незначна, проте вона зростає , якщо з нього зробити виток.</a:t>
            </a:r>
          </a:p>
          <a:p>
            <a:r>
              <a:rPr lang="uk-UA" sz="2400" b="1" i="1" dirty="0" smtClean="0">
                <a:solidFill>
                  <a:srgbClr val="7030A0"/>
                </a:solidFill>
                <a:latin typeface="Book Antiqua" pitchFamily="18" charset="0"/>
              </a:rPr>
              <a:t>Індуктивність котушки зростає пропорційно кількості її витків.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7030A0"/>
                </a:solidFill>
                <a:latin typeface="Monotype Corsiva" pitchFamily="66" charset="0"/>
              </a:rPr>
              <a:t>За одиницю індуктивності в СІ приймають </a:t>
            </a:r>
            <a:r>
              <a:rPr lang="uk-UA" sz="2400" dirty="0" err="1" smtClean="0">
                <a:solidFill>
                  <a:srgbClr val="7030A0"/>
                </a:solidFill>
                <a:latin typeface="Monotype Corsiva" pitchFamily="66" charset="0"/>
              </a:rPr>
              <a:t>генрі</a:t>
            </a:r>
            <a:r>
              <a:rPr lang="uk-UA" sz="2400" dirty="0" smtClean="0">
                <a:solidFill>
                  <a:srgbClr val="7030A0"/>
                </a:solidFill>
                <a:latin typeface="Monotype Corsiva" pitchFamily="66" charset="0"/>
              </a:rPr>
              <a:t> (</a:t>
            </a:r>
            <a:r>
              <a:rPr lang="uk-UA" sz="2400" dirty="0" err="1" smtClean="0">
                <a:solidFill>
                  <a:srgbClr val="7030A0"/>
                </a:solidFill>
                <a:latin typeface="Monotype Corsiva" pitchFamily="66" charset="0"/>
              </a:rPr>
              <a:t>Гн</a:t>
            </a:r>
            <a:r>
              <a:rPr lang="uk-UA" sz="2400" dirty="0" smtClean="0">
                <a:solidFill>
                  <a:srgbClr val="7030A0"/>
                </a:solidFill>
                <a:latin typeface="Monotype Corsiva" pitchFamily="66" charset="0"/>
              </a:rPr>
              <a:t>).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>
                <a:solidFill>
                  <a:srgbClr val="00B050"/>
                </a:solidFill>
                <a:latin typeface="Monotype Corsiva" pitchFamily="66" charset="0"/>
              </a:rPr>
              <a:t>Одиниця 1 </a:t>
            </a:r>
            <a:r>
              <a:rPr lang="uk-UA" sz="2400" dirty="0" err="1" smtClean="0">
                <a:solidFill>
                  <a:srgbClr val="00B050"/>
                </a:solidFill>
                <a:latin typeface="Monotype Corsiva" pitchFamily="66" charset="0"/>
              </a:rPr>
              <a:t>Гн</a:t>
            </a:r>
            <a:r>
              <a:rPr lang="uk-UA" sz="2400" dirty="0" smtClean="0">
                <a:solidFill>
                  <a:srgbClr val="00B050"/>
                </a:solidFill>
                <a:latin typeface="Monotype Corsiva" pitchFamily="66" charset="0"/>
              </a:rPr>
              <a:t> досить велика, тому застосовують її частинки:</a:t>
            </a:r>
          </a:p>
          <a:p>
            <a:pPr>
              <a:buNone/>
            </a:pPr>
            <a:r>
              <a:rPr lang="uk-UA" sz="2400" dirty="0" smtClean="0">
                <a:solidFill>
                  <a:srgbClr val="00B050"/>
                </a:solidFill>
              </a:rPr>
              <a:t>                    </a:t>
            </a:r>
          </a:p>
          <a:p>
            <a:pPr>
              <a:buNone/>
            </a:pPr>
            <a:r>
              <a:rPr lang="uk-UA" sz="2400" dirty="0" smtClean="0"/>
              <a:t>                </a:t>
            </a:r>
          </a:p>
          <a:p>
            <a:pPr>
              <a:buNone/>
            </a:pPr>
            <a:r>
              <a:rPr lang="uk-UA" sz="2400" dirty="0" smtClean="0"/>
              <a:t>                 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000364" y="1500174"/>
          <a:ext cx="2143140" cy="696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1282700" imgH="393700" progId="Equation.3">
                  <p:embed/>
                </p:oleObj>
              </mc:Choice>
              <mc:Fallback>
                <p:oleObj name="Формула" r:id="rId3" imgW="12827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500174"/>
                        <a:ext cx="2143140" cy="6969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571736" y="3071810"/>
          <a:ext cx="3929091" cy="800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5" imgW="1993035" imgH="406224" progId="Equation.3">
                  <p:embed/>
                </p:oleObj>
              </mc:Choice>
              <mc:Fallback>
                <p:oleObj name="Формула" r:id="rId5" imgW="1993035" imgH="40622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3071810"/>
                        <a:ext cx="3929091" cy="8008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3116"/>
            <a:ext cx="238099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85786" y="1643050"/>
            <a:ext cx="8183880" cy="4113118"/>
          </a:xfrm>
        </p:spPr>
        <p:txBody>
          <a:bodyPr>
            <a:normAutofit/>
          </a:bodyPr>
          <a:lstStyle/>
          <a:p>
            <a:pPr marL="0" indent="269875">
              <a:buNone/>
            </a:pPr>
            <a:r>
              <a:rPr lang="ru-RU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котушка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індуктивності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L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увімкнена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електричне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коло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струму 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GB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вимикача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S.</a:t>
            </a:r>
          </a:p>
          <a:p>
            <a:pPr marL="0" indent="269875" algn="r"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Нехай у котушці з індуктивністю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сила струму зростає</a:t>
            </a:r>
          </a:p>
          <a:p>
            <a:pPr marL="0" indent="269875" algn="r"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від нуля до максимального значення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        .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9875" algn="r">
              <a:buNone/>
            </a:pPr>
            <a:endParaRPr lang="uk-UA" sz="1600" dirty="0" smtClean="0"/>
          </a:p>
          <a:p>
            <a:pPr marL="0" indent="269875" algn="r">
              <a:buNone/>
            </a:pPr>
            <a:endParaRPr lang="uk-UA" sz="1600" dirty="0" smtClean="0"/>
          </a:p>
          <a:p>
            <a:pPr marL="0" indent="269875" algn="r">
              <a:buNone/>
            </a:pPr>
            <a:endParaRPr lang="uk-UA" sz="1600" dirty="0" smtClean="0"/>
          </a:p>
          <a:p>
            <a:pPr marL="0" indent="269875">
              <a:buNone/>
            </a:pPr>
            <a:endParaRPr lang="ru-RU" sz="1600" dirty="0" smtClean="0"/>
          </a:p>
          <a:p>
            <a:pPr marL="0" indent="269875">
              <a:buNone/>
            </a:pPr>
            <a:r>
              <a:rPr lang="uk-UA" sz="1600" dirty="0" smtClean="0">
                <a:latin typeface="Times New Roman"/>
                <a:ea typeface="Calibri"/>
              </a:rPr>
              <a:t>Енергія створеного магнітного поля дорівнюватиме  роботі джерела проти  індукційного електричного поля</a:t>
            </a:r>
            <a:endParaRPr lang="uk-UA" sz="1600" dirty="0" smtClean="0"/>
          </a:p>
          <a:p>
            <a:pPr marL="0" indent="269875">
              <a:buNone/>
            </a:pPr>
            <a:endParaRPr lang="uk-UA" sz="1600" dirty="0" smtClean="0"/>
          </a:p>
          <a:p>
            <a:pPr marL="0" indent="269875">
              <a:buNone/>
            </a:pPr>
            <a:endParaRPr lang="uk-UA" sz="1600" dirty="0" smtClean="0"/>
          </a:p>
          <a:p>
            <a:pPr marL="0" indent="269875" algn="ctr">
              <a:buNone/>
            </a:pP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400" u="sng" dirty="0" smtClean="0">
                <a:solidFill>
                  <a:srgbClr val="C00000"/>
                </a:solidFill>
                <a:effectLst/>
              </a:rPr>
              <a:t>ЕНЕРГІЯ МАГНІТНОГО ПОЛЯ КОТУШКИ ЗІ СТРУМОМ</a:t>
            </a:r>
            <a:endParaRPr lang="ru-RU" sz="2400" u="sng" dirty="0">
              <a:solidFill>
                <a:srgbClr val="C00000"/>
              </a:solidFill>
              <a:effectLst/>
            </a:endParaRPr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8429652" y="2500306"/>
          <a:ext cx="285752" cy="26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4" imgW="190440" imgH="177480" progId="Equation.3">
                  <p:embed/>
                </p:oleObj>
              </mc:Choice>
              <mc:Fallback>
                <p:oleObj name="Формула" r:id="rId4" imgW="190440" imgH="177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52" y="2500306"/>
                        <a:ext cx="285752" cy="2667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2928926" y="4763872"/>
          <a:ext cx="3571900" cy="465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6" imgW="1689100" imgH="228600" progId="Equation.3">
                  <p:embed/>
                </p:oleObj>
              </mc:Choice>
              <mc:Fallback>
                <p:oleObj name="Формула" r:id="rId6" imgW="168910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4763872"/>
                        <a:ext cx="3571900" cy="4653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183880" cy="5684730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endParaRPr lang="uk-UA" sz="1800" dirty="0" smtClean="0">
              <a:latin typeface="Monotype Corsiva" pitchFamily="66" charset="0"/>
            </a:endParaRPr>
          </a:p>
          <a:p>
            <a:pPr marL="0" indent="355600">
              <a:buNone/>
            </a:pPr>
            <a:r>
              <a:rPr lang="uk-UA" sz="2000" dirty="0" smtClean="0">
                <a:latin typeface="Monotype Corsiva" pitchFamily="66" charset="0"/>
              </a:rPr>
              <a:t>            </a:t>
            </a:r>
          </a:p>
          <a:p>
            <a:pPr marL="0" indent="355600">
              <a:buNone/>
            </a:pPr>
            <a:endParaRPr lang="uk-UA" sz="2000" dirty="0" smtClean="0">
              <a:latin typeface="Monotype Corsiva" pitchFamily="66" charset="0"/>
            </a:endParaRPr>
          </a:p>
          <a:p>
            <a:pPr marL="0" indent="355600">
              <a:buNone/>
            </a:pPr>
            <a:endParaRPr lang="uk-UA" sz="2000" dirty="0" smtClean="0">
              <a:latin typeface="Monotype Corsiva" pitchFamily="66" charset="0"/>
            </a:endParaRPr>
          </a:p>
          <a:p>
            <a:pPr marL="0" indent="355600">
              <a:buNone/>
            </a:pPr>
            <a:r>
              <a:rPr lang="uk-UA" sz="2400" dirty="0" err="1" smtClean="0">
                <a:latin typeface="Monotype Corsiva" pitchFamily="66" charset="0"/>
              </a:rPr>
              <a:t>ЕРС</a:t>
            </a:r>
            <a:r>
              <a:rPr lang="uk-UA" sz="2400" dirty="0" smtClean="0">
                <a:latin typeface="Monotype Corsiva" pitchFamily="66" charset="0"/>
              </a:rPr>
              <a:t> індукційного електричного  поля </a:t>
            </a:r>
          </a:p>
          <a:p>
            <a:pPr marL="355600" indent="366713">
              <a:buNone/>
            </a:pPr>
            <a:endParaRPr lang="uk-UA" sz="1800" b="1" i="1" dirty="0" smtClean="0">
              <a:solidFill>
                <a:srgbClr val="00B050"/>
              </a:solidFill>
            </a:endParaRPr>
          </a:p>
          <a:p>
            <a:pPr marL="355600" indent="366713">
              <a:buNone/>
            </a:pPr>
            <a:r>
              <a:rPr lang="uk-UA" sz="2400" dirty="0" smtClean="0">
                <a:latin typeface="Monotype Corsiva" pitchFamily="66" charset="0"/>
              </a:rPr>
              <a:t>Оскільки </a:t>
            </a:r>
            <a:r>
              <a:rPr lang="en-US" sz="2400" dirty="0" smtClean="0">
                <a:latin typeface="Monotype Corsiva" pitchFamily="66" charset="0"/>
              </a:rPr>
              <a:t>I</a:t>
            </a:r>
            <a:r>
              <a:rPr lang="uk-UA" sz="2400" dirty="0" smtClean="0">
                <a:latin typeface="Monotype Corsiva" pitchFamily="66" charset="0"/>
              </a:rPr>
              <a:t> змінюється від 0 до І,</a:t>
            </a:r>
            <a:r>
              <a:rPr lang="uk-UA" sz="2000" dirty="0" smtClean="0">
                <a:latin typeface="Monotype Corsiva" pitchFamily="66" charset="0"/>
              </a:rPr>
              <a:t>                         </a:t>
            </a:r>
            <a:r>
              <a:rPr lang="uk-UA" sz="2400" dirty="0" smtClean="0"/>
              <a:t>. </a:t>
            </a:r>
            <a:endParaRPr lang="uk-UA" sz="2400" b="1" i="1" dirty="0" smtClean="0">
              <a:solidFill>
                <a:srgbClr val="00B050"/>
              </a:solidFill>
            </a:endParaRPr>
          </a:p>
          <a:p>
            <a:pPr marL="355600" indent="366713">
              <a:buNone/>
            </a:pPr>
            <a:endParaRPr lang="uk-UA" sz="2400" b="1" i="1" dirty="0" smtClean="0">
              <a:solidFill>
                <a:srgbClr val="00B050"/>
              </a:solidFill>
            </a:endParaRPr>
          </a:p>
          <a:p>
            <a:pPr marL="355600" indent="366713">
              <a:buNone/>
            </a:pPr>
            <a:r>
              <a:rPr lang="uk-UA" sz="2000" dirty="0" smtClean="0">
                <a:latin typeface="Monotype Corsiva" pitchFamily="66" charset="0"/>
              </a:rPr>
              <a:t> </a:t>
            </a:r>
          </a:p>
          <a:p>
            <a:pPr marL="355600" indent="366713">
              <a:buNone/>
            </a:pPr>
            <a:r>
              <a:rPr lang="uk-UA" sz="2000" dirty="0" smtClean="0">
                <a:latin typeface="Monotype Corsiva" pitchFamily="66" charset="0"/>
              </a:rPr>
              <a:t>                   Отже,</a:t>
            </a:r>
            <a:endParaRPr lang="uk-UA" sz="2000" b="1" i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marL="355600" indent="366713">
              <a:buNone/>
            </a:pPr>
            <a:endParaRPr lang="uk-UA" sz="2400" b="1" i="1" dirty="0" smtClean="0">
              <a:solidFill>
                <a:srgbClr val="00B050"/>
              </a:solidFill>
            </a:endParaRPr>
          </a:p>
          <a:p>
            <a:pPr marL="355600" indent="366713">
              <a:buNone/>
            </a:pPr>
            <a:endParaRPr lang="uk-UA" sz="2400" b="1" i="1" dirty="0" smtClean="0">
              <a:solidFill>
                <a:srgbClr val="00B050"/>
              </a:solidFill>
            </a:endParaRPr>
          </a:p>
          <a:p>
            <a:pPr marL="0" indent="355600">
              <a:buNone/>
            </a:pPr>
            <a:r>
              <a:rPr lang="uk-UA" sz="1800" b="1" i="1" dirty="0" smtClean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5500694" y="1928802"/>
          <a:ext cx="1143003" cy="624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3" imgW="710891" imgH="393529" progId="Equation.3">
                  <p:embed/>
                </p:oleObj>
              </mc:Choice>
              <mc:Fallback>
                <p:oleObj name="Формула" r:id="rId3" imgW="710891" imgH="393529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1928802"/>
                        <a:ext cx="1143003" cy="624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5429256" y="2714620"/>
          <a:ext cx="857256" cy="627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Формула" r:id="rId5" imgW="533169" imgH="393529" progId="Equation.3">
                  <p:embed/>
                </p:oleObj>
              </mc:Choice>
              <mc:Fallback>
                <p:oleObj name="Формула" r:id="rId5" imgW="533169" imgH="393529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2714620"/>
                        <a:ext cx="857256" cy="6276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3857619" y="3857628"/>
          <a:ext cx="2711159" cy="681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7" imgW="1548728" imgH="393529" progId="Equation.3">
                  <p:embed/>
                </p:oleObj>
              </mc:Choice>
              <mc:Fallback>
                <p:oleObj name="Формула" r:id="rId7" imgW="1548728" imgH="393529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19" y="3857628"/>
                        <a:ext cx="2711159" cy="6819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rot="5400000">
            <a:off x="3000364" y="4286256"/>
            <a:ext cx="100013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6215868" y="4285462"/>
            <a:ext cx="100013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500430" y="4786322"/>
            <a:ext cx="321471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500430" y="3786190"/>
            <a:ext cx="321471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ctr">
              <a:buNone/>
            </a:pPr>
            <a:endParaRPr lang="uk-UA" sz="2800" b="1" i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uk-UA" sz="2800" b="1" i="1" dirty="0" smtClean="0">
                <a:solidFill>
                  <a:srgbClr val="00B050"/>
                </a:solidFill>
              </a:rPr>
              <a:t>Енергія магнітного поля котушки зі струмом пропорційна індуктивності  котушки і квадрату сили струму в ній. </a:t>
            </a:r>
          </a:p>
          <a:p>
            <a:endParaRPr lang="ru-RU" dirty="0"/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3071802" y="3286124"/>
          <a:ext cx="2954155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6" name="Формула" r:id="rId3" imgW="748975" imgH="393529" progId="Equation.3">
                  <p:embed/>
                </p:oleObj>
              </mc:Choice>
              <mc:Fallback>
                <p:oleObj name="Формула" r:id="rId3" imgW="748975" imgH="393529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3286124"/>
                        <a:ext cx="2954155" cy="1285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>
            <a:off x="1428728" y="4000504"/>
            <a:ext cx="185738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501488" y="3999710"/>
            <a:ext cx="185738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57422" y="4929198"/>
            <a:ext cx="407196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57422" y="3071810"/>
            <a:ext cx="407196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Доповніть вивчене по презентації матеріалом підручника (сторінка  79-81)</a:t>
            </a:r>
          </a:p>
          <a:p>
            <a:r>
              <a:rPr lang="uk-UA" dirty="0" smtClean="0"/>
              <a:t>Дайте письмово відповіді на запитання  до параграфа</a:t>
            </a:r>
          </a:p>
          <a:p>
            <a:r>
              <a:rPr lang="uk-UA" dirty="0"/>
              <a:t> </a:t>
            </a:r>
            <a:r>
              <a:rPr lang="uk-UA" dirty="0" smtClean="0"/>
              <a:t>Домашнє завдання </a:t>
            </a:r>
          </a:p>
          <a:p>
            <a:r>
              <a:rPr lang="uk-UA" dirty="0" smtClean="0"/>
              <a:t>Параграф 14 опрацювати</a:t>
            </a:r>
          </a:p>
          <a:p>
            <a:r>
              <a:rPr lang="uk-UA" smtClean="0"/>
              <a:t>Вправа 14 (1)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55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30752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Century Schoolbook" pitchFamily="18" charset="0"/>
              </a:rPr>
              <a:t>    </a:t>
            </a:r>
            <a:r>
              <a:rPr lang="uk-UA" sz="2400" b="1" i="1" dirty="0" smtClean="0">
                <a:solidFill>
                  <a:srgbClr val="FF0000"/>
                </a:solidFill>
                <a:latin typeface="Century Schoolbook" pitchFamily="18" charset="0"/>
              </a:rPr>
              <a:t>Змінний наростаючий електричний струм створює змінне магнітне поле. </a:t>
            </a:r>
            <a:r>
              <a:rPr lang="uk-UA" sz="2400" b="1" i="1" dirty="0" smtClean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rPr>
              <a:t>Змінне магнітне поле згідно закону електромагнітної індукції створює електричний струм. </a:t>
            </a:r>
            <a:r>
              <a:rPr lang="uk-UA" sz="2400" b="1" i="1" dirty="0" smtClean="0">
                <a:solidFill>
                  <a:srgbClr val="0000FF"/>
                </a:solidFill>
                <a:latin typeface="Century Schoolbook" pitchFamily="18" charset="0"/>
              </a:rPr>
              <a:t>Згідно правила Ленца цей струм матиме протилежний напрямок.</a:t>
            </a:r>
            <a:endParaRPr lang="ru-RU" b="1" i="1" dirty="0">
              <a:solidFill>
                <a:srgbClr val="0000FF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183880" cy="464347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buNone/>
            </a:pPr>
            <a:r>
              <a:rPr lang="uk-UA" dirty="0" smtClean="0">
                <a:latin typeface="Century Schoolbook" pitchFamily="18" charset="0"/>
              </a:rPr>
              <a:t>      </a:t>
            </a:r>
            <a:r>
              <a:rPr lang="uk-UA" sz="2400" dirty="0" smtClean="0">
                <a:latin typeface="Monotype Corsiva" pitchFamily="66" charset="0"/>
              </a:rPr>
              <a:t>При зміні сили струму в колі в провіднику збуджується </a:t>
            </a:r>
            <a:r>
              <a:rPr lang="uk-UA" sz="2400" b="1" i="1" dirty="0" err="1" smtClean="0">
                <a:latin typeface="Monotype Corsiva" pitchFamily="66" charset="0"/>
              </a:rPr>
              <a:t>ЕРС</a:t>
            </a:r>
            <a:r>
              <a:rPr lang="uk-UA" sz="2400" b="1" i="1" dirty="0" smtClean="0">
                <a:latin typeface="Monotype Corsiva" pitchFamily="66" charset="0"/>
              </a:rPr>
              <a:t>.</a:t>
            </a:r>
            <a:endParaRPr lang="uk-UA" b="1" i="1" dirty="0" smtClean="0"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latin typeface="Century Schoolbook" pitchFamily="18" charset="0"/>
            </a:endParaRPr>
          </a:p>
          <a:p>
            <a:pPr algn="ctr">
              <a:buNone/>
            </a:pPr>
            <a:r>
              <a:rPr lang="uk-UA" dirty="0" smtClean="0">
                <a:latin typeface="Century Schoolbook" pitchFamily="18" charset="0"/>
              </a:rPr>
              <a:t> </a:t>
            </a:r>
            <a:r>
              <a:rPr lang="uk-UA" sz="2000" i="1" dirty="0" smtClean="0">
                <a:solidFill>
                  <a:srgbClr val="FF0000"/>
                </a:solidFill>
                <a:latin typeface="Century Schoolbook" pitchFamily="18" charset="0"/>
              </a:rPr>
              <a:t>Виникнення </a:t>
            </a:r>
            <a:r>
              <a:rPr lang="uk-UA" sz="2000" i="1" dirty="0" err="1" smtClean="0">
                <a:solidFill>
                  <a:srgbClr val="FF0000"/>
                </a:solidFill>
                <a:latin typeface="Century Schoolbook" pitchFamily="18" charset="0"/>
              </a:rPr>
              <a:t>ЕРС</a:t>
            </a:r>
            <a:r>
              <a:rPr lang="uk-UA" sz="2000" i="1" dirty="0" smtClean="0">
                <a:solidFill>
                  <a:srgbClr val="FF0000"/>
                </a:solidFill>
                <a:latin typeface="Century Schoolbook" pitchFamily="18" charset="0"/>
              </a:rPr>
              <a:t> в деякому провіднику при зміні сили струму в ньому називається</a:t>
            </a:r>
            <a:r>
              <a:rPr lang="uk-UA" sz="2000" dirty="0" smtClean="0">
                <a:solidFill>
                  <a:srgbClr val="FF0000"/>
                </a:solidFill>
                <a:latin typeface="Century Schoolbook" pitchFamily="18" charset="0"/>
              </a:rPr>
              <a:t> </a:t>
            </a:r>
          </a:p>
          <a:p>
            <a:pPr algn="ctr">
              <a:buNone/>
            </a:pPr>
            <a:r>
              <a:rPr lang="uk-UA" sz="2400" b="1" i="1" dirty="0" smtClean="0">
                <a:solidFill>
                  <a:srgbClr val="0000FF"/>
                </a:solidFill>
                <a:latin typeface="Century Schoolbook" pitchFamily="18" charset="0"/>
                <a:cs typeface="Arial" pitchFamily="34" charset="0"/>
              </a:rPr>
              <a:t>самоіндукцією.</a:t>
            </a:r>
          </a:p>
          <a:p>
            <a:pPr>
              <a:buNone/>
            </a:pPr>
            <a:endParaRPr lang="ru-RU" sz="2000" b="1" dirty="0" smtClean="0">
              <a:solidFill>
                <a:srgbClr val="0000FF"/>
              </a:solidFill>
              <a:latin typeface="Century Schoolbook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800" dirty="0" smtClean="0">
                <a:latin typeface="Century Schoolbook" pitchFamily="18" charset="0"/>
                <a:cs typeface="Times New Roman" pitchFamily="18" charset="0"/>
              </a:rPr>
              <a:t>            </a:t>
            </a:r>
            <a:r>
              <a:rPr lang="uk-UA" sz="28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Проведемо два досліди на виявлення самоіндукції.</a:t>
            </a:r>
            <a:endParaRPr lang="ru-RU" sz="3600" b="1" dirty="0">
              <a:solidFill>
                <a:srgbClr val="00B05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286412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B050"/>
                </a:solidFill>
              </a:rPr>
              <a:t> </a:t>
            </a:r>
            <a:r>
              <a:rPr 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Самоіндукція  під час замикання електричного кола</a:t>
            </a:r>
            <a:endParaRPr lang="uk-UA" b="1" dirty="0" smtClean="0">
              <a:solidFill>
                <a:srgbClr val="00B050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D:\Documents and Settings\Пользователь\Local Settings\Temporary Internet Files\Content.Word\Безымянный.bmp"/>
          <p:cNvPicPr/>
          <p:nvPr/>
        </p:nvPicPr>
        <p:blipFill>
          <a:blip r:embed="rId3"/>
          <a:srcRect b="11628"/>
          <a:stretch>
            <a:fillRect/>
          </a:stretch>
        </p:blipFill>
        <p:spPr bwMode="auto">
          <a:xfrm>
            <a:off x="357158" y="2500306"/>
            <a:ext cx="235745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Видео0001.mpe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43306" y="2428867"/>
            <a:ext cx="4643470" cy="3482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 fullScrn="1">
              <p:cMediaNode>
                <p:cTn id="7" fill="remov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72032"/>
          </a:xfrm>
        </p:spPr>
        <p:txBody>
          <a:bodyPr>
            <a:normAutofit/>
          </a:bodyPr>
          <a:lstStyle/>
          <a:p>
            <a:pPr marL="0" indent="355600" algn="ctr"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 </a:t>
            </a:r>
          </a:p>
          <a:p>
            <a:pPr marL="0" indent="355600" algn="r"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Book Antiqua" pitchFamily="18" charset="0"/>
              </a:rPr>
              <a:t>Провівши дослід ми спостерігали, що лампочка  </a:t>
            </a:r>
            <a:r>
              <a:rPr lang="en-US" sz="2000" b="1" i="1" dirty="0" smtClean="0">
                <a:solidFill>
                  <a:srgbClr val="0070C0"/>
                </a:solidFill>
                <a:latin typeface="Book Antiqua" pitchFamily="18" charset="0"/>
              </a:rPr>
              <a:t>H1 </a:t>
            </a:r>
            <a:r>
              <a:rPr lang="uk-UA" sz="2000" b="1" i="1" dirty="0" smtClean="0">
                <a:solidFill>
                  <a:srgbClr val="0070C0"/>
                </a:solidFill>
                <a:latin typeface="Book Antiqua" pitchFamily="18" charset="0"/>
              </a:rPr>
              <a:t> засвічується приблизно на 1 с пізніше, ніж лампочка </a:t>
            </a:r>
            <a:r>
              <a:rPr lang="en-US" sz="2000" b="1" i="1" dirty="0" smtClean="0">
                <a:solidFill>
                  <a:srgbClr val="0070C0"/>
                </a:solidFill>
                <a:latin typeface="Book Antiqua" pitchFamily="18" charset="0"/>
              </a:rPr>
              <a:t>H2 </a:t>
            </a:r>
            <a:r>
              <a:rPr lang="uk-UA" sz="2000" b="1" i="1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  <a:endParaRPr lang="uk-UA" sz="2000" b="1" i="1" dirty="0">
              <a:solidFill>
                <a:srgbClr val="0070C0"/>
              </a:solidFill>
              <a:latin typeface="Book Antiqua" pitchFamily="18" charset="0"/>
            </a:endParaRPr>
          </a:p>
          <a:p>
            <a:pPr marL="0" indent="355600">
              <a:buNone/>
            </a:pPr>
            <a:r>
              <a:rPr lang="uk-UA" sz="1800" i="1" dirty="0" smtClean="0">
                <a:latin typeface="Book Antiqua" pitchFamily="18" charset="0"/>
              </a:rPr>
              <a:t> </a:t>
            </a:r>
          </a:p>
          <a:p>
            <a:pPr marL="0" indent="355600">
              <a:buNone/>
            </a:pPr>
            <a:endParaRPr lang="uk-UA" sz="1800" i="1" dirty="0" smtClean="0"/>
          </a:p>
          <a:p>
            <a:pPr marL="0" indent="355600" algn="ctr">
              <a:buNone/>
            </a:pPr>
            <a:r>
              <a:rPr lang="uk-UA" sz="1800" dirty="0" smtClean="0"/>
              <a:t>Це пояснюється тим, що </a:t>
            </a:r>
            <a:r>
              <a:rPr lang="uk-UA" sz="2000" b="1" i="1" dirty="0" smtClean="0">
                <a:solidFill>
                  <a:srgbClr val="FF0000"/>
                </a:solidFill>
                <a:latin typeface="Book Antiqua" pitchFamily="18" charset="0"/>
              </a:rPr>
              <a:t>на ділянці з котушкою процес наростання вихрових електричних полів значно триваліший, ніж на ділянці з реостатом</a:t>
            </a:r>
            <a:r>
              <a:rPr lang="uk-UA" sz="1800" b="1" i="1" dirty="0" smtClean="0">
                <a:solidFill>
                  <a:srgbClr val="FF0000"/>
                </a:solidFill>
                <a:latin typeface="Book Antiqua" pitchFamily="18" charset="0"/>
              </a:rPr>
              <a:t>. </a:t>
            </a:r>
          </a:p>
          <a:p>
            <a:pPr marL="0" indent="355600">
              <a:buNone/>
            </a:pPr>
            <a:endParaRPr lang="uk-UA" sz="1800" i="1" dirty="0" smtClean="0"/>
          </a:p>
          <a:p>
            <a:pPr marL="0" indent="355600">
              <a:buNone/>
            </a:pPr>
            <a:endParaRPr lang="uk-UA" sz="1800" i="1" dirty="0" smtClean="0"/>
          </a:p>
          <a:p>
            <a:pPr marL="0" indent="355600">
              <a:buNone/>
            </a:pPr>
            <a:r>
              <a:rPr lang="uk-UA" sz="1800" dirty="0" smtClean="0">
                <a:latin typeface="Arial Black" pitchFamily="34" charset="0"/>
              </a:rPr>
              <a:t>Тому </a:t>
            </a:r>
            <a:r>
              <a:rPr lang="uk-UA" sz="1800" b="1" dirty="0" smtClean="0">
                <a:solidFill>
                  <a:srgbClr val="7030A0"/>
                </a:solidFill>
                <a:latin typeface="Arial Black" pitchFamily="34" charset="0"/>
              </a:rPr>
              <a:t>Н1 засвічується пізніше за Н2.</a:t>
            </a:r>
            <a:endParaRPr lang="uk-UA" sz="2400" b="1" dirty="0" smtClean="0">
              <a:solidFill>
                <a:srgbClr val="7030A0"/>
              </a:solidFill>
              <a:latin typeface="Arial Black" pitchFamily="34" charset="0"/>
            </a:endParaRPr>
          </a:p>
          <a:p>
            <a:pPr marL="0" indent="355600">
              <a:buNone/>
            </a:pP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2400" i="1" dirty="0" smtClean="0"/>
          </a:p>
          <a:p>
            <a:pPr algn="ctr">
              <a:buNone/>
            </a:pPr>
            <a:endParaRPr lang="uk-UA" sz="2400" i="1" dirty="0"/>
          </a:p>
          <a:p>
            <a:pPr algn="ctr">
              <a:buNone/>
            </a:pPr>
            <a:endParaRPr lang="uk-UA" sz="2400" i="1" dirty="0" smtClean="0"/>
          </a:p>
          <a:p>
            <a:pPr algn="ctr">
              <a:buNone/>
            </a:pPr>
            <a:endParaRPr lang="uk-UA" sz="2400" i="1" dirty="0"/>
          </a:p>
          <a:p>
            <a:pPr algn="ctr">
              <a:buNone/>
            </a:pPr>
            <a:endParaRPr lang="uk-UA" sz="2400" i="1" dirty="0" smtClean="0"/>
          </a:p>
          <a:p>
            <a:pPr algn="ctr">
              <a:buNone/>
            </a:pPr>
            <a:endParaRPr lang="uk-UA" sz="2400" i="1" dirty="0"/>
          </a:p>
          <a:p>
            <a:pPr algn="ctr">
              <a:buNone/>
            </a:pPr>
            <a:endParaRPr lang="uk-UA" sz="2400" i="1" dirty="0" smtClean="0"/>
          </a:p>
          <a:p>
            <a:pPr algn="ctr">
              <a:buNone/>
            </a:pPr>
            <a:r>
              <a:rPr lang="uk-UA" sz="2400" i="1" dirty="0" smtClean="0">
                <a:solidFill>
                  <a:schemeClr val="tx2">
                    <a:lumMod val="75000"/>
                  </a:schemeClr>
                </a:solidFill>
              </a:rPr>
              <a:t>Графік залежності сили струму від часу</a:t>
            </a:r>
            <a:endParaRPr lang="ru-RU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05151-2.jpg"/>
          <p:cNvPicPr>
            <a:picLocks noChangeAspect="1" noChangeArrowheads="1"/>
          </p:cNvPicPr>
          <p:nvPr/>
        </p:nvPicPr>
        <p:blipFill>
          <a:blip r:embed="rId2">
            <a:lum/>
          </a:blip>
          <a:srcRect r="4440" b="17499"/>
          <a:stretch>
            <a:fillRect/>
          </a:stretch>
        </p:blipFill>
        <p:spPr bwMode="auto">
          <a:xfrm>
            <a:off x="2857488" y="1643050"/>
            <a:ext cx="3618000" cy="2412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00042"/>
            <a:ext cx="8183880" cy="5357850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FF0000"/>
                </a:solidFill>
              </a:rPr>
              <a:t>  </a:t>
            </a:r>
            <a:r>
              <a:rPr lang="uk-UA" sz="3200" b="1" dirty="0" smtClean="0">
                <a:solidFill>
                  <a:srgbClr val="7030A0"/>
                </a:solidFill>
                <a:latin typeface="Monotype Corsiva" pitchFamily="66" charset="0"/>
              </a:rPr>
              <a:t>Самоіндукція під час розмикання електричного кола</a:t>
            </a:r>
            <a:endParaRPr lang="ru-RU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:\Documents and Settings\Пользователь\Local Settings\Temporary Internet Files\Content.Word\1.bmp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285992"/>
            <a:ext cx="228601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Видео0000.mpe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43306" y="2000240"/>
            <a:ext cx="4953034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 fullScrn="1">
              <p:cMediaNode>
                <p:cTn id="7" fill="remov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928802"/>
            <a:ext cx="7143800" cy="2857520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000" dirty="0" smtClean="0"/>
              <a:t> </a:t>
            </a:r>
            <a:r>
              <a:rPr lang="uk-UA" sz="2400" i="1" dirty="0" smtClean="0"/>
              <a:t>Під час розмикання кола  лампочка </a:t>
            </a:r>
            <a:r>
              <a:rPr lang="uk-UA" sz="2400" b="1" i="1" dirty="0" smtClean="0">
                <a:solidFill>
                  <a:srgbClr val="00B0F0"/>
                </a:solidFill>
              </a:rPr>
              <a:t>яскраво спалахує</a:t>
            </a:r>
            <a:r>
              <a:rPr lang="uk-UA" sz="2400" i="1" dirty="0" smtClean="0"/>
              <a:t>, оскільки після розмикання кола джерелом струму стає котушка.</a:t>
            </a:r>
            <a:endParaRPr lang="ru-RU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785794"/>
            <a:ext cx="7372344" cy="714372"/>
          </a:xfrm>
        </p:spPr>
        <p:txBody>
          <a:bodyPr>
            <a:normAutofit/>
          </a:bodyPr>
          <a:lstStyle/>
          <a:p>
            <a:pPr algn="ctr"/>
            <a:r>
              <a:rPr lang="uk-UA" sz="1600" b="0" dirty="0" smtClean="0">
                <a:solidFill>
                  <a:schemeClr val="tx1"/>
                </a:solidFill>
              </a:rPr>
              <a:t>Графік залежності сили</a:t>
            </a:r>
            <a:br>
              <a:rPr lang="uk-UA" sz="1600" b="0" dirty="0" smtClean="0">
                <a:solidFill>
                  <a:schemeClr val="tx1"/>
                </a:solidFill>
              </a:rPr>
            </a:br>
            <a:r>
              <a:rPr lang="uk-UA" sz="1600" b="0" dirty="0" smtClean="0">
                <a:solidFill>
                  <a:schemeClr val="tx1"/>
                </a:solidFill>
              </a:rPr>
              <a:t> струму від часу</a:t>
            </a:r>
            <a:endParaRPr lang="ru-RU" sz="1600" b="0" dirty="0">
              <a:solidFill>
                <a:schemeClr val="tx1"/>
              </a:solidFill>
            </a:endParaRP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500298" y="1714488"/>
            <a:ext cx="4343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00628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sz="800" dirty="0" smtClean="0"/>
              <a:t>1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Аспект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489</TotalTime>
  <Words>397</Words>
  <Application>Microsoft Office PowerPoint</Application>
  <PresentationFormat>Екран (4:3)</PresentationFormat>
  <Paragraphs>92</Paragraphs>
  <Slides>19</Slides>
  <Notes>0</Notes>
  <HiddenSlides>0</HiddenSlides>
  <MMClips>2</MMClips>
  <ScaleCrop>false</ScaleCrop>
  <HeadingPairs>
    <vt:vector size="8" baseType="variant">
      <vt:variant>
        <vt:lpstr>Використані шрифти</vt:lpstr>
      </vt:variant>
      <vt:variant>
        <vt:i4>15</vt:i4>
      </vt:variant>
      <vt:variant>
        <vt:lpstr>Тема</vt:lpstr>
      </vt:variant>
      <vt:variant>
        <vt:i4>6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41" baseType="lpstr">
      <vt:lpstr>Arial</vt:lpstr>
      <vt:lpstr>Arial Black</vt:lpstr>
      <vt:lpstr>Book Antiqua</vt:lpstr>
      <vt:lpstr>Calibri</vt:lpstr>
      <vt:lpstr>Century Schoolbook</vt:lpstr>
      <vt:lpstr>Constantia</vt:lpstr>
      <vt:lpstr>Georgia</vt:lpstr>
      <vt:lpstr>Lucida Sans Unicode</vt:lpstr>
      <vt:lpstr>Monotype Corsiva</vt:lpstr>
      <vt:lpstr>Times New Roman</vt:lpstr>
      <vt:lpstr>Trebuchet MS</vt:lpstr>
      <vt:lpstr>Verdana</vt:lpstr>
      <vt:lpstr>Wingdings</vt:lpstr>
      <vt:lpstr>Wingdings 2</vt:lpstr>
      <vt:lpstr>Wingdings 3</vt:lpstr>
      <vt:lpstr>Аспект</vt:lpstr>
      <vt:lpstr>Городская</vt:lpstr>
      <vt:lpstr>Открытая</vt:lpstr>
      <vt:lpstr>1_Городская</vt:lpstr>
      <vt:lpstr>Поток</vt:lpstr>
      <vt:lpstr>Изящная</vt:lpstr>
      <vt:lpstr>Формула</vt:lpstr>
      <vt:lpstr>Самоіндукція. Індуктивність.  Енергія магнітного поля котушки зі струмом  Фізика 11 клас  11.11.2021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Графік залежності сили  струму від часу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ЕНЕРГІЯ МАГНІТНОГО ПОЛЯ КОТУШКИ ЗІ СТРУМОМ</vt:lpstr>
      <vt:lpstr>Презентація PowerPoint</vt:lpstr>
      <vt:lpstr>Презентація PowerPoint</vt:lpstr>
      <vt:lpstr>Завдання на урок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RePack by Diakov</cp:lastModifiedBy>
  <cp:revision>92</cp:revision>
  <dcterms:created xsi:type="dcterms:W3CDTF">2012-10-29T03:14:53Z</dcterms:created>
  <dcterms:modified xsi:type="dcterms:W3CDTF">2021-11-09T13:02:08Z</dcterms:modified>
</cp:coreProperties>
</file>