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57" r:id="rId1"/>
  </p:sldMasterIdLst>
  <p:notesMasterIdLst>
    <p:notesMasterId r:id="rId16"/>
  </p:notesMasterIdLst>
  <p:sldIdLst>
    <p:sldId id="295" r:id="rId2"/>
    <p:sldId id="318" r:id="rId3"/>
    <p:sldId id="297" r:id="rId4"/>
    <p:sldId id="308" r:id="rId5"/>
    <p:sldId id="309" r:id="rId6"/>
    <p:sldId id="311" r:id="rId7"/>
    <p:sldId id="310" r:id="rId8"/>
    <p:sldId id="312" r:id="rId9"/>
    <p:sldId id="313" r:id="rId10"/>
    <p:sldId id="315" r:id="rId11"/>
    <p:sldId id="314" r:id="rId12"/>
    <p:sldId id="317" r:id="rId13"/>
    <p:sldId id="316" r:id="rId14"/>
    <p:sldId id="303" r:id="rId15"/>
  </p:sldIdLst>
  <p:sldSz cx="12192000" cy="6858000"/>
  <p:notesSz cx="12192000" cy="6858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8" d="100"/>
          <a:sy n="38" d="100"/>
        </p:scale>
        <p:origin x="26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9CA97-05FE-4B6C-95E9-9AF12E746741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0" y="514350"/>
            <a:ext cx="4572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219200" y="3257550"/>
            <a:ext cx="97536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83E78-C26E-49CF-A687-551D6886B929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119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F83E78-C26E-49CF-A687-551D6886B929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474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556001"/>
            <a:ext cx="85344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‹№›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447801"/>
            <a:ext cx="27432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447800"/>
            <a:ext cx="80264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8063251" y="4203592"/>
            <a:ext cx="383523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3492427" y="4075290"/>
            <a:ext cx="7392687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3771637" y="4087562"/>
            <a:ext cx="729064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7479319" y="4074175"/>
            <a:ext cx="4410667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82220" y="4058555"/>
            <a:ext cx="11631168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43" y="2463560"/>
            <a:ext cx="103632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3153" y="1437449"/>
            <a:ext cx="8556979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208" y="2678114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3110" y="3429001"/>
            <a:ext cx="5093407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7600" y="2678113"/>
            <a:ext cx="5096256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3429001"/>
            <a:ext cx="5096256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581401"/>
            <a:ext cx="44704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82220" y="714191"/>
            <a:ext cx="11631168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219200" y="2286000"/>
            <a:ext cx="44704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02616" y="1828800"/>
            <a:ext cx="5205435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228600"/>
            <a:ext cx="11594592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82220" y="5353963"/>
            <a:ext cx="11631168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8874" y="338667"/>
            <a:ext cx="5083527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91112" y="2785533"/>
            <a:ext cx="5091289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17600" y="1371600"/>
            <a:ext cx="475488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228600"/>
            <a:ext cx="11594592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82220" y="1679429"/>
            <a:ext cx="11631168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84896" y="6250165"/>
            <a:ext cx="504892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185" y="6250165"/>
            <a:ext cx="50489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21451" y="6250164"/>
            <a:ext cx="15491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‹№›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2757" y="2675467"/>
            <a:ext cx="9877777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96031" y="1295402"/>
            <a:ext cx="9525000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ru-RU" sz="2800" b="0" i="1" dirty="0" smtClean="0">
                <a:solidFill>
                  <a:schemeClr val="accent3">
                    <a:lumMod val="50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      </a:t>
            </a:r>
            <a:endParaRPr sz="2800" i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9704" y="620688"/>
            <a:ext cx="787623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44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Застасування</a:t>
            </a: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електричного</a:t>
            </a: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струму у </a:t>
            </a:r>
            <a:r>
              <a:rPr lang="ru-RU" sz="4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44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i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середовищах</a:t>
            </a:r>
            <a:endParaRPr lang="ru-RU" sz="4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312024" y="4293096"/>
            <a:ext cx="56166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Фізика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11 </a:t>
            </a:r>
            <a:r>
              <a:rPr lang="ru-RU" sz="2800" b="1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8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11.10.2021</a:t>
            </a:r>
            <a:endParaRPr lang="ru-RU" sz="28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565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839416" y="2276872"/>
            <a:ext cx="10441159" cy="3849291"/>
          </a:xfrm>
        </p:spPr>
        <p:txBody>
          <a:bodyPr>
            <a:normAutofit fontScale="92500" lnSpcReduction="20000"/>
          </a:bodyPr>
          <a:lstStyle/>
          <a:p>
            <a:r>
              <a:rPr lang="uk-UA" sz="2600" b="1" dirty="0" smtClean="0"/>
              <a:t>Електричний </a:t>
            </a:r>
            <a:r>
              <a:rPr lang="uk-UA" sz="2600" b="1" dirty="0"/>
              <a:t>струм у газах може проходити під дією різних зовнішніх впливів які іонізують газ. </a:t>
            </a:r>
            <a:endParaRPr lang="uk-UA" sz="2600" b="1" dirty="0" smtClean="0"/>
          </a:p>
          <a:p>
            <a:r>
              <a:rPr lang="uk-UA" sz="2600" b="1" dirty="0" smtClean="0"/>
              <a:t>Іонізацією </a:t>
            </a:r>
            <a:r>
              <a:rPr lang="uk-UA" sz="2600" b="1" dirty="0"/>
              <a:t>називають розпад нейтральних атомів на </a:t>
            </a:r>
            <a:r>
              <a:rPr lang="uk-UA" sz="2600" b="1" dirty="0" err="1"/>
              <a:t>позитавно</a:t>
            </a:r>
            <a:r>
              <a:rPr lang="uk-UA" sz="2600" b="1" dirty="0"/>
              <a:t> заряджені </a:t>
            </a:r>
            <a:r>
              <a:rPr lang="uk-UA" sz="2600" b="1" dirty="0" err="1"/>
              <a:t>йони</a:t>
            </a:r>
            <a:r>
              <a:rPr lang="uk-UA" sz="2600" b="1" dirty="0"/>
              <a:t> і </a:t>
            </a:r>
            <a:r>
              <a:rPr lang="uk-UA" sz="2600" b="1" dirty="0" smtClean="0"/>
              <a:t>електрони.</a:t>
            </a:r>
            <a:endParaRPr lang="uk-UA" sz="2600" b="1" dirty="0"/>
          </a:p>
          <a:p>
            <a:r>
              <a:rPr lang="uk-UA" sz="2600" b="1" dirty="0" smtClean="0"/>
              <a:t>Носіями </a:t>
            </a:r>
            <a:r>
              <a:rPr lang="uk-UA" sz="2600" b="1" dirty="0"/>
              <a:t>електричного струму у газах є позитивно заряджені </a:t>
            </a:r>
            <a:r>
              <a:rPr lang="uk-UA" sz="2600" b="1" dirty="0" err="1"/>
              <a:t>йони</a:t>
            </a:r>
            <a:r>
              <a:rPr lang="uk-UA" sz="2600" b="1" dirty="0"/>
              <a:t> і електрони. </a:t>
            </a:r>
          </a:p>
          <a:p>
            <a:r>
              <a:rPr lang="uk-UA" sz="2600" b="1" dirty="0" smtClean="0"/>
              <a:t>Процес </a:t>
            </a:r>
            <a:r>
              <a:rPr lang="uk-UA" sz="2600" b="1" dirty="0"/>
              <a:t>проходження електричного струму у газах називають газовим розрядом. </a:t>
            </a:r>
            <a:endParaRPr lang="uk-UA" sz="2600" b="1" dirty="0" smtClean="0"/>
          </a:p>
          <a:p>
            <a:r>
              <a:rPr lang="uk-UA" sz="2600" b="1" dirty="0" smtClean="0"/>
              <a:t>Газові </a:t>
            </a:r>
            <a:r>
              <a:rPr lang="uk-UA" sz="2600" b="1" dirty="0"/>
              <a:t>розряди поділяють на </a:t>
            </a:r>
            <a:r>
              <a:rPr lang="uk-UA" sz="2600" b="1" dirty="0" smtClean="0"/>
              <a:t>самостійні </a:t>
            </a:r>
            <a:r>
              <a:rPr lang="uk-UA" sz="2600" b="1" dirty="0"/>
              <a:t>і </a:t>
            </a:r>
            <a:r>
              <a:rPr lang="uk-UA" sz="2600" b="1" dirty="0" smtClean="0"/>
              <a:t>несамостійні. </a:t>
            </a:r>
            <a:endParaRPr lang="uk-UA" sz="2600" b="1" dirty="0"/>
          </a:p>
          <a:p>
            <a:r>
              <a:rPr lang="uk-UA" sz="2600" b="1" dirty="0" smtClean="0"/>
              <a:t>Основними </a:t>
            </a:r>
            <a:r>
              <a:rPr lang="uk-UA" sz="2600" b="1" dirty="0"/>
              <a:t>самостійними розрядами у газах є тліючий, іскровий, дуговий і коронний.</a:t>
            </a:r>
          </a:p>
          <a:p>
            <a:pPr marL="0" indent="0">
              <a:buNone/>
            </a:pPr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Електричний струм у </a:t>
            </a:r>
            <a:r>
              <a:rPr lang="uk-UA" b="1" dirty="0" smtClean="0"/>
              <a:t>газах.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3447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Застосування </a:t>
            </a:r>
            <a:r>
              <a:rPr lang="uk-UA" b="1" dirty="0"/>
              <a:t>електричного струму у </a:t>
            </a:r>
            <a:r>
              <a:rPr lang="uk-UA" b="1" dirty="0" smtClean="0"/>
              <a:t>газах.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591944" y="2420888"/>
            <a:ext cx="5832647" cy="3705592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2800" b="1" dirty="0"/>
              <a:t>у джерелах світла (тліючий розряд) – неонові лампи;</a:t>
            </a:r>
          </a:p>
          <a:p>
            <a:pPr lvl="0"/>
            <a:r>
              <a:rPr lang="uk-UA" sz="2800" b="1" dirty="0"/>
              <a:t>у потужних прожекторах – дугові лампи;</a:t>
            </a:r>
          </a:p>
          <a:p>
            <a:pPr lvl="0"/>
            <a:r>
              <a:rPr lang="uk-UA" sz="2800" b="1" dirty="0"/>
              <a:t>для різання і зварювання металів:</a:t>
            </a:r>
          </a:p>
          <a:p>
            <a:pPr lvl="0"/>
            <a:r>
              <a:rPr lang="uk-UA" sz="2800" b="1" dirty="0"/>
              <a:t>для одержання плазми;</a:t>
            </a:r>
          </a:p>
          <a:p>
            <a:pPr lvl="0"/>
            <a:r>
              <a:rPr lang="uk-UA" sz="2800" b="1" dirty="0"/>
              <a:t>для катодного напилення металів. </a:t>
            </a:r>
          </a:p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842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911425" y="2348880"/>
            <a:ext cx="10670975" cy="4065315"/>
          </a:xfrm>
        </p:spPr>
        <p:txBody>
          <a:bodyPr>
            <a:normAutofit/>
          </a:bodyPr>
          <a:lstStyle/>
          <a:p>
            <a:r>
              <a:rPr lang="uk-UA" b="1" dirty="0"/>
              <a:t>Напівпровідниками називають речовини які частково проводять електричний струм. Основними напівпровідниками є кремній, германій, селен і їх сполуки. </a:t>
            </a:r>
            <a:endParaRPr lang="uk-UA" b="1" dirty="0" smtClean="0"/>
          </a:p>
          <a:p>
            <a:r>
              <a:rPr lang="uk-UA" b="1" dirty="0" smtClean="0"/>
              <a:t>Носіями </a:t>
            </a:r>
            <a:r>
              <a:rPr lang="uk-UA" b="1" dirty="0"/>
              <a:t>електричного струму у напівпровідниках є електрони і дірки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Провідність </a:t>
            </a:r>
            <a:r>
              <a:rPr lang="uk-UA" b="1" dirty="0"/>
              <a:t>чистого напівпровідника не значна. </a:t>
            </a:r>
            <a:endParaRPr lang="uk-UA" b="1" dirty="0" smtClean="0"/>
          </a:p>
          <a:p>
            <a:r>
              <a:rPr lang="uk-UA" b="1" dirty="0" smtClean="0"/>
              <a:t>У </a:t>
            </a:r>
            <a:r>
              <a:rPr lang="uk-UA" b="1" dirty="0"/>
              <a:t>напівпровіднику з </a:t>
            </a:r>
            <a:r>
              <a:rPr lang="uk-UA" b="1" dirty="0" err="1"/>
              <a:t>донорною</a:t>
            </a:r>
            <a:r>
              <a:rPr lang="uk-UA" b="1" dirty="0"/>
              <a:t> домішкою (</a:t>
            </a:r>
            <a:r>
              <a:rPr lang="uk-UA" b="1" dirty="0" err="1"/>
              <a:t>мишяк</a:t>
            </a:r>
            <a:r>
              <a:rPr lang="uk-UA" b="1" dirty="0"/>
              <a:t>), переважає електронна провідність і його називають напівпровідником </a:t>
            </a:r>
            <a:r>
              <a:rPr lang="en-US" b="1" dirty="0"/>
              <a:t>n</a:t>
            </a:r>
            <a:r>
              <a:rPr lang="uk-UA" b="1" dirty="0"/>
              <a:t>-типу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 </a:t>
            </a:r>
            <a:r>
              <a:rPr lang="uk-UA" b="1" dirty="0"/>
              <a:t>У напівпровіднику з акцепторною домішкою (індій), переважає діркова провідність і його називають напівпровідником </a:t>
            </a:r>
            <a:r>
              <a:rPr lang="en-US" b="1" dirty="0"/>
              <a:t>p</a:t>
            </a:r>
            <a:r>
              <a:rPr lang="uk-UA" b="1" dirty="0"/>
              <a:t>-типу. </a:t>
            </a:r>
          </a:p>
          <a:p>
            <a:endParaRPr lang="uk-UA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Електричний струм </a:t>
            </a:r>
            <a:r>
              <a:rPr lang="uk-UA" b="1" dirty="0" smtClean="0"/>
              <a:t>у напівпровідниках</a:t>
            </a:r>
            <a:r>
              <a:rPr lang="uk-UA" b="1" dirty="0"/>
              <a:t>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79035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Застосування </a:t>
            </a:r>
            <a:r>
              <a:rPr lang="uk-UA" b="1" dirty="0"/>
              <a:t>електричного струму у </a:t>
            </a:r>
            <a:r>
              <a:rPr lang="uk-UA" b="1" dirty="0" smtClean="0"/>
              <a:t>напівпровідниках.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5015880" y="2348880"/>
            <a:ext cx="6696744" cy="4248472"/>
          </a:xfrm>
        </p:spPr>
        <p:txBody>
          <a:bodyPr>
            <a:normAutofit/>
          </a:bodyPr>
          <a:lstStyle/>
          <a:p>
            <a:pPr lvl="0"/>
            <a:r>
              <a:rPr lang="uk-UA" b="1" dirty="0"/>
              <a:t>напівпровідниковий діод - для випрямлення змінного струму і детектування </a:t>
            </a:r>
            <a:r>
              <a:rPr lang="uk-UA" b="1" dirty="0" smtClean="0"/>
              <a:t>сигналу;</a:t>
            </a:r>
            <a:endParaRPr lang="uk-UA" b="1" dirty="0"/>
          </a:p>
          <a:p>
            <a:pPr lvl="0"/>
            <a:r>
              <a:rPr lang="uk-UA" b="1" dirty="0"/>
              <a:t>напівпровідниковий тріод (транзистор) - для підсилення електричних сигналів;</a:t>
            </a:r>
          </a:p>
          <a:p>
            <a:pPr lvl="0"/>
            <a:r>
              <a:rPr lang="uk-UA" b="1" dirty="0"/>
              <a:t>інтегральні мікросхеми (чіпи) - у комп’ютерах і інших сучасних електронних пристроях;</a:t>
            </a:r>
          </a:p>
          <a:p>
            <a:pPr lvl="0"/>
            <a:r>
              <a:rPr lang="uk-UA" b="1" dirty="0"/>
              <a:t>фотоелементи, сонячні батареї </a:t>
            </a:r>
            <a:r>
              <a:rPr lang="uk-UA" b="1" dirty="0" smtClean="0"/>
              <a:t>- </a:t>
            </a:r>
            <a:r>
              <a:rPr lang="uk-UA" b="1" dirty="0"/>
              <a:t>у сонячних електростанціях;</a:t>
            </a:r>
          </a:p>
          <a:p>
            <a:pPr lvl="0"/>
            <a:r>
              <a:rPr lang="uk-UA" b="1" dirty="0"/>
              <a:t>світлодіоди - в енергоощадних лампах і світильниках. </a:t>
            </a:r>
          </a:p>
          <a:p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894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914400" y="1600200"/>
            <a:ext cx="10363200" cy="3124944"/>
          </a:xfrm>
        </p:spPr>
        <p:txBody>
          <a:bodyPr>
            <a:normAutofit fontScale="90000"/>
          </a:bodyPr>
          <a:lstStyle/>
          <a:p>
            <a:r>
              <a:rPr lang="ru-RU" sz="5300" dirty="0" err="1" smtClean="0">
                <a:solidFill>
                  <a:schemeClr val="tx1"/>
                </a:solidFill>
              </a:rPr>
              <a:t>Домашнє</a:t>
            </a:r>
            <a:r>
              <a:rPr lang="ru-RU" sz="5300" dirty="0" smtClean="0">
                <a:solidFill>
                  <a:schemeClr val="tx1"/>
                </a:solidFill>
              </a:rPr>
              <a:t> </a:t>
            </a:r>
            <a:r>
              <a:rPr lang="ru-RU" sz="5300" dirty="0" err="1" smtClean="0">
                <a:solidFill>
                  <a:schemeClr val="tx1"/>
                </a:solidFill>
              </a:rPr>
              <a:t>завдання</a:t>
            </a:r>
            <a:r>
              <a:rPr lang="ru-RU" sz="5300" dirty="0" smtClean="0">
                <a:solidFill>
                  <a:schemeClr val="tx1"/>
                </a:solidFill>
              </a:rPr>
              <a:t/>
            </a:r>
            <a:br>
              <a:rPr lang="ru-RU" sz="5300" dirty="0" smtClean="0">
                <a:solidFill>
                  <a:schemeClr val="tx1"/>
                </a:solidFill>
              </a:rPr>
            </a:br>
            <a:r>
              <a:rPr lang="ru-RU" dirty="0" err="1" smtClean="0">
                <a:solidFill>
                  <a:schemeClr val="tx1"/>
                </a:solidFill>
              </a:rPr>
              <a:t>Повторіть</a:t>
            </a:r>
            <a:r>
              <a:rPr lang="ru-RU" dirty="0" smtClean="0">
                <a:solidFill>
                  <a:schemeClr val="tx1"/>
                </a:solidFill>
              </a:rPr>
              <a:t> параграф 1-9.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err="1" smtClean="0">
                <a:solidFill>
                  <a:schemeClr val="tx1"/>
                </a:solidFill>
              </a:rPr>
              <a:t>Доповніть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вивчене</a:t>
            </a:r>
            <a:r>
              <a:rPr lang="ru-RU" dirty="0" smtClean="0">
                <a:solidFill>
                  <a:schemeClr val="tx1"/>
                </a:solidFill>
              </a:rPr>
              <a:t> на </a:t>
            </a:r>
            <a:r>
              <a:rPr lang="ru-RU" dirty="0" err="1" smtClean="0">
                <a:solidFill>
                  <a:schemeClr val="tx1"/>
                </a:solidFill>
              </a:rPr>
              <a:t>уроці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новими,іншими</a:t>
            </a:r>
            <a:r>
              <a:rPr lang="ru-RU" dirty="0" smtClean="0">
                <a:solidFill>
                  <a:schemeClr val="tx1"/>
                </a:solidFill>
              </a:rPr>
              <a:t> фактами </a:t>
            </a:r>
            <a:r>
              <a:rPr lang="ru-RU" dirty="0" err="1" smtClean="0">
                <a:solidFill>
                  <a:schemeClr val="tx1"/>
                </a:solidFill>
              </a:rPr>
              <a:t>використання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електричного</a:t>
            </a:r>
            <a:r>
              <a:rPr lang="ru-RU" dirty="0" smtClean="0">
                <a:solidFill>
                  <a:schemeClr val="tx1"/>
                </a:solidFill>
              </a:rPr>
              <a:t> струму у </a:t>
            </a:r>
            <a:r>
              <a:rPr lang="ru-RU" dirty="0" err="1" smtClean="0">
                <a:solidFill>
                  <a:schemeClr val="tx1"/>
                </a:solidFill>
              </a:rPr>
              <a:t>різних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середовищах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788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3200" dirty="0" smtClean="0"/>
              <a:t>Такого параграфу в підручнику нема</a:t>
            </a:r>
          </a:p>
          <a:p>
            <a:r>
              <a:rPr lang="uk-UA" sz="3200" dirty="0" smtClean="0"/>
              <a:t>Тому уважно перегляньте </a:t>
            </a:r>
            <a:r>
              <a:rPr lang="uk-UA" sz="3200" dirty="0" err="1" smtClean="0"/>
              <a:t>презентаію</a:t>
            </a:r>
            <a:endParaRPr lang="uk-UA" sz="3200" dirty="0" smtClean="0"/>
          </a:p>
          <a:p>
            <a:r>
              <a:rPr lang="uk-UA" sz="3200" dirty="0" smtClean="0"/>
              <a:t>Головне запишіть у зошит</a:t>
            </a:r>
          </a:p>
          <a:p>
            <a:r>
              <a:rPr lang="uk-UA" sz="3200" dirty="0" smtClean="0"/>
              <a:t>Зверніть увагу на практичне застосування електричного струму у різних середовищах</a:t>
            </a:r>
            <a:endParaRPr lang="uk-UA" sz="3200" dirty="0"/>
          </a:p>
          <a:p>
            <a:endParaRPr lang="uk-UA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01539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idx="1"/>
          </p:nvPr>
        </p:nvSpPr>
        <p:spPr>
          <a:xfrm>
            <a:off x="695400" y="764704"/>
            <a:ext cx="10441160" cy="5760640"/>
          </a:xfrm>
        </p:spPr>
        <p:txBody>
          <a:bodyPr>
            <a:noAutofit/>
          </a:bodyPr>
          <a:lstStyle/>
          <a:p>
            <a:r>
              <a:rPr lang="uk-UA" sz="3600" dirty="0" smtClean="0"/>
              <a:t>    </a:t>
            </a:r>
            <a:r>
              <a:rPr lang="uk-UA" sz="3600" b="1" dirty="0" smtClean="0">
                <a:solidFill>
                  <a:schemeClr val="tx1"/>
                </a:solidFill>
              </a:rPr>
              <a:t>Добрими </a:t>
            </a:r>
            <a:r>
              <a:rPr lang="uk-UA" sz="3600" b="1" dirty="0">
                <a:solidFill>
                  <a:schemeClr val="tx1"/>
                </a:solidFill>
              </a:rPr>
              <a:t>провідниками електричного струму є метали і електроліти, частково проводять електричний струм напівпровідники і за певних умов електричний струм проходить у вакуумі і у газах.  </a:t>
            </a:r>
          </a:p>
          <a:p>
            <a:pPr marL="0" indent="0">
              <a:buNone/>
            </a:pPr>
            <a:r>
              <a:rPr lang="uk-UA" sz="3600" b="1" dirty="0" smtClean="0">
                <a:solidFill>
                  <a:schemeClr val="tx1"/>
                </a:solidFill>
              </a:rPr>
              <a:t>       </a:t>
            </a:r>
            <a:r>
              <a:rPr lang="uk-UA" sz="3600" b="1" dirty="0">
                <a:solidFill>
                  <a:schemeClr val="tx1"/>
                </a:solidFill>
              </a:rPr>
              <a:t>На сьогоднішньому </a:t>
            </a:r>
            <a:r>
              <a:rPr lang="uk-UA" sz="3600" b="1" dirty="0" err="1">
                <a:solidFill>
                  <a:schemeClr val="tx1"/>
                </a:solidFill>
              </a:rPr>
              <a:t>уроці</a:t>
            </a:r>
            <a:r>
              <a:rPr lang="uk-UA" sz="3600" b="1" dirty="0">
                <a:solidFill>
                  <a:schemeClr val="tx1"/>
                </a:solidFill>
              </a:rPr>
              <a:t> ми пригадаємо основні відомості про електричний струм у цих речовинах і детальніше розглянемо </a:t>
            </a:r>
            <a:r>
              <a:rPr lang="uk-UA" sz="3600" b="1" u="sng" dirty="0">
                <a:solidFill>
                  <a:schemeClr val="tx1"/>
                </a:solidFill>
              </a:rPr>
              <a:t>застосування електричного струму у різних середовищах.</a:t>
            </a:r>
            <a:r>
              <a:rPr lang="uk-UA" sz="3600" b="1" dirty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14509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767408" y="2060848"/>
            <a:ext cx="10814991" cy="4104456"/>
          </a:xfrm>
        </p:spPr>
        <p:txBody>
          <a:bodyPr>
            <a:normAutofit/>
          </a:bodyPr>
          <a:lstStyle/>
          <a:p>
            <a:r>
              <a:rPr lang="uk-UA" dirty="0"/>
              <a:t> </a:t>
            </a:r>
            <a:r>
              <a:rPr lang="uk-UA" sz="3200" b="1" dirty="0">
                <a:solidFill>
                  <a:schemeClr val="tx1"/>
                </a:solidFill>
              </a:rPr>
              <a:t>Метали є добрими провідниками електричного струму. </a:t>
            </a:r>
            <a:endParaRPr lang="uk-UA" sz="3200" b="1" dirty="0" smtClean="0">
              <a:solidFill>
                <a:schemeClr val="tx1"/>
              </a:solidFill>
            </a:endParaRPr>
          </a:p>
          <a:p>
            <a:r>
              <a:rPr lang="uk-UA" sz="3200" b="1" dirty="0" smtClean="0">
                <a:solidFill>
                  <a:schemeClr val="tx1"/>
                </a:solidFill>
              </a:rPr>
              <a:t>Носіями </a:t>
            </a:r>
            <a:r>
              <a:rPr lang="uk-UA" sz="3200" b="1" dirty="0">
                <a:solidFill>
                  <a:schemeClr val="tx1"/>
                </a:solidFill>
              </a:rPr>
              <a:t>електричного струму у металах є вільні електрони. </a:t>
            </a:r>
            <a:endParaRPr lang="uk-UA" sz="3200" b="1" dirty="0" smtClean="0">
              <a:solidFill>
                <a:schemeClr val="tx1"/>
              </a:solidFill>
            </a:endParaRPr>
          </a:p>
          <a:p>
            <a:r>
              <a:rPr lang="uk-UA" sz="3200" b="1" dirty="0" smtClean="0">
                <a:solidFill>
                  <a:schemeClr val="tx1"/>
                </a:solidFill>
              </a:rPr>
              <a:t>З </a:t>
            </a:r>
            <a:r>
              <a:rPr lang="uk-UA" sz="3200" b="1" dirty="0">
                <a:solidFill>
                  <a:schemeClr val="tx1"/>
                </a:solidFill>
              </a:rPr>
              <a:t>підвищенням температури опір металів </a:t>
            </a:r>
            <a:r>
              <a:rPr lang="uk-UA" sz="3200" b="1" dirty="0" smtClean="0">
                <a:solidFill>
                  <a:schemeClr val="tx1"/>
                </a:solidFill>
              </a:rPr>
              <a:t>зростає.</a:t>
            </a:r>
          </a:p>
          <a:p>
            <a:r>
              <a:rPr lang="uk-UA" sz="3200" b="1" dirty="0" smtClean="0">
                <a:solidFill>
                  <a:schemeClr val="tx1"/>
                </a:solidFill>
              </a:rPr>
              <a:t>Залежність </a:t>
            </a:r>
            <a:r>
              <a:rPr lang="uk-UA" sz="3200" b="1" dirty="0">
                <a:solidFill>
                  <a:schemeClr val="tx1"/>
                </a:solidFill>
              </a:rPr>
              <a:t>опору речовин від температури визначається формулою </a:t>
            </a:r>
          </a:p>
          <a:p>
            <a:pPr marL="0" indent="0">
              <a:buNone/>
            </a:pPr>
            <a:r>
              <a:rPr lang="uk-UA" sz="3200" b="1" dirty="0">
                <a:solidFill>
                  <a:schemeClr val="tx1"/>
                </a:solidFill>
              </a:rPr>
              <a:t>                                                 </a:t>
            </a:r>
            <a:r>
              <a:rPr lang="en-US" sz="3200" b="1" dirty="0">
                <a:solidFill>
                  <a:schemeClr val="tx1"/>
                </a:solidFill>
              </a:rPr>
              <a:t>R</a:t>
            </a:r>
            <a:r>
              <a:rPr lang="ru-RU" sz="3200" b="1" dirty="0">
                <a:solidFill>
                  <a:schemeClr val="tx1"/>
                </a:solidFill>
              </a:rPr>
              <a:t> = </a:t>
            </a:r>
            <a:r>
              <a:rPr lang="en-US" sz="3200" b="1" dirty="0">
                <a:solidFill>
                  <a:schemeClr val="tx1"/>
                </a:solidFill>
              </a:rPr>
              <a:t>R</a:t>
            </a:r>
            <a:r>
              <a:rPr lang="ru-RU" sz="3200" b="1" baseline="-25000" dirty="0">
                <a:solidFill>
                  <a:schemeClr val="tx1"/>
                </a:solidFill>
              </a:rPr>
              <a:t>0</a:t>
            </a:r>
            <a:r>
              <a:rPr lang="ru-RU" sz="3200" b="1" dirty="0">
                <a:solidFill>
                  <a:schemeClr val="tx1"/>
                </a:solidFill>
              </a:rPr>
              <a:t>(1 + </a:t>
            </a:r>
            <a:r>
              <a:rPr lang="en-US" sz="3200" b="1" dirty="0">
                <a:solidFill>
                  <a:schemeClr val="tx1"/>
                </a:solidFill>
              </a:rPr>
              <a:t>α</a:t>
            </a:r>
            <a:r>
              <a:rPr lang="ru-RU" sz="3200" b="1" dirty="0">
                <a:solidFill>
                  <a:schemeClr val="tx1"/>
                </a:solidFill>
              </a:rPr>
              <a:t>·</a:t>
            </a:r>
            <a:r>
              <a:rPr lang="en-US" sz="3200" b="1" dirty="0">
                <a:solidFill>
                  <a:schemeClr val="tx1"/>
                </a:solidFill>
              </a:rPr>
              <a:t>t</a:t>
            </a:r>
            <a:r>
              <a:rPr lang="ru-RU" sz="3200" b="1" dirty="0">
                <a:solidFill>
                  <a:schemeClr val="tx1"/>
                </a:solidFill>
              </a:rPr>
              <a:t>)</a:t>
            </a:r>
            <a:r>
              <a:rPr lang="uk-UA" sz="3200" b="1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599" y="692696"/>
            <a:ext cx="10972800" cy="936104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> Електричний струм </a:t>
            </a:r>
            <a:r>
              <a:rPr lang="uk-UA" b="1" dirty="0"/>
              <a:t>у металах.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2694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21039" y="692696"/>
            <a:ext cx="10972800" cy="1252728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Застосування електричного струму у металах.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75920" y="2262272"/>
            <a:ext cx="655272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/>
              <a:t>Метали використовують: </a:t>
            </a:r>
            <a:endParaRPr lang="uk-UA" sz="2400" dirty="0"/>
          </a:p>
          <a:p>
            <a:r>
              <a:rPr lang="uk-UA" sz="2400" b="1" dirty="0" smtClean="0"/>
              <a:t>- для </a:t>
            </a:r>
            <a:r>
              <a:rPr lang="uk-UA" sz="2400" b="1" dirty="0"/>
              <a:t>виготовлення провідників електричних кіл, кабелів і ліній </a:t>
            </a:r>
            <a:r>
              <a:rPr lang="uk-UA" sz="2400" b="1" dirty="0" err="1"/>
              <a:t>електропередач</a:t>
            </a:r>
            <a:r>
              <a:rPr lang="uk-UA" sz="2400" b="1" dirty="0"/>
              <a:t>;</a:t>
            </a:r>
          </a:p>
          <a:p>
            <a:pPr lvl="0"/>
            <a:r>
              <a:rPr lang="uk-UA" sz="2400" b="1" dirty="0" smtClean="0"/>
              <a:t>- для </a:t>
            </a:r>
            <a:r>
              <a:rPr lang="uk-UA" sz="2400" b="1" dirty="0"/>
              <a:t>виготовлення обмоток електромагнітів, трансформаторів, двигунів, генераторів;</a:t>
            </a:r>
          </a:p>
          <a:p>
            <a:pPr lvl="0"/>
            <a:r>
              <a:rPr lang="uk-UA" sz="2400" b="1" dirty="0" smtClean="0"/>
              <a:t>- для </a:t>
            </a:r>
            <a:r>
              <a:rPr lang="uk-UA" sz="2400" b="1" dirty="0"/>
              <a:t>виготовлення нагрівальних елементів у обігрівачах, фенах, прасках, </a:t>
            </a:r>
            <a:r>
              <a:rPr lang="uk-UA" sz="2400" b="1" dirty="0" err="1"/>
              <a:t>електрочайниках</a:t>
            </a:r>
            <a:r>
              <a:rPr lang="uk-UA" sz="2400" b="1" dirty="0"/>
              <a:t>, у лампах розжарення;</a:t>
            </a:r>
          </a:p>
          <a:p>
            <a:pPr lvl="0"/>
            <a:r>
              <a:rPr lang="uk-UA" sz="2400" b="1" dirty="0" smtClean="0"/>
              <a:t>- для </a:t>
            </a:r>
            <a:r>
              <a:rPr lang="uk-UA" sz="2400" b="1" dirty="0"/>
              <a:t>виготовлення провідних елементів у різних електроприладах і електроарматурі</a:t>
            </a:r>
            <a:r>
              <a:rPr lang="uk-UA" sz="2400" b="1" dirty="0" smtClean="0"/>
              <a:t>.</a:t>
            </a:r>
            <a:r>
              <a:rPr lang="uk-UA" sz="2400" dirty="0"/>
              <a:t/>
            </a:r>
            <a:br>
              <a:rPr lang="uk-UA" sz="2400" dirty="0"/>
            </a:br>
            <a:endParaRPr lang="uk-UA" sz="2400" dirty="0"/>
          </a:p>
        </p:txBody>
      </p:sp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80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79376" y="1772816"/>
            <a:ext cx="11103025" cy="4458808"/>
          </a:xfrm>
        </p:spPr>
        <p:txBody>
          <a:bodyPr>
            <a:noAutofit/>
          </a:bodyPr>
          <a:lstStyle/>
          <a:p>
            <a:r>
              <a:rPr lang="uk-UA" sz="2800" b="1" dirty="0"/>
              <a:t> </a:t>
            </a:r>
            <a:r>
              <a:rPr lang="uk-UA" sz="2800" b="1" dirty="0">
                <a:solidFill>
                  <a:schemeClr val="tx1"/>
                </a:solidFill>
              </a:rPr>
              <a:t>Електролітами називають водні розчини і розплави солей кислот і лугів. </a:t>
            </a:r>
          </a:p>
          <a:p>
            <a:r>
              <a:rPr lang="uk-UA" sz="2800" b="1" dirty="0">
                <a:solidFill>
                  <a:schemeClr val="tx1"/>
                </a:solidFill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</a:rPr>
              <a:t>Носіями </a:t>
            </a:r>
            <a:r>
              <a:rPr lang="uk-UA" sz="2800" b="1" dirty="0">
                <a:solidFill>
                  <a:schemeClr val="tx1"/>
                </a:solidFill>
              </a:rPr>
              <a:t>електричного струму в електролітах є позитивно і негативно заряджені </a:t>
            </a:r>
            <a:r>
              <a:rPr lang="uk-UA" sz="2800" b="1" dirty="0" err="1">
                <a:solidFill>
                  <a:schemeClr val="tx1"/>
                </a:solidFill>
              </a:rPr>
              <a:t>йони</a:t>
            </a:r>
            <a:r>
              <a:rPr lang="uk-UA" sz="2800" b="1" dirty="0">
                <a:solidFill>
                  <a:schemeClr val="tx1"/>
                </a:solidFill>
              </a:rPr>
              <a:t> (катіони і аніони).</a:t>
            </a:r>
          </a:p>
          <a:p>
            <a:r>
              <a:rPr lang="uk-UA" sz="2800" b="1" dirty="0">
                <a:solidFill>
                  <a:schemeClr val="tx1"/>
                </a:solidFill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</a:rPr>
              <a:t>Електролізом називають процес</a:t>
            </a:r>
            <a:r>
              <a:rPr lang="uk-UA" sz="2800" b="1" dirty="0">
                <a:solidFill>
                  <a:schemeClr val="tx1"/>
                </a:solidFill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</a:rPr>
              <a:t>виділення </a:t>
            </a:r>
            <a:r>
              <a:rPr lang="uk-UA" sz="2800" b="1" dirty="0">
                <a:solidFill>
                  <a:schemeClr val="tx1"/>
                </a:solidFill>
              </a:rPr>
              <a:t>на електродах </a:t>
            </a:r>
            <a:r>
              <a:rPr lang="uk-UA" sz="2800" b="1" dirty="0" smtClean="0">
                <a:solidFill>
                  <a:schemeClr val="tx1"/>
                </a:solidFill>
              </a:rPr>
              <a:t>речовини, під </a:t>
            </a:r>
            <a:r>
              <a:rPr lang="uk-UA" sz="2800" b="1" dirty="0">
                <a:solidFill>
                  <a:schemeClr val="tx1"/>
                </a:solidFill>
              </a:rPr>
              <a:t>час проходження електричного струму через </a:t>
            </a:r>
            <a:r>
              <a:rPr lang="uk-UA" sz="2800" b="1" dirty="0" smtClean="0">
                <a:solidFill>
                  <a:schemeClr val="tx1"/>
                </a:solidFill>
              </a:rPr>
              <a:t>електроліт.</a:t>
            </a:r>
            <a:endParaRPr lang="uk-UA" sz="2800" b="1" dirty="0">
              <a:solidFill>
                <a:schemeClr val="tx1"/>
              </a:solidFill>
            </a:endParaRPr>
          </a:p>
          <a:p>
            <a:r>
              <a:rPr lang="uk-UA" sz="2800" b="1" dirty="0" smtClean="0">
                <a:solidFill>
                  <a:schemeClr val="tx1"/>
                </a:solidFill>
              </a:rPr>
              <a:t>Закон електролізу: </a:t>
            </a:r>
            <a:r>
              <a:rPr lang="uk-UA" sz="2800" b="1" dirty="0">
                <a:solidFill>
                  <a:schemeClr val="tx1"/>
                </a:solidFill>
              </a:rPr>
              <a:t>маса речовини яка виділяється на електроді прямо пропорційна силі </a:t>
            </a:r>
            <a:r>
              <a:rPr lang="uk-UA" sz="2800" b="1" dirty="0" smtClean="0">
                <a:solidFill>
                  <a:schemeClr val="tx1"/>
                </a:solidFill>
              </a:rPr>
              <a:t>струму, часу</a:t>
            </a:r>
            <a:r>
              <a:rPr lang="uk-UA" sz="2800" b="1" dirty="0">
                <a:solidFill>
                  <a:schemeClr val="tx1"/>
                </a:solidFill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</a:rPr>
              <a:t>і </a:t>
            </a:r>
            <a:r>
              <a:rPr lang="uk-UA" sz="2800" b="1" dirty="0">
                <a:solidFill>
                  <a:schemeClr val="tx1"/>
                </a:solidFill>
              </a:rPr>
              <a:t>залежить від роду </a:t>
            </a:r>
            <a:r>
              <a:rPr lang="uk-UA" sz="2800" b="1" dirty="0" smtClean="0">
                <a:solidFill>
                  <a:schemeClr val="tx1"/>
                </a:solidFill>
              </a:rPr>
              <a:t>речовини.</a:t>
            </a:r>
            <a:endParaRPr lang="uk-UA" sz="28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uk-UA" sz="2800" b="1" dirty="0" smtClean="0">
                <a:solidFill>
                  <a:schemeClr val="tx1"/>
                </a:solidFill>
              </a:rPr>
              <a:t>                                                       </a:t>
            </a:r>
            <a:r>
              <a:rPr lang="en-US" sz="2800" b="1" dirty="0" smtClean="0">
                <a:solidFill>
                  <a:schemeClr val="tx1"/>
                </a:solidFill>
              </a:rPr>
              <a:t>m</a:t>
            </a:r>
            <a:r>
              <a:rPr lang="ru-RU" sz="2800" b="1" dirty="0" smtClean="0">
                <a:solidFill>
                  <a:schemeClr val="tx1"/>
                </a:solidFill>
              </a:rPr>
              <a:t> </a:t>
            </a:r>
            <a:r>
              <a:rPr lang="ru-RU" sz="2800" b="1" dirty="0">
                <a:solidFill>
                  <a:schemeClr val="tx1"/>
                </a:solidFill>
              </a:rPr>
              <a:t>= </a:t>
            </a:r>
            <a:r>
              <a:rPr lang="en-US" sz="2800" b="1" dirty="0">
                <a:solidFill>
                  <a:schemeClr val="tx1"/>
                </a:solidFill>
              </a:rPr>
              <a:t>k I t</a:t>
            </a:r>
            <a:endParaRPr lang="uk-UA" sz="2800" b="1" dirty="0">
              <a:solidFill>
                <a:schemeClr val="tx1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972800" cy="898360"/>
          </a:xfrm>
        </p:spPr>
        <p:txBody>
          <a:bodyPr>
            <a:normAutofit fontScale="90000"/>
          </a:bodyPr>
          <a:lstStyle/>
          <a:p>
            <a:r>
              <a:rPr lang="uk-UA" b="1" dirty="0"/>
              <a:t>Електричний струм </a:t>
            </a:r>
            <a:r>
              <a:rPr lang="uk-UA" b="1" dirty="0" smtClean="0"/>
              <a:t>в електролітах</a:t>
            </a:r>
            <a:r>
              <a:rPr lang="uk-UA" b="1" dirty="0"/>
              <a:t>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38382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09600" y="338328"/>
            <a:ext cx="10972800" cy="1506496"/>
          </a:xfrm>
        </p:spPr>
        <p:txBody>
          <a:bodyPr>
            <a:normAutofit fontScale="90000"/>
          </a:bodyPr>
          <a:lstStyle/>
          <a:p>
            <a:pPr lvl="0"/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Застосування </a:t>
            </a:r>
            <a:r>
              <a:rPr lang="uk-UA" b="1" dirty="0"/>
              <a:t>електричного струму у електролітах.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14"/>
          </p:nvPr>
        </p:nvSpPr>
        <p:spPr>
          <a:xfrm>
            <a:off x="1775520" y="1844824"/>
            <a:ext cx="9289032" cy="4536504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uk-UA" dirty="0"/>
          </a:p>
          <a:p>
            <a:pPr lvl="0"/>
            <a:r>
              <a:rPr lang="uk-UA" b="1" dirty="0">
                <a:solidFill>
                  <a:schemeClr val="tx1"/>
                </a:solidFill>
              </a:rPr>
              <a:t>для одержання чистих металів (золота, срібла, міді);</a:t>
            </a:r>
          </a:p>
          <a:p>
            <a:pPr lvl="0"/>
            <a:r>
              <a:rPr lang="uk-UA" b="1" dirty="0">
                <a:solidFill>
                  <a:schemeClr val="tx1"/>
                </a:solidFill>
              </a:rPr>
              <a:t>для добування алюмінію з розплаву бокситів;</a:t>
            </a:r>
          </a:p>
          <a:p>
            <a:pPr lvl="0"/>
            <a:r>
              <a:rPr lang="uk-UA" b="1" dirty="0">
                <a:solidFill>
                  <a:schemeClr val="tx1"/>
                </a:solidFill>
              </a:rPr>
              <a:t>для покриття поверхні одного металу тонким шаром іншого металу (гальваностегія);</a:t>
            </a:r>
          </a:p>
          <a:p>
            <a:pPr lvl="0"/>
            <a:r>
              <a:rPr lang="uk-UA" b="1" dirty="0">
                <a:solidFill>
                  <a:schemeClr val="tx1"/>
                </a:solidFill>
              </a:rPr>
              <a:t>для одержання </a:t>
            </a:r>
            <a:r>
              <a:rPr lang="uk-UA" b="1" dirty="0" err="1">
                <a:solidFill>
                  <a:schemeClr val="tx1"/>
                </a:solidFill>
              </a:rPr>
              <a:t>відшаровуваних</a:t>
            </a:r>
            <a:r>
              <a:rPr lang="uk-UA" b="1" dirty="0">
                <a:solidFill>
                  <a:schemeClr val="tx1"/>
                </a:solidFill>
              </a:rPr>
              <a:t> копій  рельєфних поверхонь (гальванопластика);</a:t>
            </a:r>
          </a:p>
          <a:p>
            <a:pPr lvl="0"/>
            <a:r>
              <a:rPr lang="uk-UA" b="1" dirty="0">
                <a:solidFill>
                  <a:schemeClr val="tx1"/>
                </a:solidFill>
              </a:rPr>
              <a:t>електроліти використовують в акумуляторах, гальванічних елементах (батарейках), електролітичних конденсаторах.</a:t>
            </a:r>
          </a:p>
        </p:txBody>
      </p:sp>
      <p:sp>
        <p:nvSpPr>
          <p:cNvPr id="2" name="Місце для вмісту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68021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800" b="1" dirty="0"/>
              <a:t>Вакуумом називають дуже розріджений газ, коли довжина вільного пробігу </a:t>
            </a:r>
            <a:r>
              <a:rPr lang="uk-UA" sz="2800" b="1" dirty="0" smtClean="0"/>
              <a:t>молекул </a:t>
            </a:r>
            <a:r>
              <a:rPr lang="uk-UA" sz="2800" b="1" dirty="0"/>
              <a:t>більша за розміри посудини. </a:t>
            </a:r>
            <a:endParaRPr lang="uk-UA" sz="2800" b="1" dirty="0" smtClean="0"/>
          </a:p>
          <a:p>
            <a:r>
              <a:rPr lang="uk-UA" sz="2800" b="1" dirty="0" smtClean="0"/>
              <a:t>Струм </a:t>
            </a:r>
            <a:r>
              <a:rPr lang="uk-UA" sz="2800" b="1" dirty="0"/>
              <a:t>у вакуумі може проходити завдяки явищу термоелектронної емісії. </a:t>
            </a:r>
            <a:endParaRPr lang="uk-UA" sz="2800" b="1" dirty="0" smtClean="0"/>
          </a:p>
          <a:p>
            <a:r>
              <a:rPr lang="uk-UA" sz="2800" b="1" dirty="0" smtClean="0"/>
              <a:t>Явищем </a:t>
            </a:r>
            <a:r>
              <a:rPr lang="uk-UA" sz="2800" b="1" dirty="0"/>
              <a:t>термоелектронної емісії називають випускання електронів </a:t>
            </a:r>
            <a:r>
              <a:rPr lang="uk-UA" sz="2800" b="1" dirty="0" smtClean="0"/>
              <a:t>катодом нагрітим </a:t>
            </a:r>
            <a:r>
              <a:rPr lang="uk-UA" sz="2800" b="1" dirty="0"/>
              <a:t>до високої температури.</a:t>
            </a:r>
          </a:p>
          <a:p>
            <a:r>
              <a:rPr lang="uk-UA" sz="2800" b="1" dirty="0" smtClean="0"/>
              <a:t>Носіями </a:t>
            </a:r>
            <a:r>
              <a:rPr lang="uk-UA" sz="2800" b="1" dirty="0"/>
              <a:t>електричного струму у вакуумі є електрони </a:t>
            </a:r>
            <a:r>
              <a:rPr lang="uk-UA" sz="2800" b="1" dirty="0" smtClean="0"/>
              <a:t>емісії. </a:t>
            </a:r>
            <a:endParaRPr lang="uk-UA" sz="2800" b="1" dirty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Електричний струм </a:t>
            </a:r>
            <a:r>
              <a:rPr lang="uk-UA" b="1" dirty="0" smtClean="0"/>
              <a:t>у вакуумі.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1332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/>
              <a:t/>
            </a:r>
            <a:br>
              <a:rPr lang="uk-UA" b="1" dirty="0" smtClean="0"/>
            </a:br>
            <a:r>
              <a:rPr lang="uk-UA" b="1" dirty="0" smtClean="0"/>
              <a:t>Застосування </a:t>
            </a:r>
            <a:r>
              <a:rPr lang="uk-UA" b="1" dirty="0"/>
              <a:t>електричного струму у </a:t>
            </a:r>
            <a:r>
              <a:rPr lang="uk-UA" b="1" dirty="0" smtClean="0"/>
              <a:t>вакуумі.</a:t>
            </a:r>
            <a:r>
              <a:rPr lang="uk-UA" dirty="0"/>
              <a:t/>
            </a:r>
            <a:br>
              <a:rPr lang="uk-UA" dirty="0"/>
            </a:br>
            <a:endParaRPr lang="uk-UA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5447928" y="1591056"/>
            <a:ext cx="6480719" cy="476170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uk-UA" dirty="0" smtClean="0"/>
          </a:p>
          <a:p>
            <a:pPr lvl="0"/>
            <a:r>
              <a:rPr lang="uk-UA" b="1" dirty="0"/>
              <a:t>у електронних вакуумних лампах радіоприймачів, телевізорів, підсилювачів старих випусків:</a:t>
            </a:r>
          </a:p>
          <a:p>
            <a:pPr marL="0" indent="0">
              <a:buNone/>
            </a:pPr>
            <a:r>
              <a:rPr lang="uk-UA" b="1" dirty="0" smtClean="0"/>
              <a:t>     а</a:t>
            </a:r>
            <a:r>
              <a:rPr lang="uk-UA" b="1" dirty="0"/>
              <a:t>) вакуумні діоди - для </a:t>
            </a:r>
            <a:r>
              <a:rPr lang="uk-UA" b="1" dirty="0" smtClean="0"/>
              <a:t>випрямлення</a:t>
            </a:r>
          </a:p>
          <a:p>
            <a:pPr marL="0" indent="0">
              <a:buNone/>
            </a:pPr>
            <a:r>
              <a:rPr lang="uk-UA" b="1" dirty="0" smtClean="0"/>
              <a:t>          змінного струму і детектування сигналу;</a:t>
            </a:r>
          </a:p>
          <a:p>
            <a:pPr marL="0" indent="0">
              <a:buNone/>
            </a:pPr>
            <a:r>
              <a:rPr lang="uk-UA" b="1" dirty="0" smtClean="0"/>
              <a:t>     б) вакуумні </a:t>
            </a:r>
            <a:r>
              <a:rPr lang="uk-UA" b="1" dirty="0"/>
              <a:t>тріоди - для </a:t>
            </a:r>
            <a:r>
              <a:rPr lang="uk-UA" b="1" dirty="0" smtClean="0"/>
              <a:t>підсилення</a:t>
            </a:r>
          </a:p>
          <a:p>
            <a:pPr marL="0" indent="0">
              <a:buNone/>
            </a:pPr>
            <a:r>
              <a:rPr lang="uk-UA" b="1" dirty="0"/>
              <a:t> </a:t>
            </a:r>
            <a:r>
              <a:rPr lang="uk-UA" b="1" dirty="0" smtClean="0"/>
              <a:t>         </a:t>
            </a:r>
            <a:r>
              <a:rPr lang="uk-UA" b="1" dirty="0"/>
              <a:t>електричного сигналу</a:t>
            </a:r>
            <a:r>
              <a:rPr lang="uk-UA" b="1" dirty="0" smtClean="0"/>
              <a:t>.</a:t>
            </a:r>
          </a:p>
          <a:p>
            <a:r>
              <a:rPr lang="uk-UA" b="1" dirty="0" smtClean="0"/>
              <a:t>у електронно-променевих трубках телевізорів, моніторів комп’ютерів,   осцилографів, радіолокаторів.</a:t>
            </a:r>
          </a:p>
          <a:p>
            <a:endParaRPr lang="uk-UA" dirty="0"/>
          </a:p>
        </p:txBody>
      </p:sp>
      <p:sp>
        <p:nvSpPr>
          <p:cNvPr id="2" name="Місце для вмісту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4863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676</Words>
  <Application>Microsoft Office PowerPoint</Application>
  <PresentationFormat>Широкий екран</PresentationFormat>
  <Paragraphs>76</Paragraphs>
  <Slides>14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9" baseType="lpstr">
      <vt:lpstr>Calibri</vt:lpstr>
      <vt:lpstr>Candara</vt:lpstr>
      <vt:lpstr>Symbol</vt:lpstr>
      <vt:lpstr>Times New Roman</vt:lpstr>
      <vt:lpstr>Волна</vt:lpstr>
      <vt:lpstr>Презентація PowerPoint</vt:lpstr>
      <vt:lpstr>Завдання на урок</vt:lpstr>
      <vt:lpstr>Презентація PowerPoint</vt:lpstr>
      <vt:lpstr> Електричний струм у металах. </vt:lpstr>
      <vt:lpstr>Застосування електричного струму у металах. </vt:lpstr>
      <vt:lpstr>Електричний струм в електролітах. </vt:lpstr>
      <vt:lpstr> Застосування електричного струму у електролітах. </vt:lpstr>
      <vt:lpstr>Електричний струм у вакуумі.</vt:lpstr>
      <vt:lpstr> Застосування електричного струму у вакуумі. </vt:lpstr>
      <vt:lpstr>Електричний струм у газах.</vt:lpstr>
      <vt:lpstr> Застосування електричного струму у газах. </vt:lpstr>
      <vt:lpstr>Електричний струм у напівпровідниках. </vt:lpstr>
      <vt:lpstr> Застосування електричного струму у напівпровідниках. </vt:lpstr>
      <vt:lpstr>Домашнє завдання Повторіть параграф 1-9. Доповніть вивчене на уроці новими,іншими фактами використання електричного струму у різних середовищах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Людочка</dc:creator>
  <cp:lastModifiedBy>RePack by Diakov</cp:lastModifiedBy>
  <cp:revision>67</cp:revision>
  <dcterms:modified xsi:type="dcterms:W3CDTF">2021-10-09T14:23:46Z</dcterms:modified>
</cp:coreProperties>
</file>