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6" r:id="rId9"/>
    <p:sldId id="267" r:id="rId10"/>
    <p:sldId id="269" r:id="rId11"/>
    <p:sldId id="273" r:id="rId12"/>
    <p:sldId id="275" r:id="rId13"/>
    <p:sldId id="274" r:id="rId14"/>
    <p:sldId id="276" r:id="rId15"/>
    <p:sldId id="277" r:id="rId16"/>
    <p:sldId id="279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F7561-0BAF-4F03-92E4-9616DC5DE165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D4842-30B1-4E20-ADB5-B3DE900E20E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48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74500">
              <a:srgbClr val="66FF3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ormula.kr.ua/kvanti-energiya-kvanta/rivniannia-einshteina-e-mc2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ula.kr.ua/Atomi/ato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ula.kr.ua/Atomi/atom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ormula.kr.ua/Atomi/atom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ula.kr.ua/Atomi/defekt-masy-formul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300" dirty="0" err="1" smtClean="0">
                <a:solidFill>
                  <a:srgbClr val="0070C0"/>
                </a:solidFill>
              </a:rPr>
              <a:t>Протонн</a:t>
            </a:r>
            <a:r>
              <a:rPr lang="uk-UA" sz="5300" dirty="0">
                <a:solidFill>
                  <a:srgbClr val="0070C0"/>
                </a:solidFill>
              </a:rPr>
              <a:t>о</a:t>
            </a:r>
            <a:r>
              <a:rPr lang="ru-RU" sz="5300" dirty="0" smtClean="0">
                <a:solidFill>
                  <a:srgbClr val="0070C0"/>
                </a:solidFill>
              </a:rPr>
              <a:t>-</a:t>
            </a:r>
            <a:r>
              <a:rPr lang="ru-RU" sz="5300" dirty="0" err="1" smtClean="0">
                <a:solidFill>
                  <a:srgbClr val="0070C0"/>
                </a:solidFill>
              </a:rPr>
              <a:t>нейтронна</a:t>
            </a:r>
            <a:r>
              <a:rPr lang="ru-RU" sz="5300" dirty="0" smtClean="0">
                <a:solidFill>
                  <a:srgbClr val="0070C0"/>
                </a:solidFill>
              </a:rPr>
              <a:t> </a:t>
            </a:r>
            <a:r>
              <a:rPr lang="ru-RU" sz="5300" dirty="0">
                <a:solidFill>
                  <a:srgbClr val="0070C0"/>
                </a:solidFill>
              </a:rPr>
              <a:t>модель атомного ядра. </a:t>
            </a:r>
            <a:r>
              <a:rPr lang="ru-RU" sz="5300" dirty="0" err="1">
                <a:solidFill>
                  <a:srgbClr val="0070C0"/>
                </a:solidFill>
              </a:rPr>
              <a:t>Енергія</a:t>
            </a:r>
            <a:r>
              <a:rPr lang="ru-RU" sz="5300" dirty="0">
                <a:solidFill>
                  <a:srgbClr val="0070C0"/>
                </a:solidFill>
              </a:rPr>
              <a:t> </a:t>
            </a:r>
            <a:r>
              <a:rPr lang="ru-RU" sz="5300" dirty="0" err="1" smtClean="0">
                <a:solidFill>
                  <a:srgbClr val="0070C0"/>
                </a:solidFill>
              </a:rPr>
              <a:t>зв</a:t>
            </a:r>
            <a:r>
              <a:rPr lang="uk-UA" sz="5300" dirty="0">
                <a:solidFill>
                  <a:srgbClr val="0070C0"/>
                </a:solidFill>
              </a:rPr>
              <a:t>'</a:t>
            </a:r>
            <a:r>
              <a:rPr lang="ru-RU" sz="5300" dirty="0" err="1" smtClean="0">
                <a:solidFill>
                  <a:srgbClr val="0070C0"/>
                </a:solidFill>
              </a:rPr>
              <a:t>язку</a:t>
            </a:r>
            <a:r>
              <a:rPr lang="ru-RU" sz="5300" dirty="0" smtClean="0">
                <a:solidFill>
                  <a:srgbClr val="0070C0"/>
                </a:solidFill>
              </a:rPr>
              <a:t/>
            </a:r>
            <a:br>
              <a:rPr lang="ru-RU" sz="5300" dirty="0" smtClean="0">
                <a:solidFill>
                  <a:srgbClr val="0070C0"/>
                </a:solidFill>
              </a:rPr>
            </a:br>
            <a:r>
              <a:rPr lang="ru-RU" sz="5300" dirty="0">
                <a:solidFill>
                  <a:srgbClr val="0070C0"/>
                </a:solidFill>
              </a:rPr>
              <a:t/>
            </a:r>
            <a:br>
              <a:rPr lang="ru-RU" sz="5300" dirty="0">
                <a:solidFill>
                  <a:srgbClr val="0070C0"/>
                </a:solidFill>
              </a:rPr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 err="1" smtClean="0"/>
              <a:t>фізика</a:t>
            </a:r>
            <a:r>
              <a:rPr lang="ru-RU" sz="4000" dirty="0" smtClean="0"/>
              <a:t> 11 </a:t>
            </a:r>
            <a:r>
              <a:rPr lang="ru-RU" sz="4000" dirty="0" err="1" smtClean="0"/>
              <a:t>клас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000" dirty="0" smtClean="0"/>
              <a:t>04.04.2022р.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5661248"/>
            <a:ext cx="3272408" cy="985664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Вчитель </a:t>
            </a:r>
          </a:p>
          <a:p>
            <a:r>
              <a:rPr lang="uk-UA" dirty="0" err="1" smtClean="0"/>
              <a:t>Панічева</a:t>
            </a:r>
            <a:r>
              <a:rPr lang="uk-UA" dirty="0" smtClean="0"/>
              <a:t> Л.В.</a:t>
            </a:r>
          </a:p>
          <a:p>
            <a:r>
              <a:rPr lang="uk-UA" dirty="0" err="1" smtClean="0"/>
              <a:t>Летичівський</a:t>
            </a:r>
            <a:r>
              <a:rPr lang="uk-UA" dirty="0" smtClean="0"/>
              <a:t> ліцей №2</a:t>
            </a:r>
          </a:p>
        </p:txBody>
      </p:sp>
    </p:spTree>
    <p:extLst>
      <p:ext uri="{BB962C8B-B14F-4D97-AF65-F5344CB8AC3E}">
        <p14:creationId xmlns:p14="http://schemas.microsoft.com/office/powerpoint/2010/main" val="196301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00FF"/>
                </a:solidFill>
              </a:rPr>
              <a:t>Дефект маси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ru-RU" dirty="0"/>
              <a:t>Дефект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обумовлений</a:t>
            </a:r>
            <a:r>
              <a:rPr lang="ru-RU" dirty="0"/>
              <a:t> </a:t>
            </a:r>
            <a:r>
              <a:rPr lang="ru-RU" dirty="0" err="1"/>
              <a:t>енергією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ядра </a:t>
            </a:r>
            <a:r>
              <a:rPr lang="ru-RU" dirty="0" err="1"/>
              <a:t>E</a:t>
            </a:r>
            <a:r>
              <a:rPr lang="ru-RU" baseline="-25000" dirty="0" err="1"/>
              <a:t>зв</a:t>
            </a:r>
            <a:r>
              <a:rPr lang="ru-RU" dirty="0"/>
              <a:t>, яка </a:t>
            </a:r>
            <a:r>
              <a:rPr lang="ru-RU" dirty="0" err="1"/>
              <a:t>виділяється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нуклонів</a:t>
            </a:r>
            <a:r>
              <a:rPr lang="ru-RU" dirty="0"/>
              <a:t> в </a:t>
            </a:r>
            <a:r>
              <a:rPr lang="ru-RU" dirty="0" err="1"/>
              <a:t>ядрі</a:t>
            </a:r>
            <a:r>
              <a:rPr lang="ru-RU" dirty="0"/>
              <a:t>. </a:t>
            </a:r>
            <a:r>
              <a:rPr lang="ru-RU" dirty="0" err="1"/>
              <a:t>Масу</a:t>
            </a:r>
            <a:r>
              <a:rPr lang="ru-RU" dirty="0"/>
              <a:t>,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ядра (</a:t>
            </a:r>
            <a:r>
              <a:rPr lang="ru-RU" dirty="0" err="1"/>
              <a:t>тобто</a:t>
            </a:r>
            <a:r>
              <a:rPr lang="ru-RU" dirty="0"/>
              <a:t>. дефект </a:t>
            </a:r>
            <a:r>
              <a:rPr lang="ru-RU" dirty="0" err="1"/>
              <a:t>маси</a:t>
            </a:r>
            <a:r>
              <a:rPr lang="ru-RU" dirty="0"/>
              <a:t>),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 </a:t>
            </a:r>
            <a:r>
              <a:rPr lang="ru-RU" dirty="0" err="1">
                <a:hlinkClick r:id="rId2"/>
              </a:rPr>
              <a:t>рівняння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Ейнштейна</a:t>
            </a:r>
            <a:r>
              <a:rPr lang="ru-RU" dirty="0"/>
              <a:t>  </a:t>
            </a:r>
          </a:p>
          <a:p>
            <a:pPr marL="0" indent="0" algn="ctr">
              <a:buNone/>
            </a:pPr>
            <a:r>
              <a:rPr lang="ru-RU" sz="7100" dirty="0">
                <a:solidFill>
                  <a:srgbClr val="FF0000"/>
                </a:solidFill>
              </a:rPr>
              <a:t>E = Δ </a:t>
            </a:r>
            <a:r>
              <a:rPr lang="ru-RU" sz="7100" dirty="0" smtClean="0">
                <a:solidFill>
                  <a:srgbClr val="FF0000"/>
                </a:solidFill>
              </a:rPr>
              <a:t>mc</a:t>
            </a:r>
            <a:r>
              <a:rPr lang="ru-RU" sz="7100" baseline="30000" dirty="0" smtClean="0">
                <a:solidFill>
                  <a:srgbClr val="FF0000"/>
                </a:solidFill>
              </a:rPr>
              <a:t>2</a:t>
            </a:r>
            <a:r>
              <a:rPr lang="ru-RU" sz="7100" dirty="0">
                <a:solidFill>
                  <a:srgbClr val="FF000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defekt masi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776864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35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dirty="0">
                <a:solidFill>
                  <a:srgbClr val="0000FF"/>
                </a:solidFill>
              </a:rPr>
              <a:t>ЗАКРІПЛЕННЯ ВИВЧЕНОГО МАТЕРІАЛУ</a:t>
            </a:r>
            <a:br>
              <a:rPr lang="ru-RU" b="1" dirty="0">
                <a:solidFill>
                  <a:srgbClr val="0000FF"/>
                </a:solidFill>
              </a:rPr>
            </a:b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1). 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 </a:t>
            </a:r>
            <a:r>
              <a:rPr lang="ru-RU" b="1" dirty="0" err="1">
                <a:solidFill>
                  <a:srgbClr val="FF0000"/>
                </a:solidFill>
              </a:rPr>
              <a:t>Чому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енергія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зв’язку</a:t>
            </a:r>
            <a:r>
              <a:rPr lang="ru-RU" b="1" dirty="0">
                <a:solidFill>
                  <a:srgbClr val="FF0000"/>
                </a:solidFill>
              </a:rPr>
              <a:t> атома </a:t>
            </a:r>
            <a:r>
              <a:rPr lang="ru-RU" b="1" dirty="0" err="1">
                <a:solidFill>
                  <a:srgbClr val="FF0000"/>
                </a:solidFill>
              </a:rPr>
              <a:t>Гідрогену</a:t>
            </a:r>
            <a:r>
              <a:rPr lang="ru-RU" b="1" dirty="0">
                <a:solidFill>
                  <a:srgbClr val="FF0000"/>
                </a:solidFill>
              </a:rPr>
              <a:t> 11Н </a:t>
            </a:r>
            <a:r>
              <a:rPr lang="ru-RU" b="1" dirty="0" err="1">
                <a:solidFill>
                  <a:srgbClr val="FF0000"/>
                </a:solidFill>
              </a:rPr>
              <a:t>дорівнює</a:t>
            </a:r>
            <a:r>
              <a:rPr lang="ru-RU" b="1" dirty="0">
                <a:solidFill>
                  <a:srgbClr val="FF0000"/>
                </a:solidFill>
              </a:rPr>
              <a:t> нулю?</a:t>
            </a:r>
          </a:p>
          <a:p>
            <a:pPr marL="0" indent="0">
              <a:buNone/>
            </a:pPr>
            <a:r>
              <a:rPr lang="ru-RU" dirty="0" err="1"/>
              <a:t>Розв'язання</a:t>
            </a:r>
            <a:endParaRPr lang="ru-RU" dirty="0"/>
          </a:p>
          <a:p>
            <a:r>
              <a:rPr lang="ru-RU" dirty="0"/>
              <a:t>Ядро атома </a:t>
            </a:r>
            <a:r>
              <a:rPr lang="ru-RU" dirty="0" err="1"/>
              <a:t>Гідрогену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одного протона.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2. </a:t>
            </a:r>
            <a:r>
              <a:rPr lang="ru-RU" b="1" dirty="0" err="1">
                <a:solidFill>
                  <a:srgbClr val="FF0000"/>
                </a:solidFill>
              </a:rPr>
              <a:t>Чому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питома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енергія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зв’язку</a:t>
            </a:r>
            <a:r>
              <a:rPr lang="ru-RU" b="1" dirty="0">
                <a:solidFill>
                  <a:srgbClr val="FF0000"/>
                </a:solidFill>
              </a:rPr>
              <a:t> у </a:t>
            </a:r>
            <a:r>
              <a:rPr lang="ru-RU" b="1" dirty="0" err="1">
                <a:solidFill>
                  <a:srgbClr val="FF0000"/>
                </a:solidFill>
              </a:rPr>
              <a:t>важких</a:t>
            </a:r>
            <a:r>
              <a:rPr lang="ru-RU" b="1" dirty="0">
                <a:solidFill>
                  <a:srgbClr val="FF0000"/>
                </a:solidFill>
              </a:rPr>
              <a:t> ядрах </a:t>
            </a:r>
            <a:r>
              <a:rPr lang="ru-RU" b="1" dirty="0" err="1">
                <a:solidFill>
                  <a:srgbClr val="FF0000"/>
                </a:solidFill>
              </a:rPr>
              <a:t>убуває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збільшенням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масового</a:t>
            </a:r>
            <a:r>
              <a:rPr lang="ru-RU" b="1" dirty="0">
                <a:solidFill>
                  <a:srgbClr val="FF0000"/>
                </a:solidFill>
              </a:rPr>
              <a:t> числа?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68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FF"/>
                </a:solidFill>
              </a:rPr>
              <a:t>ЗАКРІПЛЕННЯ ВИВЧЕНОГО МАТЕРІАЛУ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3. Як </a:t>
            </a:r>
            <a:r>
              <a:rPr lang="uk-UA" b="1" dirty="0">
                <a:solidFill>
                  <a:srgbClr val="FF0000"/>
                </a:solidFill>
              </a:rPr>
              <a:t>зміниться маса системи з одного вільного протона й одного нейтрона, якщо вони утворять атомне ядро?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i="1" u="sng" dirty="0" smtClean="0"/>
              <a:t>Розв'язання</a:t>
            </a:r>
            <a:r>
              <a:rPr lang="uk-UA" i="1" u="sng" dirty="0"/>
              <a:t>.</a:t>
            </a:r>
            <a:r>
              <a:rPr lang="uk-UA" dirty="0"/>
              <a:t> Маса системи</a:t>
            </a:r>
            <a:r>
              <a:rPr lang="ru-RU" dirty="0"/>
              <a:t> </a:t>
            </a:r>
            <a:r>
              <a:rPr lang="ru-RU" dirty="0" err="1"/>
              <a:t>зменшиться</a:t>
            </a:r>
            <a:r>
              <a:rPr lang="ru-RU" dirty="0"/>
              <a:t> </a:t>
            </a:r>
            <a:r>
              <a:rPr lang="ru-RU" dirty="0" smtClean="0"/>
              <a:t>на</a:t>
            </a:r>
          </a:p>
          <a:p>
            <a:endParaRPr lang="ru-RU" dirty="0"/>
          </a:p>
        </p:txBody>
      </p:sp>
      <p:pic>
        <p:nvPicPr>
          <p:cNvPr id="4" name="Рисунок 3" descr="https://fizmat.7mile.net/fizika-11/at-06-energiya-zvyazku-defekt-mas.files/image09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61048"/>
            <a:ext cx="8640960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918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FF"/>
                </a:solidFill>
              </a:rPr>
              <a:t>ЗАКРІПЛЕННЯ ВИВЧЕНОГО МАТЕРІАЛУ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2800" b="1" dirty="0" smtClean="0">
                <a:solidFill>
                  <a:srgbClr val="FF0000"/>
                </a:solidFill>
              </a:rPr>
              <a:t>4) 1г</a:t>
            </a:r>
            <a:r>
              <a:rPr lang="uk-UA" sz="2800" b="1" dirty="0">
                <a:solidFill>
                  <a:srgbClr val="FF0000"/>
                </a:solidFill>
              </a:rPr>
              <a:t> води, взятої за температури 0°С , перетворили на стоградусну пару. На скільки маса пари більша за масу води? Питома теплоємність води дорівнює 4200 </a:t>
            </a:r>
            <a:r>
              <a:rPr lang="uk-UA" sz="2800" b="1" dirty="0" err="1">
                <a:solidFill>
                  <a:srgbClr val="FF0000"/>
                </a:solidFill>
              </a:rPr>
              <a:t>Дж</a:t>
            </a:r>
            <a:r>
              <a:rPr lang="uk-UA" sz="2800" b="1" dirty="0">
                <a:solidFill>
                  <a:srgbClr val="FF0000"/>
                </a:solidFill>
              </a:rPr>
              <a:t>/кг ∙ К, питома теплота пароутворення 2,3 ∙10</a:t>
            </a:r>
            <a:r>
              <a:rPr lang="uk-UA" sz="2800" b="1" baseline="30000" dirty="0">
                <a:solidFill>
                  <a:srgbClr val="FF0000"/>
                </a:solidFill>
              </a:rPr>
              <a:t>6</a:t>
            </a:r>
            <a:r>
              <a:rPr lang="uk-UA" sz="2800" b="1" dirty="0">
                <a:solidFill>
                  <a:srgbClr val="FF0000"/>
                </a:solidFill>
              </a:rPr>
              <a:t> </a:t>
            </a:r>
            <a:r>
              <a:rPr lang="uk-UA" sz="2800" b="1" dirty="0" err="1">
                <a:solidFill>
                  <a:srgbClr val="FF0000"/>
                </a:solidFill>
              </a:rPr>
              <a:t>Дж</a:t>
            </a:r>
            <a:r>
              <a:rPr lang="uk-UA" sz="2800" b="1" dirty="0">
                <a:solidFill>
                  <a:srgbClr val="FF0000"/>
                </a:solidFill>
              </a:rPr>
              <a:t>/кг.</a:t>
            </a:r>
            <a:endParaRPr lang="ru-RU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2400" dirty="0"/>
              <a:t>Розв'язання. Під час нагрівання води її маса збільшується, оскільки зростає повна енергія води на </a:t>
            </a:r>
            <a:r>
              <a:rPr lang="uk-UA" sz="2400" dirty="0" smtClean="0"/>
              <a:t>величину</a:t>
            </a:r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r>
              <a:rPr lang="uk-UA" sz="2400" dirty="0"/>
              <a:t>яка дорівнює кількості </a:t>
            </a:r>
            <a:r>
              <a:rPr lang="uk-UA" sz="2400" dirty="0" smtClean="0"/>
              <a:t>теплоти</a:t>
            </a:r>
            <a:r>
              <a:rPr lang="uk-UA" sz="2400" dirty="0"/>
              <a:t>, спожитої водою:   </a:t>
            </a:r>
            <a:endParaRPr lang="ru-RU" sz="2400" dirty="0"/>
          </a:p>
        </p:txBody>
      </p:sp>
      <p:pic>
        <p:nvPicPr>
          <p:cNvPr id="4" name="Рисунок 3" descr="https://fizmat.7mile.net/fizika-11/at-06-energiya-zvyazku-defekt-mas.files/image09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235418"/>
            <a:ext cx="1854418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fizmat.7mile.net/fizika-11/at-06-energiya-zvyazku-defekt-mas.files/image09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517232"/>
            <a:ext cx="3600400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2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Тому                                                         звідки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s://fizmat.7mile.net/fizika-11/at-06-energiya-zvyazku-defekt-mas.files/image09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56792"/>
            <a:ext cx="3461856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fizmat.7mile.net/fizika-11/at-06-energiya-zvyazku-defekt-mas.files/image095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7920880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93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smtClean="0">
                <a:solidFill>
                  <a:srgbClr val="FF0000"/>
                </a:solidFill>
              </a:rPr>
              <a:t>5.Знайдіть </a:t>
            </a:r>
            <a:r>
              <a:rPr lang="uk-UA" b="1" dirty="0">
                <a:solidFill>
                  <a:srgbClr val="FF0000"/>
                </a:solidFill>
              </a:rPr>
              <a:t>дефект мас і енергію зв'язку ядра Нітрогену </a:t>
            </a:r>
            <a:r>
              <a:rPr lang="uk-UA" b="1" dirty="0" smtClean="0">
                <a:solidFill>
                  <a:srgbClr val="FF0000"/>
                </a:solidFill>
              </a:rPr>
              <a:t>.</a:t>
            </a:r>
            <a:endParaRPr lang="uk-UA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 descr="https://fizmat.7mile.net/fizika-11/at-06-energiya-zvyazku-defekt-mas.files/image09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32856"/>
            <a:ext cx="847080" cy="836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fizmat.7mile.net/fizika-11/at-06-energiya-zvyazku-defekt-mas.files/image097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52936"/>
            <a:ext cx="2048232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s://fizmat.7mile.net/fizika-11/at-06-energiya-zvyazku-defekt-mas.files/image098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2486000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s://fizmat.7mile.net/fizika-11/at-06-energiya-zvyazku-defekt-mas.files/image099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05329"/>
            <a:ext cx="3478624" cy="461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s://fizmat.7mile.net/fizika-11/at-06-energiya-zvyazku-defekt-mas.files/image100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0" y="5085184"/>
            <a:ext cx="3456940" cy="64807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4067944" y="52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— див. таблицю «</a:t>
            </a:r>
            <a:r>
              <a:rPr lang="uk-UA" i="1" dirty="0"/>
              <a:t>Відносна атомна маса деяких ізотопів</a:t>
            </a:r>
            <a:r>
              <a:rPr lang="uk-UA" dirty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34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00FF"/>
                </a:solidFill>
              </a:rPr>
              <a:t> ПІДСУМОК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dirty="0"/>
              <a:t>Енергія зв'язку</a:t>
            </a:r>
            <a:r>
              <a:rPr lang="uk-UA" dirty="0"/>
              <a:t> визначається величиною тієї роботи, яку потрібно виконати для розщеплення ядра на нуклони, що його складають.</a:t>
            </a:r>
            <a:endParaRPr lang="ru-RU" dirty="0"/>
          </a:p>
          <a:p>
            <a:r>
              <a:rPr lang="uk-UA" b="1" dirty="0"/>
              <a:t>Питома енергія зв'язку</a:t>
            </a:r>
            <a:r>
              <a:rPr lang="uk-UA" dirty="0"/>
              <a:t> — це енергія зв'язку, яка припадає на один нуклон.</a:t>
            </a:r>
            <a:endParaRPr lang="ru-RU" dirty="0"/>
          </a:p>
          <a:p>
            <a:r>
              <a:rPr lang="uk-UA" b="1" dirty="0"/>
              <a:t>Дефектом мас</a:t>
            </a:r>
            <a:r>
              <a:rPr lang="uk-UA" dirty="0"/>
              <a:t> називається різниця між сумарною масою всіх нуклонів ядра у вільному стані та масою </a:t>
            </a:r>
            <a:r>
              <a:rPr lang="uk-UA" dirty="0" smtClean="0"/>
              <a:t>ядра</a:t>
            </a:r>
          </a:p>
          <a:p>
            <a:r>
              <a:rPr lang="uk-UA" b="1" dirty="0" smtClean="0"/>
              <a:t>Вивільнення</a:t>
            </a:r>
            <a:r>
              <a:rPr lang="uk-UA" dirty="0" smtClean="0"/>
              <a:t> </a:t>
            </a:r>
            <a:r>
              <a:rPr lang="uk-UA" b="1" dirty="0"/>
              <a:t>енергія </a:t>
            </a:r>
            <a:r>
              <a:rPr lang="uk-UA" b="1" dirty="0" smtClean="0"/>
              <a:t>зв'язку можливе як внаслідок злиття  (синтезу) легких </a:t>
            </a:r>
            <a:r>
              <a:rPr lang="uk-UA" b="1" dirty="0" err="1" smtClean="0"/>
              <a:t>ядер</a:t>
            </a:r>
            <a:r>
              <a:rPr lang="uk-UA" b="1" dirty="0" smtClean="0"/>
              <a:t> так і поділу важких </a:t>
            </a:r>
            <a:r>
              <a:rPr lang="uk-UA" b="1" dirty="0" err="1" smtClean="0"/>
              <a:t>ядер</a:t>
            </a:r>
            <a:r>
              <a:rPr lang="uk-UA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3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Домашнє завдання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Опрацювати параграф 39</a:t>
            </a:r>
          </a:p>
          <a:p>
            <a:r>
              <a:rPr lang="uk-UA" dirty="0" smtClean="0">
                <a:solidFill>
                  <a:srgbClr val="7030A0"/>
                </a:solidFill>
              </a:rPr>
              <a:t>Вправа 39 (1.2)</a:t>
            </a:r>
            <a:endParaRPr lang="uk-U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22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70862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00FF"/>
                </a:solidFill>
              </a:rPr>
              <a:t>Будова ядра атома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тверді</a:t>
            </a:r>
            <a:r>
              <a:rPr lang="ru-RU" dirty="0"/>
              <a:t>, </a:t>
            </a:r>
            <a:r>
              <a:rPr lang="ru-RU" dirty="0" err="1"/>
              <a:t>рідкі</a:t>
            </a:r>
            <a:r>
              <a:rPr lang="ru-RU" dirty="0"/>
              <a:t>, і </a:t>
            </a:r>
            <a:r>
              <a:rPr lang="ru-RU" dirty="0" err="1"/>
              <a:t>газоподібні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молекул. </a:t>
            </a:r>
            <a:endParaRPr lang="en-US" dirty="0" smtClean="0"/>
          </a:p>
          <a:p>
            <a:r>
              <a:rPr lang="ru-RU" dirty="0" smtClean="0">
                <a:hlinkClick r:id="rId2"/>
              </a:rPr>
              <a:t>Атом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неподільний</a:t>
            </a:r>
            <a:r>
              <a:rPr lang="ru-RU" dirty="0"/>
              <a:t>, з </a:t>
            </a:r>
            <a:r>
              <a:rPr lang="ru-RU" dirty="0" err="1"/>
              <a:t>хімічної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— </a:t>
            </a:r>
            <a:r>
              <a:rPr lang="ru-RU" dirty="0" err="1"/>
              <a:t>найменша</a:t>
            </a:r>
            <a:r>
              <a:rPr lang="ru-RU" dirty="0"/>
              <a:t>, </a:t>
            </a:r>
            <a:r>
              <a:rPr lang="ru-RU" dirty="0" err="1"/>
              <a:t>електронейтральна</a:t>
            </a:r>
            <a:r>
              <a:rPr lang="ru-RU" dirty="0"/>
              <a:t>, </a:t>
            </a:r>
            <a:r>
              <a:rPr lang="ru-RU" dirty="0" err="1"/>
              <a:t>хімічно</a:t>
            </a:r>
            <a:r>
              <a:rPr lang="ru-RU" dirty="0"/>
              <a:t> </a:t>
            </a:r>
            <a:r>
              <a:rPr lang="ru-RU" dirty="0" err="1"/>
              <a:t>неподільна</a:t>
            </a:r>
            <a:r>
              <a:rPr lang="ru-RU" dirty="0"/>
              <a:t> </a:t>
            </a:r>
            <a:r>
              <a:rPr lang="ru-RU" dirty="0" err="1"/>
              <a:t>частинка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>
                <a:solidFill>
                  <a:srgbClr val="0000FF"/>
                </a:solidFill>
              </a:rPr>
              <a:t>Фізична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/>
              <a:t>модель атома,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докладно</a:t>
            </a:r>
            <a:r>
              <a:rPr lang="ru-RU" dirty="0"/>
              <a:t> </a:t>
            </a:r>
            <a:r>
              <a:rPr lang="ru-RU" dirty="0" err="1"/>
              <a:t>розкриває</a:t>
            </a:r>
            <a:r>
              <a:rPr lang="ru-RU" dirty="0"/>
              <a:t> </a:t>
            </a:r>
            <a:r>
              <a:rPr lang="ru-RU" dirty="0" err="1"/>
              <a:t>подробиці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8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pPr algn="l"/>
            <a:r>
              <a:rPr lang="uk-UA" b="1" u="sng" dirty="0">
                <a:solidFill>
                  <a:srgbClr val="0000FF"/>
                </a:solidFill>
                <a:hlinkClick r:id="rId2" tooltip="атом"/>
              </a:rPr>
              <a:t>А</a:t>
            </a:r>
            <a:r>
              <a:rPr lang="ru-RU" b="1" u="sng" dirty="0">
                <a:solidFill>
                  <a:srgbClr val="0000FF"/>
                </a:solidFill>
                <a:hlinkClick r:id="rId2" tooltip="атом"/>
              </a:rPr>
              <a:t>том</a:t>
            </a:r>
            <a:r>
              <a:rPr lang="ru-RU" b="1" dirty="0">
                <a:solidFill>
                  <a:srgbClr val="0000FF"/>
                </a:solidFill>
              </a:rPr>
              <a:t> </a:t>
            </a:r>
            <a:r>
              <a:rPr lang="ru-RU" b="1" dirty="0" err="1">
                <a:solidFill>
                  <a:srgbClr val="0000FF"/>
                </a:solidFill>
              </a:rPr>
              <a:t>складається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782" y="220947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 </a:t>
            </a:r>
            <a:r>
              <a:rPr lang="ru-RU" dirty="0" err="1"/>
              <a:t>щільного</a:t>
            </a:r>
            <a:r>
              <a:rPr lang="ru-RU" dirty="0"/>
              <a:t> ядра з позитивно </a:t>
            </a:r>
            <a:r>
              <a:rPr lang="ru-RU" dirty="0" err="1"/>
              <a:t>заряджених</a:t>
            </a:r>
            <a:r>
              <a:rPr lang="ru-RU" dirty="0"/>
              <a:t> </a:t>
            </a:r>
            <a:r>
              <a:rPr lang="ru-RU" dirty="0" err="1"/>
              <a:t>протонів</a:t>
            </a:r>
            <a:r>
              <a:rPr lang="ru-RU" dirty="0"/>
              <a:t> та </a:t>
            </a:r>
            <a:r>
              <a:rPr lang="ru-RU" dirty="0" err="1"/>
              <a:t>електрично</a:t>
            </a:r>
            <a:r>
              <a:rPr lang="ru-RU" dirty="0"/>
              <a:t> </a:t>
            </a:r>
            <a:r>
              <a:rPr lang="ru-RU" dirty="0" err="1"/>
              <a:t>нейтральних</a:t>
            </a:r>
            <a:r>
              <a:rPr lang="ru-RU" dirty="0"/>
              <a:t> </a:t>
            </a:r>
            <a:r>
              <a:rPr lang="ru-RU" dirty="0" err="1"/>
              <a:t>нейтронів</a:t>
            </a:r>
            <a:r>
              <a:rPr lang="ru-RU" dirty="0"/>
              <a:t>. Ядро </a:t>
            </a:r>
            <a:r>
              <a:rPr lang="ru-RU" dirty="0" err="1"/>
              <a:t>оточене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більшою</a:t>
            </a:r>
            <a:r>
              <a:rPr lang="ru-RU" dirty="0"/>
              <a:t> за </a:t>
            </a:r>
            <a:r>
              <a:rPr lang="ru-RU" dirty="0" err="1"/>
              <a:t>розміром</a:t>
            </a:r>
            <a:r>
              <a:rPr lang="ru-RU" dirty="0"/>
              <a:t> </a:t>
            </a:r>
            <a:r>
              <a:rPr lang="ru-RU" dirty="0" err="1"/>
              <a:t>оболонкою</a:t>
            </a:r>
            <a:r>
              <a:rPr lang="ru-RU" dirty="0"/>
              <a:t> з негативно </a:t>
            </a:r>
            <a:r>
              <a:rPr lang="ru-RU" dirty="0" err="1"/>
              <a:t>заряджених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/>
              <a:t>протонів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і тому атом є </a:t>
            </a:r>
            <a:r>
              <a:rPr lang="ru-RU" dirty="0" err="1"/>
              <a:t>електрично</a:t>
            </a:r>
            <a:r>
              <a:rPr lang="ru-RU" dirty="0"/>
              <a:t> </a:t>
            </a:r>
            <a:r>
              <a:rPr lang="ru-RU" dirty="0" err="1"/>
              <a:t>нейтральним</a:t>
            </a:r>
            <a:r>
              <a:rPr lang="ru-RU" dirty="0"/>
              <a:t>. При </a:t>
            </a:r>
            <a:r>
              <a:rPr lang="ru-RU" dirty="0" err="1"/>
              <a:t>втраті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набутті</a:t>
            </a:r>
            <a:r>
              <a:rPr lang="ru-RU" dirty="0"/>
              <a:t>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, атом </a:t>
            </a:r>
            <a:r>
              <a:rPr lang="ru-RU" dirty="0" err="1"/>
              <a:t>перетворюється</a:t>
            </a:r>
            <a:r>
              <a:rPr lang="ru-RU" dirty="0"/>
              <a:t> на </a:t>
            </a:r>
            <a:r>
              <a:rPr lang="ru-RU" dirty="0" err="1"/>
              <a:t>іон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негативний</a:t>
            </a:r>
            <a:r>
              <a:rPr lang="ru-RU" dirty="0"/>
              <a:t> </a:t>
            </a:r>
            <a:r>
              <a:rPr lang="ru-RU" dirty="0" err="1"/>
              <a:t>електричний</a:t>
            </a:r>
            <a:r>
              <a:rPr lang="ru-RU" dirty="0"/>
              <a:t> заряд.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83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1575" y="876781"/>
            <a:ext cx="795281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cимвол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елемента</a:t>
            </a:r>
            <a:endParaRPr lang="ru-RU" altLang="ru-RU" sz="2800" b="1" dirty="0">
              <a:solidFill>
                <a:srgbClr val="555555"/>
              </a:solidFill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ru-RU" sz="2800" b="1" dirty="0">
              <a:solidFill>
                <a:srgbClr val="555555"/>
              </a:solidFill>
              <a:latin typeface="Calibri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2800" b="1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Calibri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3366FF"/>
              </a:solidFill>
              <a:effectLst/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Z -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3366FF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атомний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3366FF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порядковий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) номер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3366FF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елемента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Він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дорівнює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числу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протонів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ядрі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числу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електронів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оболонці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і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електричному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заряду ядра.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А -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3366FF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масове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число.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А = Z + N.</a:t>
            </a:r>
            <a:endParaRPr kumimoji="0" lang="ru-RU" altLang="ru-RU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 descr="new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8640"/>
            <a:ext cx="417646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2890664" cy="688141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00FF"/>
                </a:solidFill>
              </a:rPr>
              <a:t>Позначення</a:t>
            </a:r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4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00FF"/>
                </a:solidFill>
              </a:rPr>
              <a:t>Наприклад</a:t>
            </a:r>
            <a:r>
              <a:rPr lang="ru-RU" b="1" dirty="0">
                <a:solidFill>
                  <a:srgbClr val="0000FF"/>
                </a:solidFill>
              </a:rPr>
              <a:t> </a:t>
            </a:r>
            <a:r>
              <a:rPr lang="ru-RU" b="1" dirty="0" err="1">
                <a:solidFill>
                  <a:srgbClr val="0000FF"/>
                </a:solidFill>
              </a:rPr>
              <a:t>ізотопи</a:t>
            </a:r>
            <a:r>
              <a:rPr lang="ru-RU" b="1" dirty="0">
                <a:solidFill>
                  <a:srgbClr val="0000FF"/>
                </a:solidFill>
              </a:rPr>
              <a:t> урану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350255"/>
              </p:ext>
            </p:extLst>
          </p:nvPr>
        </p:nvGraphicFramePr>
        <p:xfrm>
          <a:off x="457200" y="1844824"/>
          <a:ext cx="8229600" cy="4766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98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u="sng" dirty="0">
                          <a:effectLst/>
                          <a:hlinkClick r:id="rId2" tooltip="Атом"/>
                        </a:rPr>
                        <a:t>Атом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Число </a:t>
                      </a:r>
                      <a:r>
                        <a:rPr lang="ru-RU" sz="2800" dirty="0" err="1">
                          <a:effectLst/>
                        </a:rPr>
                        <a:t>протонів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Число нейтронів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Число електронів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Поширеність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98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</a:rPr>
                        <a:t>  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92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142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92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0,0057%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98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</a:rPr>
                        <a:t>  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92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143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92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0,72%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98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92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146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92</a:t>
                      </a:r>
                      <a:endParaRPr lang="ru-RU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99,27%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3478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U23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60" y="4293096"/>
            <a:ext cx="1447076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U23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60" y="5454850"/>
            <a:ext cx="1433244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U2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76" y="3212976"/>
            <a:ext cx="1440160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677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00FF"/>
                </a:solidFill>
              </a:rPr>
              <a:t>Чим характеризувати міцність </a:t>
            </a:r>
            <a:r>
              <a:rPr lang="uk-UA" b="1" dirty="0" err="1">
                <a:solidFill>
                  <a:srgbClr val="0000FF"/>
                </a:solidFill>
              </a:rPr>
              <a:t>ядер</a:t>
            </a:r>
            <a:r>
              <a:rPr lang="uk-UA" b="1" dirty="0">
                <a:solidFill>
                  <a:srgbClr val="0000FF"/>
                </a:solidFill>
              </a:rPr>
              <a:t>?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Ядерні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— </a:t>
            </a:r>
            <a:r>
              <a:rPr lang="ru-RU" dirty="0" err="1"/>
              <a:t>найпотужніші</a:t>
            </a:r>
            <a:r>
              <a:rPr lang="ru-RU" dirty="0"/>
              <a:t> з </a:t>
            </a:r>
            <a:r>
              <a:rPr lang="ru-RU" dirty="0" err="1"/>
              <a:t>усіх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ми </a:t>
            </a:r>
            <a:r>
              <a:rPr lang="ru-RU" dirty="0" err="1"/>
              <a:t>знаємо</a:t>
            </a:r>
            <a:r>
              <a:rPr lang="ru-RU" dirty="0"/>
              <a:t> на </a:t>
            </a:r>
            <a:r>
              <a:rPr lang="ru-RU" dirty="0" err="1"/>
              <a:t>сьогоднішній</a:t>
            </a:r>
            <a:r>
              <a:rPr lang="ru-RU" dirty="0"/>
              <a:t> </a:t>
            </a:r>
            <a:r>
              <a:rPr lang="ru-RU" dirty="0" smtClean="0"/>
              <a:t>день, вони </a:t>
            </a:r>
            <a:r>
              <a:rPr lang="ru-RU" dirty="0" err="1" smtClean="0"/>
              <a:t>діють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протонами і нейтронами.</a:t>
            </a:r>
          </a:p>
          <a:p>
            <a:r>
              <a:rPr lang="ru-RU" dirty="0" smtClean="0"/>
              <a:t> </a:t>
            </a:r>
            <a:r>
              <a:rPr lang="ru-RU" dirty="0"/>
              <a:t>Вони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гасять</a:t>
            </a:r>
            <a:r>
              <a:rPr lang="ru-RU" dirty="0"/>
              <a:t> </a:t>
            </a:r>
            <a:r>
              <a:rPr lang="ru-RU" dirty="0" err="1"/>
              <a:t>взаємне</a:t>
            </a:r>
            <a:r>
              <a:rPr lang="ru-RU" dirty="0"/>
              <a:t> </a:t>
            </a:r>
            <a:r>
              <a:rPr lang="ru-RU" dirty="0" err="1"/>
              <a:t>відштовхування</a:t>
            </a:r>
            <a:r>
              <a:rPr lang="ru-RU" dirty="0"/>
              <a:t> </a:t>
            </a:r>
            <a:r>
              <a:rPr lang="ru-RU" dirty="0" err="1"/>
              <a:t>протонів</a:t>
            </a:r>
            <a:r>
              <a:rPr lang="ru-RU" dirty="0"/>
              <a:t>, яке на таких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відстанях</a:t>
            </a:r>
            <a:r>
              <a:rPr lang="ru-RU" dirty="0"/>
              <a:t> є </a:t>
            </a:r>
            <a:r>
              <a:rPr lang="ru-RU" dirty="0" err="1"/>
              <a:t>досить</a:t>
            </a:r>
            <a:r>
              <a:rPr lang="ru-RU" dirty="0"/>
              <a:t> великим, але й </a:t>
            </a:r>
            <a:r>
              <a:rPr lang="ru-RU" dirty="0" err="1"/>
              <a:t>зв'язують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b="1" dirty="0"/>
              <a:t> у</a:t>
            </a:r>
            <a:r>
              <a:rPr lang="ru-RU" dirty="0"/>
              <a:t> </a:t>
            </a:r>
            <a:r>
              <a:rPr lang="ru-RU" dirty="0" err="1"/>
              <a:t>винятково</a:t>
            </a:r>
            <a:r>
              <a:rPr lang="ru-RU" dirty="0"/>
              <a:t> </a:t>
            </a:r>
            <a:r>
              <a:rPr lang="ru-RU" dirty="0" err="1"/>
              <a:t>міцну</a:t>
            </a:r>
            <a:r>
              <a:rPr lang="ru-RU" dirty="0"/>
              <a:t> </a:t>
            </a:r>
            <a:r>
              <a:rPr lang="ru-RU" dirty="0" err="1"/>
              <a:t>сім'ю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00FF"/>
                </a:solidFill>
              </a:rPr>
              <a:t>Основні властивості ядерних сил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1) найпотужніші сили</a:t>
            </a:r>
          </a:p>
          <a:p>
            <a:r>
              <a:rPr lang="uk-UA" dirty="0" smtClean="0"/>
              <a:t>2) є силами тільки притягання</a:t>
            </a:r>
          </a:p>
          <a:p>
            <a:r>
              <a:rPr lang="uk-UA" dirty="0" smtClean="0"/>
              <a:t>3)є </a:t>
            </a:r>
            <a:r>
              <a:rPr lang="uk-UA" dirty="0" err="1" smtClean="0"/>
              <a:t>близькодійними</a:t>
            </a:r>
            <a:endParaRPr lang="uk-UA" dirty="0" smtClean="0"/>
          </a:p>
          <a:p>
            <a:r>
              <a:rPr lang="uk-UA" dirty="0" smtClean="0"/>
              <a:t>4)не залежить від заряду</a:t>
            </a:r>
          </a:p>
          <a:p>
            <a:r>
              <a:rPr lang="uk-UA" dirty="0" smtClean="0"/>
              <a:t>5) мають властивість насичення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81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00FF"/>
                </a:solidFill>
              </a:rPr>
              <a:t>Енергія </a:t>
            </a:r>
            <a:r>
              <a:rPr lang="uk-UA" b="1" dirty="0" smtClean="0">
                <a:solidFill>
                  <a:srgbClr val="0000FF"/>
                </a:solidFill>
              </a:rPr>
              <a:t>зв'язку атомного ядра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73797"/>
            <a:ext cx="8229600" cy="4525963"/>
          </a:xfrm>
        </p:spPr>
        <p:txBody>
          <a:bodyPr>
            <a:normAutofit/>
          </a:bodyPr>
          <a:lstStyle/>
          <a:p>
            <a:r>
              <a:rPr lang="ru-RU" b="1" dirty="0" err="1"/>
              <a:t>Енергія</a:t>
            </a:r>
            <a:r>
              <a:rPr lang="ru-RU" b="1" dirty="0"/>
              <a:t> </a:t>
            </a:r>
            <a:r>
              <a:rPr lang="ru-RU" b="1" dirty="0" err="1"/>
              <a:t>зв'язку</a:t>
            </a:r>
            <a:r>
              <a:rPr lang="ru-RU" dirty="0"/>
              <a:t> </a:t>
            </a:r>
            <a:r>
              <a:rPr lang="ru-RU" sz="2200" dirty="0" err="1"/>
              <a:t>визначається</a:t>
            </a:r>
            <a:r>
              <a:rPr lang="ru-RU" sz="2200" dirty="0"/>
              <a:t> величиною </a:t>
            </a:r>
            <a:r>
              <a:rPr lang="ru-RU" sz="2200" dirty="0" err="1"/>
              <a:t>тієї</a:t>
            </a:r>
            <a:r>
              <a:rPr lang="ru-RU" sz="2200" dirty="0"/>
              <a:t> </a:t>
            </a:r>
            <a:r>
              <a:rPr lang="ru-RU" sz="2200" dirty="0" err="1"/>
              <a:t>роботи</a:t>
            </a:r>
            <a:r>
              <a:rPr lang="ru-RU" sz="2200" dirty="0"/>
              <a:t>, яку </a:t>
            </a:r>
            <a:r>
              <a:rPr lang="ru-RU" sz="2200" dirty="0" err="1"/>
              <a:t>потрібно</a:t>
            </a:r>
            <a:r>
              <a:rPr lang="ru-RU" sz="2200" dirty="0"/>
              <a:t> </a:t>
            </a:r>
            <a:r>
              <a:rPr lang="ru-RU" sz="2200" dirty="0" err="1"/>
              <a:t>виконати</a:t>
            </a:r>
            <a:r>
              <a:rPr lang="ru-RU" sz="2200" dirty="0"/>
              <a:t> для </a:t>
            </a:r>
            <a:r>
              <a:rPr lang="ru-RU" sz="2200" dirty="0" err="1"/>
              <a:t>розщеплення</a:t>
            </a:r>
            <a:r>
              <a:rPr lang="ru-RU" sz="2200" dirty="0"/>
              <a:t> ядра на </a:t>
            </a:r>
            <a:r>
              <a:rPr lang="ru-RU" sz="2200" dirty="0" err="1"/>
              <a:t>нуклони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складають</a:t>
            </a:r>
            <a:r>
              <a:rPr lang="ru-RU" sz="2200" dirty="0"/>
              <a:t>.</a:t>
            </a:r>
          </a:p>
          <a:p>
            <a:r>
              <a:rPr lang="uk-UA" sz="2200" dirty="0"/>
              <a:t>Обчислити енергію зв'язку можна, лише застосовуючи </a:t>
            </a:r>
            <a:r>
              <a:rPr lang="uk-UA" sz="2800" b="1" dirty="0"/>
              <a:t>співвідношення Ейнштейна </a:t>
            </a:r>
            <a:r>
              <a:rPr lang="uk-UA" sz="2200" dirty="0"/>
              <a:t>між масою та </a:t>
            </a:r>
            <a:r>
              <a:rPr lang="uk-UA" sz="2200" dirty="0" smtClean="0"/>
              <a:t>енергією:</a:t>
            </a:r>
            <a:endParaRPr lang="ru-RU" sz="2200" dirty="0" smtClean="0"/>
          </a:p>
          <a:p>
            <a:pPr marL="0" indent="0" algn="ctr">
              <a:buNone/>
            </a:pPr>
            <a:r>
              <a:rPr lang="uk-UA" sz="6600" dirty="0" smtClean="0">
                <a:solidFill>
                  <a:srgbClr val="FF0000"/>
                </a:solidFill>
              </a:rPr>
              <a:t>Е=</a:t>
            </a:r>
            <a:r>
              <a:rPr lang="en-US" sz="6600" dirty="0" smtClean="0">
                <a:solidFill>
                  <a:srgbClr val="FF0000"/>
                </a:solidFill>
              </a:rPr>
              <a:t>mc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ru-RU" sz="6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FF"/>
                </a:solidFill>
              </a:rPr>
              <a:t>Дефект </a:t>
            </a:r>
            <a:r>
              <a:rPr lang="ru-RU" b="1" dirty="0" err="1">
                <a:solidFill>
                  <a:srgbClr val="0000FF"/>
                </a:solidFill>
              </a:rPr>
              <a:t>маси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/>
              <a:t>Маси</a:t>
            </a:r>
            <a:r>
              <a:rPr lang="ru-RU" sz="2400" dirty="0"/>
              <a:t> ядер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виміряти</a:t>
            </a:r>
            <a:r>
              <a:rPr lang="ru-RU" sz="2400" dirty="0"/>
              <a:t> з </a:t>
            </a:r>
            <a:r>
              <a:rPr lang="ru-RU" sz="2400" dirty="0" err="1"/>
              <a:t>високою</a:t>
            </a:r>
            <a:r>
              <a:rPr lang="ru-RU" sz="2400" dirty="0"/>
              <a:t> </a:t>
            </a:r>
            <a:r>
              <a:rPr lang="ru-RU" sz="2400" dirty="0" err="1"/>
              <a:t>точністю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мас</a:t>
            </a:r>
            <a:r>
              <a:rPr lang="ru-RU" sz="2400" dirty="0"/>
              <a:t>-спектрометра. </a:t>
            </a:r>
            <a:r>
              <a:rPr lang="ru-RU" sz="2400" dirty="0" err="1"/>
              <a:t>Маса</a:t>
            </a:r>
            <a:r>
              <a:rPr lang="ru-RU" sz="2400" dirty="0"/>
              <a:t> атомного ядра </a:t>
            </a:r>
            <a:r>
              <a:rPr lang="ru-RU" sz="2400" dirty="0" err="1"/>
              <a:t>завжди</a:t>
            </a:r>
            <a:r>
              <a:rPr lang="ru-RU" sz="2400" dirty="0"/>
              <a:t> </a:t>
            </a:r>
            <a:r>
              <a:rPr lang="ru-RU" sz="2400" dirty="0" err="1"/>
              <a:t>виявляється</a:t>
            </a:r>
            <a:r>
              <a:rPr lang="ru-RU" sz="2400" dirty="0"/>
              <a:t> </a:t>
            </a:r>
            <a:r>
              <a:rPr lang="ru-RU" sz="2400" dirty="0" err="1"/>
              <a:t>менше</a:t>
            </a:r>
            <a:r>
              <a:rPr lang="ru-RU" sz="2400" dirty="0"/>
              <a:t> </a:t>
            </a:r>
            <a:r>
              <a:rPr lang="ru-RU" sz="2400" dirty="0" err="1"/>
              <a:t>суми</a:t>
            </a:r>
            <a:r>
              <a:rPr lang="ru-RU" sz="2400" dirty="0"/>
              <a:t> </a:t>
            </a:r>
            <a:r>
              <a:rPr lang="ru-RU" sz="2400" dirty="0" err="1"/>
              <a:t>мас</a:t>
            </a:r>
            <a:r>
              <a:rPr lang="ru-RU" sz="2400" dirty="0"/>
              <a:t> </a:t>
            </a:r>
            <a:r>
              <a:rPr lang="ru-RU" sz="2400" dirty="0" err="1"/>
              <a:t>нуклонів</a:t>
            </a:r>
            <a:r>
              <a:rPr lang="ru-RU" sz="2400" dirty="0"/>
              <a:t>.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явище</a:t>
            </a:r>
            <a:r>
              <a:rPr lang="ru-RU" sz="2400" dirty="0"/>
              <a:t> </a:t>
            </a:r>
            <a:r>
              <a:rPr lang="ru-RU" sz="2400" dirty="0" err="1"/>
              <a:t>називають</a:t>
            </a:r>
            <a:r>
              <a:rPr lang="ru-RU" sz="2400" dirty="0"/>
              <a:t> дефектом </a:t>
            </a:r>
            <a:r>
              <a:rPr lang="ru-RU" sz="2400" dirty="0" err="1"/>
              <a:t>маси</a:t>
            </a:r>
            <a:r>
              <a:rPr lang="ru-RU" sz="2400" dirty="0"/>
              <a:t> </a:t>
            </a:r>
            <a:r>
              <a:rPr lang="ru-RU" sz="2400" dirty="0" err="1"/>
              <a:t>Δm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pPr algn="ctr"/>
            <a:r>
              <a:rPr lang="ru-RU" b="1" dirty="0">
                <a:hlinkClick r:id="rId2" tooltip="Дефект маси"/>
              </a:rPr>
              <a:t>Дефект </a:t>
            </a:r>
            <a:r>
              <a:rPr lang="ru-RU" b="1" dirty="0" err="1">
                <a:hlinkClick r:id="rId2" tooltip="Дефект маси"/>
              </a:rPr>
              <a:t>маси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сумою </a:t>
            </a:r>
            <a:r>
              <a:rPr lang="ru-RU" dirty="0" err="1"/>
              <a:t>мас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нуклонів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ядрі</a:t>
            </a:r>
            <a:r>
              <a:rPr lang="ru-RU" dirty="0"/>
              <a:t>, і </a:t>
            </a:r>
            <a:r>
              <a:rPr lang="ru-RU" dirty="0" err="1"/>
              <a:t>масою</a:t>
            </a:r>
            <a:r>
              <a:rPr lang="ru-RU" dirty="0"/>
              <a:t> ядра.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7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293</Words>
  <Application>Microsoft Office PowerPoint</Application>
  <PresentationFormat>Екран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3" baseType="lpstr">
      <vt:lpstr>Arial</vt:lpstr>
      <vt:lpstr>Book Antiqua</vt:lpstr>
      <vt:lpstr>Calibri</vt:lpstr>
      <vt:lpstr>Palatino Linotype</vt:lpstr>
      <vt:lpstr>Times New Roman</vt:lpstr>
      <vt:lpstr>Тема Office</vt:lpstr>
      <vt:lpstr>Протонно-нейтронна модель атомного ядра. Енергія зв'язку    фізика 11 клас  04.04.2022р.</vt:lpstr>
      <vt:lpstr>Будова ядра атома</vt:lpstr>
      <vt:lpstr>Атом складається</vt:lpstr>
      <vt:lpstr>Позначення</vt:lpstr>
      <vt:lpstr>Наприклад ізотопи урану</vt:lpstr>
      <vt:lpstr>Чим характеризувати міцність ядер?</vt:lpstr>
      <vt:lpstr>Основні властивості ядерних сил</vt:lpstr>
      <vt:lpstr>Енергія зв'язку атомного ядра</vt:lpstr>
      <vt:lpstr>Дефект маси</vt:lpstr>
      <vt:lpstr>Дефект маси</vt:lpstr>
      <vt:lpstr>  ЗАКРІПЛЕННЯ ВИВЧЕНОГО МАТЕРІАЛУ </vt:lpstr>
      <vt:lpstr>ЗАКРІПЛЕННЯ ВИВЧЕНОГО МАТЕРІАЛУ</vt:lpstr>
      <vt:lpstr>ЗАКРІПЛЕННЯ ВИВЧЕНОГО МАТЕРІАЛУ</vt:lpstr>
      <vt:lpstr>Презентація PowerPoint</vt:lpstr>
      <vt:lpstr>Презентація PowerPoint</vt:lpstr>
      <vt:lpstr> ПІДСУМОК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Протонна-нейтронна модель атомного ядра. Енергія зв'язку</dc:title>
  <dc:creator>Yourust</dc:creator>
  <cp:lastModifiedBy>RePack by Diakov</cp:lastModifiedBy>
  <cp:revision>33</cp:revision>
  <dcterms:created xsi:type="dcterms:W3CDTF">2020-04-02T10:26:27Z</dcterms:created>
  <dcterms:modified xsi:type="dcterms:W3CDTF">2022-04-01T08:45:56Z</dcterms:modified>
</cp:coreProperties>
</file>