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84" r:id="rId2"/>
  </p:sldMasterIdLst>
  <p:sldIdLst>
    <p:sldId id="256" r:id="rId3"/>
    <p:sldId id="284" r:id="rId4"/>
    <p:sldId id="275" r:id="rId5"/>
    <p:sldId id="276" r:id="rId6"/>
    <p:sldId id="277" r:id="rId7"/>
    <p:sldId id="283" r:id="rId8"/>
    <p:sldId id="269" r:id="rId9"/>
    <p:sldId id="281" r:id="rId10"/>
    <p:sldId id="280" r:id="rId11"/>
    <p:sldId id="270" r:id="rId12"/>
    <p:sldId id="282" r:id="rId13"/>
    <p:sldId id="27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CCFF"/>
    <a:srgbClr val="6600FF"/>
    <a:srgbClr val="99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6" autoAdjust="0"/>
    <p:restoredTop sz="94660"/>
  </p:normalViewPr>
  <p:slideViewPr>
    <p:cSldViewPr>
      <p:cViewPr varScale="1">
        <p:scale>
          <a:sx n="36" d="100"/>
          <a:sy n="36" d="100"/>
        </p:scale>
        <p:origin x="6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C0FF7-C754-449C-9A01-617672E8C0A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7F53-58A3-4B4B-A6F8-6D45A1E1EFD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B12F2-3AE0-4760-B20B-E92CD3CD0F8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4B11D-AAF4-405E-AF69-09D38CF601E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5E7FB-A452-447A-B2E5-083725EB3CB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065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66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68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8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8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8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8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8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8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8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8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8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9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9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9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9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9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069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069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9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06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06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0700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34CE60E-947E-425A-923E-E95EAD190EC5}" type="datetimeFigureOut">
              <a:rPr lang="ru-RU"/>
              <a:pPr/>
              <a:t>03.03.2021</a:t>
            </a:fld>
            <a:endParaRPr lang="ru-RU"/>
          </a:p>
        </p:txBody>
      </p:sp>
      <p:sp>
        <p:nvSpPr>
          <p:cNvPr id="7070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070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D3319E-1B51-4C30-968D-3AE193EDFB72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AB10D-8A25-4810-B871-6C72DE3A6683}" type="datetimeFigureOut">
              <a:rPr lang="ru-RU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42348-842C-4023-AEB7-D58DFC4EDFCE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B17F8A-7BEB-453B-BE0F-A7281D55C331}" type="datetimeFigureOut">
              <a:rPr lang="ru-RU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081E8-A3D0-47A3-8656-2A7350C847E0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592D3-3BED-4DA6-858B-B4605A4E1C26}" type="datetimeFigureOut">
              <a:rPr lang="ru-RU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6B182-8EC9-4C5B-BF43-6F6232F459F2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82733-BF65-496F-AC2E-CED800C0E469}" type="datetimeFigureOut">
              <a:rPr lang="ru-RU"/>
              <a:pPr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2A85E-3EA3-44B0-9630-555DE6E3F2A0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5AF9C-48B8-4725-9F7E-19F13105A132}" type="datetimeFigureOut">
              <a:rPr lang="ru-RU"/>
              <a:pPr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9A521-2234-4F59-B9E1-DBA9D252A95B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8F13A-E677-43EF-B3E0-9AC9D1281CA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DD2A30-BE47-4BA5-958A-017D0FC44FCF}" type="datetimeFigureOut">
              <a:rPr lang="ru-RU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D03B2-4507-48FD-8DB4-F2AD441787BA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145087-BEE6-4698-8A1B-9FA10A357526}" type="datetimeFigureOut">
              <a:rPr lang="ru-RU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0F9AD-654C-495A-9335-D47CA7DE26CD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D62B8-047D-4870-AD70-5D621D3DAE93}" type="datetimeFigureOut">
              <a:rPr lang="ru-RU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4FBC6-1B7A-46E5-87D8-5FC8EE03E774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5FD3FB-7C3E-4B7C-AD0B-731B6976C4E9}" type="datetimeFigureOut">
              <a:rPr lang="ru-RU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BA1BE-E42B-4632-9E55-F567CF8C3926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650B3B-61E7-4A72-A217-7B178659EC39}" type="datetimeFigureOut">
              <a:rPr lang="ru-RU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20EE8-3C31-4E8C-95F7-120C6675032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2B068-49B9-4340-888D-3E3870407B7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C3E5E-92A2-42DA-88D5-8984A67FB44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3E31F-8BCA-4D56-A9EC-DC379C43315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45EE3-2BE0-4AA5-A5CB-B085CFA5C92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D2DC2-2156-4467-BA4C-CCD7D292CE2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492FA-D8E0-493E-A08F-50787B690D7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6C924-1B41-43F3-8202-C85483D53E3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717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9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9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9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9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9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9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9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9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9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9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0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0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0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0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0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720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0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0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0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0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C72B258-2DBB-4AA3-A17F-0BFF1EC65BD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  <p:sldLayoutId id="2147483687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96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3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64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6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967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96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967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6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7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A11C514-D2F1-416C-A846-22D819DDA536}" type="datetimeFigureOut">
              <a:rPr lang="ru-RU"/>
              <a:pPr/>
              <a:t>03.03.2021</a:t>
            </a:fld>
            <a:endParaRPr lang="ru-RU"/>
          </a:p>
        </p:txBody>
      </p:sp>
      <p:sp>
        <p:nvSpPr>
          <p:cNvPr id="6967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967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EC230FA-C9B3-4514-8176-2AF54DB7757B}" type="slidenum">
              <a:rPr lang="ru-RU"/>
              <a:pPr/>
              <a:t>‹№›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est.ppt#-1,1,&#1058;&#1077;&#1089;&#1090;&#1086;&#1074;&#1099;&#1077; &#1079;&#1072;&#1076;&#1072;&#1085;&#1080;&#1103; &#1082; &#1091;&#1088;&#1086;&#1082;&#1091;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6" descr="C:\Даша\Картинки\4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3142754"/>
            <a:ext cx="5616649" cy="356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619136" y="908050"/>
            <a:ext cx="8496300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Фотон,застосування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фотоефекту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.</a:t>
            </a:r>
          </a:p>
          <a:p>
            <a:pPr algn="ctr"/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Сонячні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батареї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.</a:t>
            </a:r>
          </a:p>
          <a:p>
            <a:pPr algn="ctr"/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Фізика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11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клас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04.03.2021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6" descr="C:\Даша\Картинки\4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фотоефекту</a:t>
            </a:r>
            <a:endParaRPr lang="ru-RU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/>
              <a:t> </a:t>
            </a:r>
            <a:endParaRPr lang="ru-RU" sz="1400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800" b="1" dirty="0" smtClean="0">
                <a:solidFill>
                  <a:srgbClr val="FFC000"/>
                </a:solidFill>
              </a:rPr>
              <a:t>Вентильний фотоефект       </a:t>
            </a:r>
            <a:r>
              <a:rPr lang="uk-UA" sz="1800" b="1" dirty="0" smtClean="0"/>
              <a:t>Напівпровідниковий фотогальванічний елемент – прилад, в якому утворюється електрорушійна сила  в електричному переході між різнорідними напівпровідниками при дії  на нього електромагнітного випромінювання      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800" b="1" dirty="0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800" b="1" dirty="0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800" b="1" dirty="0" smtClean="0"/>
              <a:t> Використовується в сонячних батареях, які  мають ККД 12-16% і застосовуються в штучних супутниках Землі, при виробленні енергії в пустелі.</a:t>
            </a:r>
            <a:endParaRPr lang="uk-UA" sz="1800" b="1" dirty="0"/>
          </a:p>
        </p:txBody>
      </p:sp>
      <p:sp>
        <p:nvSpPr>
          <p:cNvPr id="30724" name="AutoShape 8">
            <a:hlinkClick r:id="rId3" action="ppaction://hlinkpres?slideindex=1&amp;slidetitle=Тестовые задания к уроку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647700" cy="4318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25" name="Picture 10" descr="is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628775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73733" name="Picture 5" descr="slide-13-6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6" descr="C:\Даша\Картинки\44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Даша\Картинки\1251453493_sve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857375"/>
            <a:ext cx="244316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Даша\Картинки\461782a0bed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214813"/>
            <a:ext cx="1928813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Даша\Картинки\intearth_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62713" y="4214813"/>
            <a:ext cx="253841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Даша\Картинки\800px-giant_photovoltaic_arra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50" y="1285875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Даша\Картинки\martin-residence-front-li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13" y="1714500"/>
            <a:ext cx="2436812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1071563" y="142875"/>
            <a:ext cx="7358062" cy="642938"/>
          </a:xfrm>
          <a:prstGeom prst="round2Same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752" name="TextBox 10"/>
          <p:cNvSpPr txBox="1">
            <a:spLocks noChangeArrowheads="1"/>
          </p:cNvSpPr>
          <p:nvPr/>
        </p:nvSpPr>
        <p:spPr bwMode="auto">
          <a:xfrm>
            <a:off x="1071563" y="142875"/>
            <a:ext cx="735806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100" b="1">
                <a:solidFill>
                  <a:schemeClr val="bg1"/>
                </a:solidFill>
              </a:rPr>
              <a:t>Напівпровідникові фотоелементи</a:t>
            </a:r>
          </a:p>
        </p:txBody>
      </p:sp>
      <p:sp>
        <p:nvSpPr>
          <p:cNvPr id="15" name="Багетная рамка 14"/>
          <p:cNvSpPr/>
          <p:nvPr/>
        </p:nvSpPr>
        <p:spPr>
          <a:xfrm>
            <a:off x="2643188" y="4214813"/>
            <a:ext cx="3500437" cy="20002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57500" y="4429125"/>
            <a:ext cx="3071813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cs typeface="+mn-cs"/>
              </a:rPr>
              <a:t>Фотоелементи</a:t>
            </a:r>
            <a:r>
              <a:rPr lang="ru-RU" dirty="0">
                <a:cs typeface="+mn-cs"/>
              </a:rPr>
              <a:t> </a:t>
            </a:r>
            <a:r>
              <a:rPr lang="ru-RU" dirty="0" err="1">
                <a:cs typeface="+mn-cs"/>
              </a:rPr>
              <a:t>з</a:t>
            </a:r>
            <a:r>
              <a:rPr lang="ru-RU" dirty="0">
                <a:cs typeface="+mn-cs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p-n</a:t>
            </a:r>
            <a:r>
              <a:rPr lang="ru-RU" dirty="0">
                <a:cs typeface="+mn-cs"/>
              </a:rPr>
              <a:t> переходом </a:t>
            </a:r>
            <a:r>
              <a:rPr lang="ru-RU" dirty="0" err="1">
                <a:cs typeface="+mn-cs"/>
              </a:rPr>
              <a:t>створюють</a:t>
            </a:r>
            <a:r>
              <a:rPr lang="ru-RU" dirty="0">
                <a:cs typeface="+mn-cs"/>
              </a:rPr>
              <a:t> ЕРС </a:t>
            </a:r>
            <a:r>
              <a:rPr lang="ru-RU" dirty="0" err="1">
                <a:cs typeface="+mn-cs"/>
              </a:rPr>
              <a:t>близько</a:t>
            </a:r>
            <a:r>
              <a:rPr lang="ru-RU" dirty="0">
                <a:cs typeface="+mn-cs"/>
              </a:rPr>
              <a:t> 1-2 В. </a:t>
            </a:r>
            <a:r>
              <a:rPr lang="ru-RU" dirty="0" err="1">
                <a:cs typeface="+mn-cs"/>
              </a:rPr>
              <a:t>Вихідна</a:t>
            </a:r>
            <a:r>
              <a:rPr lang="ru-RU" dirty="0">
                <a:cs typeface="+mn-cs"/>
              </a:rPr>
              <a:t> </a:t>
            </a:r>
            <a:r>
              <a:rPr lang="ru-RU" dirty="0" err="1">
                <a:cs typeface="+mn-cs"/>
              </a:rPr>
              <a:t>потужність</a:t>
            </a:r>
            <a:r>
              <a:rPr lang="ru-RU" dirty="0">
                <a:cs typeface="+mn-cs"/>
              </a:rPr>
              <a:t> </a:t>
            </a:r>
            <a:r>
              <a:rPr lang="ru-RU" dirty="0" err="1">
                <a:cs typeface="+mn-cs"/>
              </a:rPr>
              <a:t>досягає</a:t>
            </a:r>
            <a:r>
              <a:rPr lang="ru-RU" dirty="0">
                <a:cs typeface="+mn-cs"/>
              </a:rPr>
              <a:t> </a:t>
            </a:r>
            <a:r>
              <a:rPr lang="ru-RU" dirty="0" err="1">
                <a:cs typeface="+mn-cs"/>
              </a:rPr>
              <a:t>сотень</a:t>
            </a:r>
            <a:r>
              <a:rPr lang="ru-RU" dirty="0">
                <a:cs typeface="+mn-cs"/>
              </a:rPr>
              <a:t> ватт при ККД до 20%</a:t>
            </a:r>
          </a:p>
        </p:txBody>
      </p:sp>
    </p:spTree>
  </p:cSld>
  <p:clrMapOvr>
    <a:masterClrMapping/>
  </p:clrMapOvr>
  <p:transition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uk-UA" dirty="0" smtClean="0"/>
              <a:t>План та хід </a:t>
            </a:r>
            <a:r>
              <a:rPr lang="uk-UA" dirty="0" smtClean="0"/>
              <a:t>уроку </a:t>
            </a:r>
            <a:br>
              <a:rPr lang="uk-UA" dirty="0" smtClean="0"/>
            </a:br>
            <a:r>
              <a:rPr lang="uk-UA" dirty="0" smtClean="0"/>
              <a:t>фізика 11 клас 04.03.2021 р.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0725"/>
          </a:xfrm>
        </p:spPr>
        <p:txBody>
          <a:bodyPr/>
          <a:lstStyle/>
          <a:p>
            <a:r>
              <a:rPr lang="uk-UA" dirty="0" smtClean="0"/>
              <a:t>Перегляньте презентацію</a:t>
            </a:r>
          </a:p>
          <a:p>
            <a:r>
              <a:rPr lang="uk-UA" dirty="0" smtClean="0"/>
              <a:t>Запишіть цікаві дані у зошит</a:t>
            </a:r>
          </a:p>
          <a:p>
            <a:r>
              <a:rPr lang="uk-UA" dirty="0" smtClean="0"/>
              <a:t>Знайдіть самі інформацію про сонячні батареї та їх використання</a:t>
            </a:r>
          </a:p>
          <a:p>
            <a:r>
              <a:rPr lang="uk-UA" dirty="0" err="1" smtClean="0"/>
              <a:t>Вишліть</a:t>
            </a:r>
            <a:r>
              <a:rPr lang="uk-UA" dirty="0" smtClean="0"/>
              <a:t> повідомлення чи презентацію на перевірку</a:t>
            </a:r>
          </a:p>
          <a:p>
            <a:r>
              <a:rPr lang="uk-UA" dirty="0" smtClean="0"/>
              <a:t>Домашнє завдання :повторити параграф 34,вправа 34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595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6" descr="C:\Даша\Картинки\44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286000"/>
            <a:ext cx="3214688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5"/>
          <a:srcRect t="3596"/>
          <a:stretch>
            <a:fillRect/>
          </a:stretch>
        </p:blipFill>
        <p:spPr bwMode="auto">
          <a:xfrm>
            <a:off x="5292725" y="4005263"/>
            <a:ext cx="24288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850" y="260350"/>
            <a:ext cx="8572500" cy="1223963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29" name="TextBox 11"/>
          <p:cNvSpPr txBox="1">
            <a:spLocks noChangeArrowheads="1"/>
          </p:cNvSpPr>
          <p:nvPr/>
        </p:nvSpPr>
        <p:spPr bwMode="auto">
          <a:xfrm>
            <a:off x="323850" y="333375"/>
            <a:ext cx="8572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3838"/>
              </a:lnSpc>
            </a:pPr>
            <a:r>
              <a:rPr lang="ru-RU" sz="2200" b="1">
                <a:solidFill>
                  <a:schemeClr val="tx2"/>
                </a:solidFill>
              </a:rPr>
              <a:t>Фотоелемент – пристрій, в якому енергія світла керує енергією електричного струму або перетворюється в неї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71938" y="2357438"/>
            <a:ext cx="4857750" cy="1428750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1" name="TextBox 13"/>
          <p:cNvSpPr txBox="1">
            <a:spLocks noChangeArrowheads="1"/>
          </p:cNvSpPr>
          <p:nvPr/>
        </p:nvSpPr>
        <p:spPr bwMode="auto">
          <a:xfrm>
            <a:off x="4067175" y="2349500"/>
            <a:ext cx="48577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i="1">
                <a:solidFill>
                  <a:schemeClr val="tx2"/>
                </a:solidFill>
              </a:rPr>
              <a:t>Перший фотоелемент, дія якого грунтується на зовнішньому фотоефекті, створив </a:t>
            </a:r>
            <a:r>
              <a:rPr lang="ru-RU" sz="2000" b="1" i="1">
                <a:solidFill>
                  <a:schemeClr val="tx2"/>
                </a:solidFill>
              </a:rPr>
              <a:t>Олександр Григорович Столєтов</a:t>
            </a:r>
            <a:r>
              <a:rPr lang="ru-RU" sz="2000" i="1">
                <a:solidFill>
                  <a:schemeClr val="tx2"/>
                </a:solidFill>
              </a:rPr>
              <a:t> в кінціі </a:t>
            </a:r>
            <a:r>
              <a:rPr lang="en-US" sz="2000" i="1">
                <a:solidFill>
                  <a:schemeClr val="tx2"/>
                </a:solidFill>
              </a:rPr>
              <a:t>XIX</a:t>
            </a:r>
            <a:r>
              <a:rPr lang="ru-RU" sz="2000" i="1">
                <a:solidFill>
                  <a:schemeClr val="tx2"/>
                </a:solidFill>
              </a:rPr>
              <a:t> ст.</a:t>
            </a: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Даша\Картинки\14_1e26aa.jpg"/>
          <p:cNvPicPr>
            <a:picLocks noChangeAspect="1" noChangeArrowheads="1"/>
          </p:cNvPicPr>
          <p:nvPr/>
        </p:nvPicPr>
        <p:blipFill>
          <a:blip r:embed="rId3"/>
          <a:srcRect b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>
            <a:spLocks noChangeArrowheads="1"/>
          </p:cNvSpPr>
          <p:nvPr/>
        </p:nvSpPr>
        <p:spPr bwMode="auto">
          <a:xfrm rot="3310830">
            <a:off x="2220913" y="2611437"/>
            <a:ext cx="660400" cy="1000125"/>
          </a:xfrm>
          <a:prstGeom prst="down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25400" algn="ctr">
            <a:solidFill>
              <a:srgbClr val="1E838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Стрелка вниз 9"/>
          <p:cNvSpPr>
            <a:spLocks noChangeArrowheads="1"/>
          </p:cNvSpPr>
          <p:nvPr/>
        </p:nvSpPr>
        <p:spPr bwMode="auto">
          <a:xfrm rot="-2679527">
            <a:off x="6443663" y="2708275"/>
            <a:ext cx="644525" cy="939800"/>
          </a:xfrm>
          <a:prstGeom prst="downArrow">
            <a:avLst>
              <a:gd name="adj1" fmla="val 50000"/>
              <a:gd name="adj2" fmla="val 50002"/>
            </a:avLst>
          </a:prstGeom>
          <a:solidFill>
            <a:schemeClr val="accent1"/>
          </a:solidFill>
          <a:ln w="25400" algn="ctr">
            <a:solidFill>
              <a:srgbClr val="1E83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775" y="1700213"/>
            <a:ext cx="4000500" cy="714375"/>
          </a:xfrm>
          <a:prstGeom prst="rect">
            <a:avLst/>
          </a:prstGeom>
          <a:solidFill>
            <a:schemeClr val="accent4">
              <a:lumMod val="60000"/>
              <a:lumOff val="40000"/>
              <a:alpha val="83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5650" y="3860800"/>
            <a:ext cx="2160588" cy="1512888"/>
          </a:xfrm>
          <a:prstGeom prst="rect">
            <a:avLst/>
          </a:prstGeom>
          <a:solidFill>
            <a:schemeClr val="accent4">
              <a:lumMod val="75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940425" y="3860800"/>
            <a:ext cx="3203575" cy="1512888"/>
          </a:xfrm>
          <a:prstGeom prst="rect">
            <a:avLst/>
          </a:prstGeom>
          <a:solidFill>
            <a:schemeClr val="accent4">
              <a:lumMod val="75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4211638" y="2636838"/>
            <a:ext cx="719137" cy="936625"/>
          </a:xfrm>
          <a:prstGeom prst="downArrow">
            <a:avLst>
              <a:gd name="adj1" fmla="val 50000"/>
              <a:gd name="adj2" fmla="val 325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WordArt 15"/>
          <p:cNvSpPr>
            <a:spLocks noChangeArrowheads="1" noChangeShapeType="1" noTextEdit="1"/>
          </p:cNvSpPr>
          <p:nvPr/>
        </p:nvSpPr>
        <p:spPr bwMode="auto">
          <a:xfrm>
            <a:off x="827088" y="3933825"/>
            <a:ext cx="201771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внутрішні</a:t>
            </a:r>
          </a:p>
        </p:txBody>
      </p:sp>
      <p:sp>
        <p:nvSpPr>
          <p:cNvPr id="2" name="Прямоугольник 17"/>
          <p:cNvSpPr/>
          <p:nvPr/>
        </p:nvSpPr>
        <p:spPr>
          <a:xfrm>
            <a:off x="3132138" y="3860800"/>
            <a:ext cx="2487612" cy="1512888"/>
          </a:xfrm>
          <a:prstGeom prst="rect">
            <a:avLst/>
          </a:prstGeom>
          <a:solidFill>
            <a:schemeClr val="accent4">
              <a:lumMod val="75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66" name="WordArt 18"/>
          <p:cNvSpPr>
            <a:spLocks noChangeArrowheads="1" noChangeShapeType="1" noTextEdit="1"/>
          </p:cNvSpPr>
          <p:nvPr/>
        </p:nvSpPr>
        <p:spPr bwMode="auto">
          <a:xfrm>
            <a:off x="3203575" y="3860800"/>
            <a:ext cx="24495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зовнішні</a:t>
            </a:r>
          </a:p>
        </p:txBody>
      </p:sp>
      <p:sp>
        <p:nvSpPr>
          <p:cNvPr id="27667" name="WordArt 19"/>
          <p:cNvSpPr>
            <a:spLocks noChangeArrowheads="1" noChangeShapeType="1" noTextEdit="1"/>
          </p:cNvSpPr>
          <p:nvPr/>
        </p:nvSpPr>
        <p:spPr bwMode="auto">
          <a:xfrm>
            <a:off x="6011863" y="3860800"/>
            <a:ext cx="237648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вентельний</a:t>
            </a:r>
          </a:p>
        </p:txBody>
      </p:sp>
      <p:sp>
        <p:nvSpPr>
          <p:cNvPr id="27668" name="WordArt 20"/>
          <p:cNvSpPr>
            <a:spLocks noChangeArrowheads="1" noChangeShapeType="1" noTextEdit="1"/>
          </p:cNvSpPr>
          <p:nvPr/>
        </p:nvSpPr>
        <p:spPr bwMode="auto">
          <a:xfrm>
            <a:off x="2843213" y="1773238"/>
            <a:ext cx="38893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FF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Фотоефекти:</a:t>
            </a:r>
          </a:p>
        </p:txBody>
      </p:sp>
      <p:sp>
        <p:nvSpPr>
          <p:cNvPr id="27669" name="WordArt 21"/>
          <p:cNvSpPr>
            <a:spLocks noChangeArrowheads="1" noChangeShapeType="1" noTextEdit="1"/>
          </p:cNvSpPr>
          <p:nvPr/>
        </p:nvSpPr>
        <p:spPr bwMode="auto">
          <a:xfrm>
            <a:off x="3492500" y="4652963"/>
            <a:ext cx="20161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вакуумні</a:t>
            </a:r>
          </a:p>
        </p:txBody>
      </p:sp>
      <p:sp>
        <p:nvSpPr>
          <p:cNvPr id="27671" name="WordArt 23"/>
          <p:cNvSpPr>
            <a:spLocks noChangeArrowheads="1" noChangeShapeType="1" noTextEdit="1"/>
          </p:cNvSpPr>
          <p:nvPr/>
        </p:nvSpPr>
        <p:spPr bwMode="auto">
          <a:xfrm>
            <a:off x="827088" y="4724400"/>
            <a:ext cx="212407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фоторезистор</a:t>
            </a:r>
          </a:p>
        </p:txBody>
      </p:sp>
      <p:sp>
        <p:nvSpPr>
          <p:cNvPr id="27672" name="WordArt 24"/>
          <p:cNvSpPr>
            <a:spLocks noChangeArrowheads="1" noChangeShapeType="1" noTextEdit="1"/>
          </p:cNvSpPr>
          <p:nvPr/>
        </p:nvSpPr>
        <p:spPr bwMode="auto">
          <a:xfrm>
            <a:off x="5940425" y="4652963"/>
            <a:ext cx="3203575" cy="496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напівпровідники</a:t>
            </a:r>
          </a:p>
        </p:txBody>
      </p:sp>
    </p:spTree>
  </p:cSld>
  <p:clrMapOvr>
    <a:masterClrMapping/>
  </p:clrMapOvr>
  <p:transition spd="med">
    <p:split orient="vert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6" descr="C:\Даша\Картинки\44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25538"/>
            <a:ext cx="258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7"/>
          <p:cNvSpPr txBox="1">
            <a:spLocks noChangeArrowheads="1"/>
          </p:cNvSpPr>
          <p:nvPr/>
        </p:nvSpPr>
        <p:spPr bwMode="auto">
          <a:xfrm>
            <a:off x="3143250" y="3286125"/>
            <a:ext cx="6000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800">
                <a:latin typeface="Calibri" pitchFamily="34" charset="0"/>
              </a:rPr>
              <a:t>Фототелеграф, фототелефон</a:t>
            </a:r>
            <a:endParaRPr lang="en-US" sz="2800"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>
                <a:latin typeface="Calibri" pitchFamily="34" charset="0"/>
              </a:rPr>
              <a:t>Кіно: відтворення звуку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>
                <a:latin typeface="Calibri" pitchFamily="34" charset="0"/>
              </a:rPr>
              <a:t>Входить в схему фотореле:  автомати в метро и т.п.</a:t>
            </a:r>
          </a:p>
        </p:txBody>
      </p:sp>
      <p:pic>
        <p:nvPicPr>
          <p:cNvPr id="28675" name="Picture 6" descr="C:\Даша\Картинки\02f91113b191f892dacc700977e7b5c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4713288"/>
            <a:ext cx="3214687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86000" y="0"/>
            <a:ext cx="5072063" cy="642938"/>
          </a:xfrm>
          <a:prstGeom prst="rect">
            <a:avLst/>
          </a:prstGeom>
          <a:solidFill>
            <a:schemeClr val="accent4">
              <a:lumMod val="60000"/>
              <a:lumOff val="40000"/>
              <a:alpha val="66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2286000" y="47625"/>
            <a:ext cx="5072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Вакуумні фотоелементи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43250" y="1214438"/>
            <a:ext cx="5572125" cy="1857375"/>
          </a:xfrm>
          <a:prstGeom prst="rect">
            <a:avLst/>
          </a:prstGeom>
          <a:solidFill>
            <a:schemeClr val="tx2">
              <a:lumMod val="60000"/>
              <a:lumOff val="4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79" name="TextBox 11"/>
          <p:cNvSpPr txBox="1">
            <a:spLocks noChangeArrowheads="1"/>
          </p:cNvSpPr>
          <p:nvPr/>
        </p:nvSpPr>
        <p:spPr bwMode="auto">
          <a:xfrm>
            <a:off x="3143250" y="1214438"/>
            <a:ext cx="5572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/>
              <a:t>При потраплянні світла на катод фотоелемента в колі виникає електричний струм, який вмикає або вимикає реле</a:t>
            </a:r>
            <a:r>
              <a:rPr lang="ru-RU" sz="1600"/>
              <a:t>.</a:t>
            </a:r>
          </a:p>
        </p:txBody>
      </p:sp>
    </p:spTree>
  </p:cSld>
  <p:clrMapOvr>
    <a:masterClrMapping/>
  </p:clrMapOvr>
  <p:transition>
    <p:randomBar dir="vert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74757" name="Picture 5" descr="slide-10-6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C:\Даша\Картинки\4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Berlin Sans FB Demi" pitchFamily="34" charset="0"/>
              </a:rPr>
              <a:t>Внутрішній фотоефект</a:t>
            </a: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2500" b="1" smtClean="0"/>
              <a:t>фоторезистор</a:t>
            </a:r>
          </a:p>
        </p:txBody>
      </p:sp>
      <p:pic>
        <p:nvPicPr>
          <p:cNvPr id="29700" name="Picture 11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349500"/>
            <a:ext cx="54737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72709" name="Picture 5" descr="slide-11-6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71685" name="Picture 5" descr="slide-12-6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вновесие">
  <a:themeElements>
    <a:clrScheme name="Равновесие 4">
      <a:dk1>
        <a:srgbClr val="005A58"/>
      </a:dk1>
      <a:lt1>
        <a:srgbClr val="FFFFFF"/>
      </a:lt1>
      <a:dk2>
        <a:srgbClr val="00716E"/>
      </a:dk2>
      <a:lt2>
        <a:srgbClr val="FFFF99"/>
      </a:lt2>
      <a:accent1>
        <a:srgbClr val="2DB3B0"/>
      </a:accent1>
      <a:accent2>
        <a:srgbClr val="6D6FC7"/>
      </a:accent2>
      <a:accent3>
        <a:srgbClr val="AABBBA"/>
      </a:accent3>
      <a:accent4>
        <a:srgbClr val="DADADA"/>
      </a:accent4>
      <a:accent5>
        <a:srgbClr val="ADD6D4"/>
      </a:accent5>
      <a:accent6>
        <a:srgbClr val="6264B4"/>
      </a:accent6>
      <a:hlink>
        <a:srgbClr val="00FFFF"/>
      </a:hlink>
      <a:folHlink>
        <a:srgbClr val="00FF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389</TotalTime>
  <Words>201</Words>
  <Application>Microsoft Office PowerPoint</Application>
  <PresentationFormat>Екран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12</vt:i4>
      </vt:variant>
    </vt:vector>
  </HeadingPairs>
  <TitlesOfParts>
    <vt:vector size="20" baseType="lpstr">
      <vt:lpstr>Arial</vt:lpstr>
      <vt:lpstr>Berlin Sans FB Demi</vt:lpstr>
      <vt:lpstr>Calibri</vt:lpstr>
      <vt:lpstr>Impact</vt:lpstr>
      <vt:lpstr>Tahoma</vt:lpstr>
      <vt:lpstr>Wingdings</vt:lpstr>
      <vt:lpstr>Равновесие</vt:lpstr>
      <vt:lpstr>Лучи</vt:lpstr>
      <vt:lpstr>Презентація PowerPoint</vt:lpstr>
      <vt:lpstr>План та хід уроку  фізика 11 клас 04.03.2021 р.</vt:lpstr>
      <vt:lpstr>Презентація PowerPoint</vt:lpstr>
      <vt:lpstr>Презентація PowerPoint</vt:lpstr>
      <vt:lpstr>Презентація PowerPoint</vt:lpstr>
      <vt:lpstr>Презентація PowerPoint</vt:lpstr>
      <vt:lpstr>Внутрішній фотоефект фоторезистор</vt:lpstr>
      <vt:lpstr>Презентація PowerPoint</vt:lpstr>
      <vt:lpstr>Презентація PowerPoint</vt:lpstr>
      <vt:lpstr>Застосування фотоефекту</vt:lpstr>
      <vt:lpstr>Презентація PowerPoint</vt:lpstr>
      <vt:lpstr>Презентація PowerPoint</vt:lpstr>
    </vt:vector>
  </TitlesOfParts>
  <Company>Mrcio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Фотоэффект и его применение </dc:title>
  <dc:creator>c</dc:creator>
  <cp:lastModifiedBy>RePack by Diakov</cp:lastModifiedBy>
  <cp:revision>45</cp:revision>
  <dcterms:created xsi:type="dcterms:W3CDTF">2007-09-12T10:06:32Z</dcterms:created>
  <dcterms:modified xsi:type="dcterms:W3CDTF">2021-03-03T17:01:38Z</dcterms:modified>
</cp:coreProperties>
</file>