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61" r:id="rId5"/>
    <p:sldId id="260" r:id="rId6"/>
    <p:sldId id="258" r:id="rId7"/>
    <p:sldId id="262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80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8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54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29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47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61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3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0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1429-1E06-4162-82C9-209F6DE6C06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6546-9770-4426-92E5-2439A1832D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89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1.png"/><Relationship Id="rId7" Type="http://schemas.openxmlformats.org/officeDocument/2006/relationships/image" Target="../media/image10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" y="-35758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9712" y="1556792"/>
            <a:ext cx="5182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Розв'язування </a:t>
            </a:r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задач  </a:t>
            </a:r>
            <a:endParaRPr lang="ru-RU" sz="3600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2564903"/>
            <a:ext cx="4035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Фізика </a:t>
            </a:r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11 клас </a:t>
            </a:r>
          </a:p>
          <a:p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30.09.2021 р.</a:t>
            </a:r>
            <a:endParaRPr lang="uk-UA" sz="3600" dirty="0" smtClean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6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Сьогодні на </a:t>
            </a:r>
            <a:r>
              <a:rPr lang="uk-UA" b="1" dirty="0" err="1" smtClean="0"/>
              <a:t>уроці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Повторіть явище електролізу</a:t>
            </a:r>
          </a:p>
          <a:p>
            <a:r>
              <a:rPr lang="uk-UA" dirty="0" smtClean="0"/>
              <a:t>Розгляньте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задачі</a:t>
            </a:r>
          </a:p>
          <a:p>
            <a:r>
              <a:rPr lang="uk-UA" dirty="0" smtClean="0"/>
              <a:t>Одну із задач перепишіть у зошит</a:t>
            </a:r>
          </a:p>
          <a:p>
            <a:r>
              <a:rPr lang="uk-UA" dirty="0" smtClean="0"/>
              <a:t>Останню запропоновану задачу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самостійно та </a:t>
            </a:r>
            <a:r>
              <a:rPr lang="uk-UA" dirty="0" err="1" smtClean="0"/>
              <a:t>вишліть</a:t>
            </a:r>
            <a:r>
              <a:rPr lang="uk-UA" dirty="0" smtClean="0"/>
              <a:t> на перевірку</a:t>
            </a:r>
          </a:p>
          <a:p>
            <a:pPr marL="0" indent="0">
              <a:buNone/>
            </a:pPr>
            <a:r>
              <a:rPr lang="uk-UA" b="1" dirty="0" smtClean="0"/>
              <a:t>Домашнє завдання :</a:t>
            </a:r>
          </a:p>
          <a:p>
            <a:pPr marL="0" indent="0">
              <a:buNone/>
            </a:pPr>
            <a:r>
              <a:rPr lang="uk-UA" dirty="0" smtClean="0"/>
              <a:t>Повторити параграф 6</a:t>
            </a:r>
          </a:p>
          <a:p>
            <a:pPr marL="0" indent="0">
              <a:buNone/>
            </a:pPr>
            <a:r>
              <a:rPr lang="uk-UA" dirty="0" smtClean="0"/>
              <a:t>Вправа 6 (3,5)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632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Електроліз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484784"/>
            <a:ext cx="4609831" cy="48245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9431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87" y="877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07852" y="1211000"/>
            <a:ext cx="4833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Segoe Print" pitchFamily="2" charset="0"/>
              </a:rPr>
              <a:t>Закон електролізу:</a:t>
            </a:r>
            <a:endParaRPr lang="ru-RU" sz="3600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2017" y="3573015"/>
            <a:ext cx="158248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Segoe Print" pitchFamily="2" charset="0"/>
              </a:rPr>
              <a:t>m=</a:t>
            </a:r>
            <a:r>
              <a:rPr lang="en-US" sz="3600" dirty="0" err="1" smtClean="0">
                <a:solidFill>
                  <a:schemeClr val="bg1"/>
                </a:solidFill>
                <a:latin typeface="Segoe Print" pitchFamily="2" charset="0"/>
              </a:rPr>
              <a:t>Ikt</a:t>
            </a:r>
            <a:endParaRPr lang="ru-RU" sz="3600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22017" y="2564904"/>
            <a:ext cx="158248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Segoe Print" pitchFamily="2" charset="0"/>
              </a:rPr>
              <a:t>m=</a:t>
            </a:r>
            <a:r>
              <a:rPr lang="en-US" sz="3600" dirty="0" err="1" smtClean="0">
                <a:solidFill>
                  <a:schemeClr val="bg1"/>
                </a:solidFill>
                <a:latin typeface="Segoe Print" pitchFamily="2" charset="0"/>
              </a:rPr>
              <a:t>kq</a:t>
            </a:r>
            <a:endParaRPr lang="ru-RU" sz="3600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63836" y="2564904"/>
            <a:ext cx="1099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Segoe Print" pitchFamily="2" charset="0"/>
              </a:rPr>
              <a:t>q=It</a:t>
            </a:r>
            <a:endParaRPr lang="ru-RU" sz="3600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15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07" y="-17086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466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Дано: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415" y="3876926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Print" pitchFamily="2" charset="0"/>
              </a:rPr>
              <a:t>q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-?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773" y="930917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=20г=0,02кг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8407" y="3227833"/>
            <a:ext cx="235138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99792" y="404664"/>
            <a:ext cx="0" cy="58104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0517" y="3453502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Знайти: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792" y="3227833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Відповідь: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3773" y="1472687"/>
                <a:ext cx="23005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k=</a:t>
                </a:r>
                <a:r>
                  <a:rPr lang="uk-UA" dirty="0" smtClean="0">
                    <a:solidFill>
                      <a:schemeClr val="bg1"/>
                    </a:solidFill>
                    <a:latin typeface="Segoe Print" pitchFamily="2" charset="0"/>
                  </a:rPr>
                  <a:t>11</a:t>
                </a:r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bg1"/>
                    </a:solidFill>
                    <a:latin typeface="Segoe Print" pitchFamily="2" charset="0"/>
                  </a:rPr>
                  <a:t>кг/Кл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1472687"/>
                <a:ext cx="2300503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87" t="-6667" b="-2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632108" y="175120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m=</a:t>
            </a:r>
            <a:r>
              <a:rPr lang="en-US" dirty="0" err="1" smtClean="0">
                <a:solidFill>
                  <a:schemeClr val="bg1"/>
                </a:solidFill>
                <a:latin typeface="Segoe Print" pitchFamily="2" charset="0"/>
              </a:rPr>
              <a:t>kq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1791" y="40466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Розв'язання: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3125" y="829018"/>
            <a:ext cx="4711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За законом Фарадея,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маса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речовини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, </a:t>
            </a:r>
          </a:p>
          <a:p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яка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виділилась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електроді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966526" y="1704401"/>
                <a:ext cx="635623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q=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𝑘</m:t>
                        </m:r>
                      </m:den>
                    </m:f>
                  </m:oMath>
                </a14:m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526" y="1704401"/>
                <a:ext cx="635623" cy="462947"/>
              </a:xfrm>
              <a:prstGeom prst="rect">
                <a:avLst/>
              </a:prstGeom>
              <a:blipFill rotWithShape="1">
                <a:blip r:embed="rId4"/>
                <a:stretch>
                  <a:fillRect l="-8654"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009069" y="3227833"/>
            <a:ext cx="129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q=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18кКл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100" y="4030326"/>
            <a:ext cx="4384354" cy="282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898478" y="4063802"/>
            <a:ext cx="3917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Який</a:t>
            </a:r>
            <a:r>
              <a:rPr lang="ru-RU" dirty="0" smtClean="0"/>
              <a:t> заряд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електролітичну</a:t>
            </a:r>
            <a:r>
              <a:rPr lang="ru-RU" dirty="0" smtClean="0"/>
              <a:t> ванну з </a:t>
            </a:r>
            <a:r>
              <a:rPr lang="ru-RU" dirty="0" err="1" smtClean="0"/>
              <a:t>розчином</a:t>
            </a:r>
            <a:r>
              <a:rPr lang="ru-RU" dirty="0" smtClean="0"/>
              <a:t> йодида </a:t>
            </a:r>
            <a:r>
              <a:rPr lang="ru-RU" dirty="0" err="1" smtClean="0"/>
              <a:t>срібла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AgJ</a:t>
            </a:r>
            <a:r>
              <a:rPr lang="uk-UA" dirty="0" smtClean="0"/>
              <a:t> ), якщо на катоді виділилося 20 г срібла</a:t>
            </a:r>
            <a:r>
              <a:rPr lang="ru-RU" dirty="0" smtClean="0"/>
              <a:t>?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883" y="5282302"/>
            <a:ext cx="37052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5091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68780" y="2576234"/>
                <a:ext cx="1450012" cy="495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q=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0,02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white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white"/>
                                </a:solidFill>
                                <a:latin typeface="Cambria Math"/>
                              </a:rPr>
                              <m:t>−7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=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780" y="2576234"/>
                <a:ext cx="1450012" cy="495392"/>
              </a:xfrm>
              <a:prstGeom prst="rect">
                <a:avLst/>
              </a:prstGeom>
              <a:blipFill rotWithShape="1">
                <a:blip r:embed="rId7"/>
                <a:stretch>
                  <a:fillRect l="-3797" r="-3376" b="-98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231487" y="2596599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18000(</a:t>
            </a:r>
            <a:r>
              <a:rPr lang="uk-UA" dirty="0" smtClean="0">
                <a:solidFill>
                  <a:schemeClr val="bg1"/>
                </a:solidFill>
              </a:rPr>
              <a:t>Кл)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39" y="1783474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68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3" grpId="0"/>
      <p:bldP spid="25" grpId="0"/>
      <p:bldP spid="28" grpId="0"/>
      <p:bldP spid="29" grpId="0"/>
      <p:bldP spid="30" grpId="0"/>
      <p:bldP spid="2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99" y="-2119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466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Дано: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407" y="930917"/>
            <a:ext cx="18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t=10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хв.=600с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07" y="147543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I=25 A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0517" y="3995772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m-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?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8407" y="3227833"/>
            <a:ext cx="235138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99792" y="404664"/>
            <a:ext cx="0" cy="58104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0517" y="3453502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Знайти: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59701" y="2855050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Відповідь: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0405" y="2029490"/>
                <a:ext cx="23005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k=11*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bg1"/>
                    </a:solidFill>
                    <a:latin typeface="Segoe Print" pitchFamily="2" charset="0"/>
                  </a:rPr>
                  <a:t>кг/Кл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05" y="2029490"/>
                <a:ext cx="2300503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116" t="-655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614363" y="1636545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m=</a:t>
            </a:r>
            <a:r>
              <a:rPr lang="en-US" dirty="0" err="1" smtClean="0">
                <a:solidFill>
                  <a:schemeClr val="bg1"/>
                </a:solidFill>
                <a:latin typeface="Segoe Print" pitchFamily="2" charset="0"/>
              </a:rPr>
              <a:t>kIt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1791" y="404664"/>
            <a:ext cx="15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bg1"/>
                </a:solidFill>
                <a:latin typeface="Segoe Print" pitchFamily="2" charset="0"/>
              </a:rPr>
              <a:t>Розвязання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55734" y="930917"/>
            <a:ext cx="4711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За законом Фарадея,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маса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речовини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, </a:t>
            </a:r>
          </a:p>
          <a:p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яка </a:t>
            </a:r>
            <a:r>
              <a:rPr lang="ru-RU" dirty="0" err="1">
                <a:solidFill>
                  <a:schemeClr val="bg1"/>
                </a:solidFill>
                <a:latin typeface="Segoe Print" pitchFamily="2" charset="0"/>
              </a:rPr>
              <a:t>виділилась</a:t>
            </a:r>
            <a:r>
              <a:rPr lang="ru-RU" dirty="0">
                <a:solidFill>
                  <a:schemeClr val="bg1"/>
                </a:solidFill>
                <a:latin typeface="Segoe Print" pitchFamily="2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Segoe Print" pitchFamily="2" charset="0"/>
              </a:rPr>
              <a:t>електроді</a:t>
            </a: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959701" y="2017621"/>
                <a:ext cx="3993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m=11*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*25*600=0,0165</a:t>
                </a:r>
                <a:r>
                  <a:rPr lang="uk-UA" dirty="0" smtClean="0">
                    <a:solidFill>
                      <a:schemeClr val="bg1"/>
                    </a:solidFill>
                    <a:latin typeface="Segoe Print" pitchFamily="2" charset="0"/>
                  </a:rPr>
                  <a:t>кг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701" y="2017621"/>
                <a:ext cx="3993337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374" t="-6557" r="-763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295323" y="2849473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16,5 г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080" y="3566791"/>
            <a:ext cx="4409135" cy="288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781994" y="3705181"/>
            <a:ext cx="3980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срібла</a:t>
            </a:r>
            <a:r>
              <a:rPr lang="ru-RU" dirty="0" smtClean="0"/>
              <a:t> </a:t>
            </a:r>
            <a:r>
              <a:rPr lang="ru-RU" dirty="0" err="1" smtClean="0"/>
              <a:t>осіло</a:t>
            </a:r>
            <a:r>
              <a:rPr lang="ru-RU" dirty="0" smtClean="0"/>
              <a:t> на </a:t>
            </a:r>
            <a:r>
              <a:rPr lang="ru-RU" dirty="0" err="1" smtClean="0"/>
              <a:t>катоді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електролізної</a:t>
            </a:r>
            <a:r>
              <a:rPr lang="ru-RU" dirty="0" smtClean="0"/>
              <a:t> установки, </a:t>
            </a:r>
            <a:r>
              <a:rPr lang="uk-UA" dirty="0" smtClean="0"/>
              <a:t>я</a:t>
            </a:r>
            <a:r>
              <a:rPr lang="ru-RU" dirty="0" err="1" smtClean="0"/>
              <a:t>кщо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електролізу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10 </a:t>
            </a:r>
            <a:r>
              <a:rPr lang="ru-RU" dirty="0" err="1" smtClean="0"/>
              <a:t>хвилин</a:t>
            </a:r>
            <a:r>
              <a:rPr lang="ru-RU" dirty="0" smtClean="0"/>
              <a:t> при </a:t>
            </a:r>
            <a:r>
              <a:rPr lang="ru-RU" dirty="0" err="1" smtClean="0"/>
              <a:t>силі</a:t>
            </a:r>
            <a:r>
              <a:rPr lang="ru-RU" dirty="0" smtClean="0"/>
              <a:t> струму 25 А?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29" y="4850005"/>
            <a:ext cx="3706813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58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/>
      <p:bldP spid="25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8" y="-11912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466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Дано: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415" y="387692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Print" pitchFamily="2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-?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773" y="930917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=4г=0,004кг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8407" y="3227833"/>
            <a:ext cx="235138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99792" y="404664"/>
            <a:ext cx="0" cy="58104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0517" y="3453502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Знайти: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25013" y="2940546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Відповідь: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3773" y="1472687"/>
                <a:ext cx="23005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k=</a:t>
                </a:r>
                <a:r>
                  <a:rPr lang="uk-UA" dirty="0" smtClean="0">
                    <a:solidFill>
                      <a:schemeClr val="bg1"/>
                    </a:solidFill>
                    <a:latin typeface="Segoe Print" pitchFamily="2" charset="0"/>
                  </a:rPr>
                  <a:t>3,4</a:t>
                </a:r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bg1"/>
                    </a:solidFill>
                    <a:latin typeface="Segoe Print" pitchFamily="2" charset="0"/>
                  </a:rPr>
                  <a:t>кг/Кл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1472687"/>
                <a:ext cx="2300503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87" t="-6667" b="-2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592824" y="1472687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m=</a:t>
            </a:r>
            <a:r>
              <a:rPr lang="en-US" dirty="0" err="1" smtClean="0">
                <a:solidFill>
                  <a:schemeClr val="bg1"/>
                </a:solidFill>
                <a:latin typeface="Segoe Print" pitchFamily="2" charset="0"/>
              </a:rPr>
              <a:t>kIt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1791" y="40466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Розв'язання: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55734" y="815164"/>
            <a:ext cx="4711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За законом Фарадея, маса речовини, </a:t>
            </a:r>
          </a:p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яка виділилась на електроді: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982413" y="1455594"/>
                <a:ext cx="583493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𝑘𝑡</m:t>
                        </m:r>
                      </m:den>
                    </m:f>
                  </m:oMath>
                </a14:m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413" y="1455594"/>
                <a:ext cx="583493" cy="462947"/>
              </a:xfrm>
              <a:prstGeom prst="rect">
                <a:avLst/>
              </a:prstGeom>
              <a:blipFill rotWithShape="1">
                <a:blip r:embed="rId4"/>
                <a:stretch>
                  <a:fillRect l="-8333"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237078" y="2924668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I≈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9,8А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458" y="3626440"/>
            <a:ext cx="4409135" cy="288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630458" y="3577657"/>
            <a:ext cx="4409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 20 хвилин </a:t>
            </a:r>
            <a:r>
              <a:rPr lang="uk-UA" dirty="0" err="1" smtClean="0"/>
              <a:t>електроліза</a:t>
            </a:r>
            <a:r>
              <a:rPr lang="uk-UA" dirty="0" smtClean="0"/>
              <a:t> водного розчину  солі </a:t>
            </a:r>
            <a:r>
              <a:rPr lang="uk-UA" dirty="0" err="1" smtClean="0"/>
              <a:t>Цинка</a:t>
            </a:r>
            <a:r>
              <a:rPr lang="uk-UA" dirty="0" smtClean="0"/>
              <a:t> на катоді електролізної ванни  осів метал масою 4 г . За якої сили струму проходив електроліз?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35091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011791" y="2168513"/>
                <a:ext cx="1709699" cy="5144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  <a:latin typeface="Segoe Print" pitchFamily="2" charset="0"/>
                  </a:rPr>
                  <a:t>I</a:t>
                </a:r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0,004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 dirty="0" smtClean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b="0" i="1" dirty="0" smtClean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,4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white"/>
                            </a:solidFill>
                            <a:latin typeface="Segoe Print" pitchFamily="2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white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white"/>
                                </a:solidFill>
                                <a:latin typeface="Cambria Math"/>
                              </a:rPr>
                              <m:t>−7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prstClr val="white"/>
                            </a:solidFill>
                            <a:latin typeface="Cambria Math"/>
                          </a:rPr>
                          <m:t>1200</m:t>
                        </m:r>
                      </m:den>
                    </m:f>
                  </m:oMath>
                </a14:m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791" y="2168513"/>
                <a:ext cx="1709699" cy="514436"/>
              </a:xfrm>
              <a:prstGeom prst="rect">
                <a:avLst/>
              </a:prstGeom>
              <a:blipFill rotWithShape="1">
                <a:blip r:embed="rId7"/>
                <a:stretch>
                  <a:fillRect l="-2847" b="-9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908030" y="2241065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9,8</a:t>
            </a:r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Segoe Print" pitchFamily="2" charset="0"/>
              </a:rPr>
              <a:t>А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3773" y="1918541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t=20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хв=1200с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82331" y="22410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≈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4630458" y="1533007"/>
            <a:ext cx="265482" cy="2423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266" y="4777986"/>
            <a:ext cx="3706813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59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3" grpId="0"/>
      <p:bldP spid="25" grpId="0"/>
      <p:bldP spid="28" grpId="0"/>
      <p:bldP spid="29" grpId="0"/>
      <p:bldP spid="30" grpId="0"/>
      <p:bldP spid="27" grpId="0"/>
      <p:bldP spid="5" grpId="0"/>
      <p:bldP spid="14" grpId="0"/>
      <p:bldP spid="16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1167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120" y="6574725"/>
            <a:ext cx="2335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8 клас. Розв'язування задач.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7474" y="6574725"/>
            <a:ext cx="1690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</a:rPr>
              <a:t>Наталія Солдатенко</a:t>
            </a:r>
            <a:endParaRPr lang="ru-R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466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Дано: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415" y="387692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-?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391" y="79195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I=25 A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773" y="1320907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=40г=0,04кг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48407" y="3227833"/>
            <a:ext cx="235138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99792" y="404664"/>
            <a:ext cx="0" cy="58104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0517" y="3453502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Знайти: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792" y="3227833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Відповідь: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3773" y="1798016"/>
                <a:ext cx="23005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Segoe Print" pitchFamily="2" charset="0"/>
                  </a:rPr>
                  <a:t>k=1,8*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bg1"/>
                    </a:solidFill>
                    <a:latin typeface="Segoe Print" pitchFamily="2" charset="0"/>
                  </a:rPr>
                  <a:t>кг/Кл</a:t>
                </a:r>
                <a:endParaRPr lang="ru-RU" dirty="0">
                  <a:solidFill>
                    <a:schemeClr val="bg1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3" y="1798016"/>
                <a:ext cx="2300503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87" t="-655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011791" y="404664"/>
            <a:ext cx="15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bg1"/>
                </a:solidFill>
                <a:latin typeface="Segoe Print" pitchFamily="2" charset="0"/>
              </a:rPr>
              <a:t>Розвязання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: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09069" y="3227833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t≈</a:t>
            </a:r>
            <a:r>
              <a:rPr lang="uk-UA" dirty="0" smtClean="0">
                <a:solidFill>
                  <a:schemeClr val="bg1"/>
                </a:solidFill>
                <a:latin typeface="Segoe Print" pitchFamily="2" charset="0"/>
              </a:rPr>
              <a:t>2,5 </a:t>
            </a:r>
            <a:r>
              <a:rPr lang="uk-UA" dirty="0" err="1" smtClean="0">
                <a:solidFill>
                  <a:schemeClr val="bg1"/>
                </a:solidFill>
                <a:latin typeface="Segoe Print" pitchFamily="2" charset="0"/>
              </a:rPr>
              <a:t>год</a:t>
            </a: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458" y="3626440"/>
            <a:ext cx="4409135" cy="288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4898478" y="3577657"/>
            <a:ext cx="3917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який</a:t>
            </a:r>
            <a:r>
              <a:rPr lang="ru-RU" dirty="0" smtClean="0"/>
              <a:t> час на </a:t>
            </a:r>
            <a:r>
              <a:rPr lang="ru-RU" dirty="0" err="1" smtClean="0"/>
              <a:t>катоді</a:t>
            </a:r>
            <a:r>
              <a:rPr lang="ru-RU" dirty="0" smtClean="0"/>
              <a:t> </a:t>
            </a:r>
            <a:r>
              <a:rPr lang="ru-RU" dirty="0" err="1" smtClean="0"/>
              <a:t>електролітичної</a:t>
            </a:r>
            <a:r>
              <a:rPr lang="ru-RU" dirty="0" smtClean="0"/>
              <a:t> </a:t>
            </a:r>
            <a:r>
              <a:rPr lang="ru-RU" dirty="0" err="1" smtClean="0"/>
              <a:t>ванни</a:t>
            </a:r>
            <a:r>
              <a:rPr lang="ru-RU" dirty="0" smtClean="0"/>
              <a:t> </a:t>
            </a:r>
            <a:r>
              <a:rPr lang="ru-RU" dirty="0" err="1" smtClean="0"/>
              <a:t>виділиться</a:t>
            </a:r>
            <a:r>
              <a:rPr lang="ru-RU" dirty="0" smtClean="0"/>
              <a:t> 40 г  </a:t>
            </a:r>
            <a:r>
              <a:rPr lang="ru-RU" dirty="0" smtClean="0"/>
              <a:t>хрому,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електроліз</a:t>
            </a:r>
            <a:r>
              <a:rPr lang="ru-RU" dirty="0" smtClean="0"/>
              <a:t> проходить при </a:t>
            </a:r>
            <a:r>
              <a:rPr lang="ru-RU" dirty="0" err="1" smtClean="0"/>
              <a:t>силі</a:t>
            </a:r>
            <a:r>
              <a:rPr lang="ru-RU" dirty="0" smtClean="0"/>
              <a:t> струму 25А?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412" y="4906594"/>
            <a:ext cx="37052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5091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32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344</Words>
  <Application>Microsoft Office PowerPoint</Application>
  <PresentationFormat>Екран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Segoe Print</vt:lpstr>
      <vt:lpstr>Тема Office</vt:lpstr>
      <vt:lpstr>Презентація PowerPoint</vt:lpstr>
      <vt:lpstr>Сьогодні на уроці</vt:lpstr>
      <vt:lpstr>Електроліз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RePack by Diakov</cp:lastModifiedBy>
  <cp:revision>34</cp:revision>
  <dcterms:created xsi:type="dcterms:W3CDTF">2020-04-21T14:01:34Z</dcterms:created>
  <dcterms:modified xsi:type="dcterms:W3CDTF">2021-09-28T15:11:30Z</dcterms:modified>
</cp:coreProperties>
</file>