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6" r:id="rId6"/>
  </p:sldIdLst>
  <p:sldSz cx="12192000" cy="6858000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F0000"/>
    <a:srgbClr val="800000"/>
    <a:srgbClr val="FFCCFF"/>
    <a:srgbClr val="000066"/>
    <a:srgbClr val="FF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69" autoAdjust="0"/>
    <p:restoredTop sz="90929"/>
  </p:normalViewPr>
  <p:slideViewPr>
    <p:cSldViewPr>
      <p:cViewPr varScale="1">
        <p:scale>
          <a:sx n="31" d="100"/>
          <a:sy n="31" d="100"/>
        </p:scale>
        <p:origin x="66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1957B-F0E4-4503-8571-7B2542A80E6F}" type="datetimeFigureOut">
              <a:rPr lang="uk-UA" smtClean="0"/>
              <a:t>01.12.2021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EC04E-C3BE-43DB-99D7-59A7AF204A5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74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B4A8-48CB-4173-BE55-57EA2323637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21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0514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126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41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7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9A2A-AC00-4E46-A73D-51D2DA89464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276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C7DB-F682-4FE4-BEB1-32466FF2A6B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7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1FEEA-0CD8-483C-934B-106AE4C2CE4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1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4707-EC47-4E41-B9A6-A06FE32D545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94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CFF7-1897-4617-A697-5419EF68F43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0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5C5B-A964-44D5-AEA0-6A64FB4A2EF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12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B20-971A-4148-A139-04FB584C877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517E0-417B-44AD-B6F1-4FCA95F201B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8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D5C3-2980-493E-B83D-F59437D0CE2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95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A3494-022C-4B10-A8F8-FA98074F65A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7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alpha val="74000"/>
              </a:schemeClr>
            </a:gs>
            <a:gs pos="100000">
              <a:schemeClr val="hlink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45F25C-F083-420E-9A65-D72D21ACC5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72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0"/>
            <a:ext cx="12192000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uk-UA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  <a:p>
            <a:pPr>
              <a:spcBef>
                <a:spcPct val="50000"/>
              </a:spcBef>
            </a:pPr>
            <a:r>
              <a:rPr lang="uk-UA" sz="4400" b="1" dirty="0">
                <a:ln w="317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Коливальний контур. </a:t>
            </a:r>
            <a:r>
              <a:rPr lang="uk-UA" sz="4400" b="1" dirty="0">
                <a:ln w="317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         </a:t>
            </a:r>
            <a:r>
              <a:rPr lang="uk-UA" sz="4400" b="1" dirty="0">
                <a:ln w="317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Перетворення енергії в коливальному контурі</a:t>
            </a:r>
            <a:r>
              <a:rPr lang="uk-UA" sz="4000" b="1" dirty="0">
                <a:ln w="3175"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  <a:cs typeface="Arial" panose="020B0604020202020204" pitchFamily="34" charset="0"/>
              </a:rPr>
              <a:t>. </a:t>
            </a:r>
            <a:endParaRPr lang="ru-RU" sz="4000" b="1" dirty="0">
              <a:ln w="3175">
                <a:solidFill>
                  <a:srgbClr val="FF0000"/>
                </a:solidFill>
              </a:ln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71464" y="4293096"/>
            <a:ext cx="322237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Фізика </a:t>
            </a:r>
          </a:p>
          <a:p>
            <a:pPr>
              <a:spcBef>
                <a:spcPct val="50000"/>
              </a:spcBef>
            </a:pP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клас 01.12.2021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47014" y="1196752"/>
            <a:ext cx="1139105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П</a:t>
            </a:r>
            <a:r>
              <a:rPr lang="uk-UA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ід </a:t>
            </a:r>
            <a:r>
              <a:rPr lang="uk-UA" sz="4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коливанням</a:t>
            </a:r>
            <a:r>
              <a:rPr lang="uk-UA" sz="4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uk-UA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слід розуміти будь-яку періодичну зміну деякої величини, тобто таку зміну, за якої значення цієї величини через певний інтервал часу – період – повторюється</a:t>
            </a:r>
            <a:r>
              <a:rPr lang="uk-UA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. </a:t>
            </a:r>
            <a:endParaRPr lang="ru-RU" sz="4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35415" y="1186378"/>
            <a:ext cx="1173730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Коливання можуть відбуватися в системі, яка називається </a:t>
            </a:r>
            <a:r>
              <a:rPr lang="uk-U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коливальним контуром</a:t>
            </a: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, що складається з конденсатора </a:t>
            </a: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ємністю</a:t>
            </a: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С</a:t>
            </a: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 і котушки індуктивністю </a:t>
            </a:r>
            <a:r>
              <a:rPr lang="uk-UA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L</a:t>
            </a:r>
            <a:r>
              <a:rPr lang="uk-UA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8599489" y="3892550"/>
            <a:ext cx="184150" cy="24288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grpSp>
        <p:nvGrpSpPr>
          <p:cNvPr id="33" name="Группа 32"/>
          <p:cNvGrpSpPr/>
          <p:nvPr/>
        </p:nvGrpSpPr>
        <p:grpSpPr>
          <a:xfrm>
            <a:off x="767408" y="3130668"/>
            <a:ext cx="4788719" cy="3497141"/>
            <a:chOff x="7320136" y="4026816"/>
            <a:chExt cx="2544590" cy="1850456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 flipV="1">
              <a:off x="7368508" y="4790203"/>
              <a:ext cx="155574" cy="457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9710739" y="4665663"/>
              <a:ext cx="153987" cy="230188"/>
            </a:xfrm>
            <a:custGeom>
              <a:avLst/>
              <a:gdLst>
                <a:gd name="T0" fmla="*/ 0 w 97"/>
                <a:gd name="T1" fmla="*/ 0 h 145"/>
                <a:gd name="T2" fmla="*/ 39 w 97"/>
                <a:gd name="T3" fmla="*/ 8 h 145"/>
                <a:gd name="T4" fmla="*/ 73 w 97"/>
                <a:gd name="T5" fmla="*/ 24 h 145"/>
                <a:gd name="T6" fmla="*/ 92 w 97"/>
                <a:gd name="T7" fmla="*/ 49 h 145"/>
                <a:gd name="T8" fmla="*/ 97 w 97"/>
                <a:gd name="T9" fmla="*/ 73 h 145"/>
                <a:gd name="T10" fmla="*/ 92 w 97"/>
                <a:gd name="T11" fmla="*/ 105 h 145"/>
                <a:gd name="T12" fmla="*/ 73 w 97"/>
                <a:gd name="T13" fmla="*/ 121 h 145"/>
                <a:gd name="T14" fmla="*/ 39 w 97"/>
                <a:gd name="T15" fmla="*/ 137 h 145"/>
                <a:gd name="T16" fmla="*/ 0 w 97"/>
                <a:gd name="T17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45">
                  <a:moveTo>
                    <a:pt x="0" y="0"/>
                  </a:moveTo>
                  <a:lnTo>
                    <a:pt x="39" y="8"/>
                  </a:lnTo>
                  <a:lnTo>
                    <a:pt x="73" y="24"/>
                  </a:lnTo>
                  <a:lnTo>
                    <a:pt x="92" y="49"/>
                  </a:lnTo>
                  <a:lnTo>
                    <a:pt x="97" y="73"/>
                  </a:lnTo>
                  <a:lnTo>
                    <a:pt x="92" y="105"/>
                  </a:lnTo>
                  <a:lnTo>
                    <a:pt x="73" y="121"/>
                  </a:lnTo>
                  <a:lnTo>
                    <a:pt x="39" y="137"/>
                  </a:lnTo>
                  <a:lnTo>
                    <a:pt x="0" y="145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9710739" y="4895850"/>
              <a:ext cx="153987" cy="230188"/>
            </a:xfrm>
            <a:custGeom>
              <a:avLst/>
              <a:gdLst>
                <a:gd name="T0" fmla="*/ 0 w 97"/>
                <a:gd name="T1" fmla="*/ 0 h 145"/>
                <a:gd name="T2" fmla="*/ 39 w 97"/>
                <a:gd name="T3" fmla="*/ 8 h 145"/>
                <a:gd name="T4" fmla="*/ 73 w 97"/>
                <a:gd name="T5" fmla="*/ 24 h 145"/>
                <a:gd name="T6" fmla="*/ 92 w 97"/>
                <a:gd name="T7" fmla="*/ 48 h 145"/>
                <a:gd name="T8" fmla="*/ 97 w 97"/>
                <a:gd name="T9" fmla="*/ 72 h 145"/>
                <a:gd name="T10" fmla="*/ 92 w 97"/>
                <a:gd name="T11" fmla="*/ 105 h 145"/>
                <a:gd name="T12" fmla="*/ 73 w 97"/>
                <a:gd name="T13" fmla="*/ 121 h 145"/>
                <a:gd name="T14" fmla="*/ 39 w 97"/>
                <a:gd name="T15" fmla="*/ 137 h 145"/>
                <a:gd name="T16" fmla="*/ 0 w 97"/>
                <a:gd name="T17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45">
                  <a:moveTo>
                    <a:pt x="0" y="0"/>
                  </a:moveTo>
                  <a:lnTo>
                    <a:pt x="39" y="8"/>
                  </a:lnTo>
                  <a:lnTo>
                    <a:pt x="73" y="24"/>
                  </a:lnTo>
                  <a:lnTo>
                    <a:pt x="92" y="48"/>
                  </a:lnTo>
                  <a:lnTo>
                    <a:pt x="97" y="72"/>
                  </a:lnTo>
                  <a:lnTo>
                    <a:pt x="92" y="105"/>
                  </a:lnTo>
                  <a:lnTo>
                    <a:pt x="73" y="121"/>
                  </a:lnTo>
                  <a:lnTo>
                    <a:pt x="39" y="137"/>
                  </a:lnTo>
                  <a:lnTo>
                    <a:pt x="0" y="145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9710739" y="5126038"/>
              <a:ext cx="153987" cy="228600"/>
            </a:xfrm>
            <a:custGeom>
              <a:avLst/>
              <a:gdLst>
                <a:gd name="T0" fmla="*/ 0 w 97"/>
                <a:gd name="T1" fmla="*/ 0 h 144"/>
                <a:gd name="T2" fmla="*/ 39 w 97"/>
                <a:gd name="T3" fmla="*/ 8 h 144"/>
                <a:gd name="T4" fmla="*/ 73 w 97"/>
                <a:gd name="T5" fmla="*/ 24 h 144"/>
                <a:gd name="T6" fmla="*/ 92 w 97"/>
                <a:gd name="T7" fmla="*/ 48 h 144"/>
                <a:gd name="T8" fmla="*/ 97 w 97"/>
                <a:gd name="T9" fmla="*/ 72 h 144"/>
                <a:gd name="T10" fmla="*/ 92 w 97"/>
                <a:gd name="T11" fmla="*/ 104 h 144"/>
                <a:gd name="T12" fmla="*/ 73 w 97"/>
                <a:gd name="T13" fmla="*/ 120 h 144"/>
                <a:gd name="T14" fmla="*/ 39 w 97"/>
                <a:gd name="T15" fmla="*/ 136 h 144"/>
                <a:gd name="T16" fmla="*/ 0 w 97"/>
                <a:gd name="T17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44">
                  <a:moveTo>
                    <a:pt x="0" y="0"/>
                  </a:moveTo>
                  <a:lnTo>
                    <a:pt x="39" y="8"/>
                  </a:lnTo>
                  <a:lnTo>
                    <a:pt x="73" y="24"/>
                  </a:lnTo>
                  <a:lnTo>
                    <a:pt x="92" y="48"/>
                  </a:lnTo>
                  <a:lnTo>
                    <a:pt x="97" y="72"/>
                  </a:lnTo>
                  <a:lnTo>
                    <a:pt x="92" y="104"/>
                  </a:lnTo>
                  <a:lnTo>
                    <a:pt x="73" y="120"/>
                  </a:lnTo>
                  <a:lnTo>
                    <a:pt x="39" y="136"/>
                  </a:lnTo>
                  <a:lnTo>
                    <a:pt x="0" y="144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9710739" y="5354638"/>
              <a:ext cx="153987" cy="230188"/>
            </a:xfrm>
            <a:custGeom>
              <a:avLst/>
              <a:gdLst>
                <a:gd name="T0" fmla="*/ 0 w 97"/>
                <a:gd name="T1" fmla="*/ 0 h 145"/>
                <a:gd name="T2" fmla="*/ 39 w 97"/>
                <a:gd name="T3" fmla="*/ 9 h 145"/>
                <a:gd name="T4" fmla="*/ 73 w 97"/>
                <a:gd name="T5" fmla="*/ 25 h 145"/>
                <a:gd name="T6" fmla="*/ 92 w 97"/>
                <a:gd name="T7" fmla="*/ 49 h 145"/>
                <a:gd name="T8" fmla="*/ 97 w 97"/>
                <a:gd name="T9" fmla="*/ 73 h 145"/>
                <a:gd name="T10" fmla="*/ 92 w 97"/>
                <a:gd name="T11" fmla="*/ 105 h 145"/>
                <a:gd name="T12" fmla="*/ 73 w 97"/>
                <a:gd name="T13" fmla="*/ 121 h 145"/>
                <a:gd name="T14" fmla="*/ 39 w 97"/>
                <a:gd name="T15" fmla="*/ 137 h 145"/>
                <a:gd name="T16" fmla="*/ 0 w 97"/>
                <a:gd name="T17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45">
                  <a:moveTo>
                    <a:pt x="0" y="0"/>
                  </a:moveTo>
                  <a:lnTo>
                    <a:pt x="39" y="9"/>
                  </a:lnTo>
                  <a:lnTo>
                    <a:pt x="73" y="25"/>
                  </a:lnTo>
                  <a:lnTo>
                    <a:pt x="92" y="49"/>
                  </a:lnTo>
                  <a:lnTo>
                    <a:pt x="97" y="73"/>
                  </a:lnTo>
                  <a:lnTo>
                    <a:pt x="92" y="105"/>
                  </a:lnTo>
                  <a:lnTo>
                    <a:pt x="73" y="121"/>
                  </a:lnTo>
                  <a:lnTo>
                    <a:pt x="39" y="137"/>
                  </a:lnTo>
                  <a:lnTo>
                    <a:pt x="0" y="145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9696400" y="5584826"/>
              <a:ext cx="0" cy="2924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7608168" y="4026816"/>
              <a:ext cx="210257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9710739" y="4028281"/>
              <a:ext cx="0" cy="637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608168" y="4026816"/>
              <a:ext cx="0" cy="8690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320136" y="489585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Группа 17"/>
            <p:cNvGrpSpPr/>
            <p:nvPr/>
          </p:nvGrpSpPr>
          <p:grpSpPr>
            <a:xfrm>
              <a:off x="7342426" y="5073626"/>
              <a:ext cx="155574" cy="155574"/>
              <a:chOff x="9336360" y="3212943"/>
              <a:chExt cx="155574" cy="155574"/>
            </a:xfrm>
          </p:grpSpPr>
          <p:sp>
            <p:nvSpPr>
              <p:cNvPr id="48" name="Rectangle 7"/>
              <p:cNvSpPr>
                <a:spLocks noChangeArrowheads="1"/>
              </p:cNvSpPr>
              <p:nvPr/>
            </p:nvSpPr>
            <p:spPr bwMode="auto">
              <a:xfrm>
                <a:off x="9336360" y="3267870"/>
                <a:ext cx="155574" cy="4571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 rot="5400000">
                <a:off x="9336359" y="3267870"/>
                <a:ext cx="155574" cy="4571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320136" y="5011737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 flipV="1">
              <a:off x="7674397" y="4778852"/>
              <a:ext cx="155574" cy="457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58" name="Группа 57"/>
            <p:cNvGrpSpPr/>
            <p:nvPr/>
          </p:nvGrpSpPr>
          <p:grpSpPr>
            <a:xfrm>
              <a:off x="7674397" y="5073626"/>
              <a:ext cx="155574" cy="155574"/>
              <a:chOff x="9336360" y="3212943"/>
              <a:chExt cx="155574" cy="155574"/>
            </a:xfrm>
          </p:grpSpPr>
          <p:sp>
            <p:nvSpPr>
              <p:cNvPr id="59" name="Rectangle 7"/>
              <p:cNvSpPr>
                <a:spLocks noChangeArrowheads="1"/>
              </p:cNvSpPr>
              <p:nvPr/>
            </p:nvSpPr>
            <p:spPr bwMode="auto">
              <a:xfrm>
                <a:off x="9336360" y="3267870"/>
                <a:ext cx="155574" cy="4571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60" name="Rectangle 7"/>
              <p:cNvSpPr>
                <a:spLocks noChangeArrowheads="1"/>
              </p:cNvSpPr>
              <p:nvPr/>
            </p:nvSpPr>
            <p:spPr bwMode="auto">
              <a:xfrm rot="5400000">
                <a:off x="9336359" y="3267870"/>
                <a:ext cx="155574" cy="4571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>
              <a:off x="7608168" y="5010944"/>
              <a:ext cx="0" cy="866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7608168" y="5877272"/>
              <a:ext cx="20882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869947" y="4803995"/>
              <a:ext cx="299590" cy="356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48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</a:t>
              </a:r>
              <a:endParaRPr lang="uk-UA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378768" y="4899284"/>
              <a:ext cx="281290" cy="356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</a:t>
              </a:r>
              <a:endParaRPr lang="uk-UA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>
          <a:xfrm>
            <a:off x="7471420" y="6445247"/>
            <a:ext cx="4698586" cy="365125"/>
          </a:xfrm>
        </p:spPr>
        <p:txBody>
          <a:bodyPr/>
          <a:lstStyle/>
          <a:p>
            <a:r>
              <a:rPr lang="ru-RU" dirty="0" err="1" smtClean="0">
                <a:solidFill>
                  <a:srgbClr val="0000FF"/>
                </a:solidFill>
              </a:rPr>
              <a:t>Розробка</a:t>
            </a:r>
            <a:r>
              <a:rPr lang="ru-RU" dirty="0" smtClean="0">
                <a:solidFill>
                  <a:srgbClr val="0000FF"/>
                </a:solidFill>
              </a:rPr>
              <a:t> учителя </a:t>
            </a:r>
            <a:r>
              <a:rPr lang="ru-RU" dirty="0" err="1" smtClean="0">
                <a:solidFill>
                  <a:srgbClr val="0000FF"/>
                </a:solidFill>
              </a:rPr>
              <a:t>фізики</a:t>
            </a:r>
            <a:r>
              <a:rPr lang="ru-RU" dirty="0" smtClean="0">
                <a:solidFill>
                  <a:srgbClr val="0000FF"/>
                </a:solidFill>
              </a:rPr>
              <a:t> ОЗСНВК «</a:t>
            </a:r>
            <a:r>
              <a:rPr lang="ru-RU" dirty="0" err="1" smtClean="0">
                <a:solidFill>
                  <a:srgbClr val="0000FF"/>
                </a:solidFill>
              </a:rPr>
              <a:t>Академічна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гімназія</a:t>
            </a:r>
            <a:r>
              <a:rPr lang="ru-RU" dirty="0" smtClean="0">
                <a:solidFill>
                  <a:srgbClr val="0000FF"/>
                </a:solidFill>
              </a:rPr>
              <a:t>» м. </a:t>
            </a:r>
            <a:r>
              <a:rPr lang="ru-RU" dirty="0" err="1" smtClean="0">
                <a:solidFill>
                  <a:srgbClr val="0000FF"/>
                </a:solidFill>
              </a:rPr>
              <a:t>Скадовськ</a:t>
            </a:r>
            <a:r>
              <a:rPr lang="ru-RU" dirty="0" smtClean="0">
                <a:solidFill>
                  <a:srgbClr val="0000FF"/>
                </a:solidFill>
              </a:rPr>
              <a:t>  Кур’янінова О. О.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6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54413"/>
            <a:ext cx="1199646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5400" b="1" dirty="0" smtClean="0">
                <a:ln>
                  <a:solidFill>
                    <a:srgbClr val="0000FF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Times New Roman" panose="02020603050405020304" pitchFamily="18" charset="0"/>
              </a:rPr>
              <a:t>Енергія зарядженого конденсатора</a:t>
            </a:r>
            <a:endParaRPr lang="ru-RU" sz="5400" b="1" dirty="0">
              <a:ln>
                <a:solidFill>
                  <a:srgbClr val="0000FF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738813" y="321945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uk-UA"/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609663"/>
              </p:ext>
            </p:extLst>
          </p:nvPr>
        </p:nvGraphicFramePr>
        <p:xfrm>
          <a:off x="3000375" y="1752600"/>
          <a:ext cx="2760663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3" imgW="660240" imgH="419040" progId="Equation.DSMT4">
                  <p:embed/>
                </p:oleObj>
              </mc:Choice>
              <mc:Fallback>
                <p:oleObj name="Equation" r:id="rId3" imgW="66024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1752600"/>
                        <a:ext cx="2760663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5862638" y="3233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uk-UA"/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752776"/>
              </p:ext>
            </p:extLst>
          </p:nvPr>
        </p:nvGraphicFramePr>
        <p:xfrm>
          <a:off x="7499350" y="1371600"/>
          <a:ext cx="2232025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5" imgW="444240" imgH="393480" progId="Equation.DSMT4">
                  <p:embed/>
                </p:oleObj>
              </mc:Choice>
              <mc:Fallback>
                <p:oleObj name="Equation" r:id="rId5" imgW="44424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9350" y="1371600"/>
                        <a:ext cx="2232025" cy="192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390111"/>
              </p:ext>
            </p:extLst>
          </p:nvPr>
        </p:nvGraphicFramePr>
        <p:xfrm>
          <a:off x="1563688" y="3733800"/>
          <a:ext cx="281622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7" imgW="444240" imgH="393480" progId="Equation.DSMT4">
                  <p:embed/>
                </p:oleObj>
              </mc:Choice>
              <mc:Fallback>
                <p:oleObj name="Equation" r:id="rId7" imgW="44424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3733800"/>
                        <a:ext cx="2816225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23996"/>
              </p:ext>
            </p:extLst>
          </p:nvPr>
        </p:nvGraphicFramePr>
        <p:xfrm>
          <a:off x="5272088" y="3751263"/>
          <a:ext cx="492442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9" imgW="1028520" imgH="419040" progId="Equation.DSMT4">
                  <p:embed/>
                </p:oleObj>
              </mc:Choice>
              <mc:Fallback>
                <p:oleObj name="Equation" r:id="rId9" imgW="1028520" imgH="4190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8" y="3751263"/>
                        <a:ext cx="4924425" cy="19716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Line 24"/>
          <p:cNvSpPr>
            <a:spLocks noChangeShapeType="1"/>
          </p:cNvSpPr>
          <p:nvPr/>
        </p:nvSpPr>
        <p:spPr bwMode="auto">
          <a:xfrm flipH="1">
            <a:off x="4267200" y="2743200"/>
            <a:ext cx="3352800" cy="1295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5943600" y="2514600"/>
            <a:ext cx="1219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4495800" y="4876800"/>
            <a:ext cx="609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15352 -0.1736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82" y="-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61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utoUpdateAnimBg="0"/>
      <p:bldP spid="6168" grpId="0" animBg="1"/>
      <p:bldP spid="6168" grpId="1" animBg="1"/>
      <p:bldP spid="6169" grpId="0" animBg="1"/>
      <p:bldP spid="6169" grpId="1" animBg="1"/>
      <p:bldP spid="6171" grpId="0" animBg="1"/>
      <p:bldP spid="617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Робота  з підручником</a:t>
            </a: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Запишіть формулу Томсона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Порівняйте між собою механічні та електромагнітні коливання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Письмово дайте відповіді на запитання параграфа 18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Виконайте вправу 18(1)</a:t>
            </a:r>
          </a:p>
          <a:p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Розробка учителя фізики ОЗСНВК «Академічна гімназія» м. Скадовськ  Кур’янінова О. О.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6109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</TotalTime>
  <Words>125</Words>
  <Application>Microsoft Office PowerPoint</Application>
  <PresentationFormat>Широкий екран</PresentationFormat>
  <Paragraphs>16</Paragraphs>
  <Slides>5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4" baseType="lpstr">
      <vt:lpstr>Arial</vt:lpstr>
      <vt:lpstr>Bookman Old Style</vt:lpstr>
      <vt:lpstr>Calibri</vt:lpstr>
      <vt:lpstr>Georgia</vt:lpstr>
      <vt:lpstr>Times New Roman</vt:lpstr>
      <vt:lpstr>Trebuchet MS</vt:lpstr>
      <vt:lpstr>Wingdings 3</vt:lpstr>
      <vt:lpstr>Грань</vt:lpstr>
      <vt:lpstr>Equation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 з підручником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RePack by Diakov</cp:lastModifiedBy>
  <cp:revision>38</cp:revision>
  <dcterms:created xsi:type="dcterms:W3CDTF">2008-11-08T04:30:57Z</dcterms:created>
  <dcterms:modified xsi:type="dcterms:W3CDTF">2021-12-01T10:46:58Z</dcterms:modified>
</cp:coreProperties>
</file>