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5" autoAdjust="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9258-3047-4C6D-8B44-193943D789F9}" type="datetimeFigureOut">
              <a:rPr lang="uk-UA" smtClean="0"/>
              <a:t>21.11.2021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1CFE-02A1-42AE-ABE3-01DC3261738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86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82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89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9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47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57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91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82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22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24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95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0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662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62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37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18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29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AD9CD4-8FA7-48FC-BB12-E98B39EB7A7A}" type="datetimeFigureOut">
              <a:rPr lang="x-none" smtClean="0"/>
              <a:t>21.11.2021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672F7-2638-4D1E-A42C-10F27BACF28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089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AC123B-B21B-4F8B-9F35-C4C4FD1E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300" b="1" dirty="0" err="1">
                <a:solidFill>
                  <a:srgbClr val="FF0000"/>
                </a:solidFill>
              </a:rPr>
              <a:t>Вплив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електромагнітного</a:t>
            </a:r>
            <a:r>
              <a:rPr lang="ru-RU" sz="5300" b="1" dirty="0">
                <a:solidFill>
                  <a:srgbClr val="FF0000"/>
                </a:solidFill>
              </a:rPr>
              <a:t> поля 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на </a:t>
            </a:r>
            <a:r>
              <a:rPr lang="ru-RU" sz="5300" b="1" dirty="0" err="1">
                <a:solidFill>
                  <a:srgbClr val="FF0000"/>
                </a:solidFill>
              </a:rPr>
              <a:t>організм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людини</a:t>
            </a:r>
            <a:endParaRPr lang="x-none" dirty="0">
              <a:solidFill>
                <a:srgbClr val="FF0000"/>
              </a:solidFill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484311" y="2581274"/>
            <a:ext cx="10018713" cy="3124201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Фізика 11 клас 22.11.2021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9778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650622-75F9-4156-84AF-5B61D01E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3" y="129310"/>
            <a:ext cx="6945745" cy="2309090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7DF96F-74AB-4B85-80FE-3512261EB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707690" cy="4191001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Радіотелефон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– напевно, </a:t>
            </a:r>
            <a:r>
              <a:rPr lang="ru-RU" b="1" dirty="0" err="1">
                <a:solidFill>
                  <a:srgbClr val="002060"/>
                </a:solidFill>
              </a:rPr>
              <a:t>найшкідливіший</a:t>
            </a:r>
            <a:r>
              <a:rPr lang="ru-RU" b="1" dirty="0">
                <a:solidFill>
                  <a:srgbClr val="002060"/>
                </a:solidFill>
              </a:rPr>
              <a:t> за </a:t>
            </a:r>
            <a:r>
              <a:rPr lang="ru-RU" b="1" dirty="0" err="1">
                <a:solidFill>
                  <a:srgbClr val="002060"/>
                </a:solidFill>
              </a:rPr>
              <a:t>електромагнітною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дією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людину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пристрій</a:t>
            </a:r>
            <a:r>
              <a:rPr lang="ru-RU" b="1" dirty="0">
                <a:solidFill>
                  <a:srgbClr val="002060"/>
                </a:solidFill>
              </a:rPr>
              <a:t> через </a:t>
            </a:r>
            <a:r>
              <a:rPr lang="ru-RU" b="1" dirty="0" err="1">
                <a:solidFill>
                  <a:srgbClr val="002060"/>
                </a:solidFill>
              </a:rPr>
              <a:t>дуже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близьку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відстань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людського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мозку</a:t>
            </a:r>
            <a:r>
              <a:rPr lang="ru-RU" b="1" dirty="0">
                <a:solidFill>
                  <a:srgbClr val="002060"/>
                </a:solidFill>
              </a:rPr>
              <a:t> при </a:t>
            </a:r>
            <a:r>
              <a:rPr lang="ru-RU" b="1" dirty="0" err="1">
                <a:solidFill>
                  <a:srgbClr val="002060"/>
                </a:solidFill>
              </a:rPr>
              <a:t>використанні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b="1" dirty="0" err="1">
                <a:solidFill>
                  <a:srgbClr val="C00000"/>
                </a:solidFill>
              </a:rPr>
              <a:t>мобільних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телефонів</a:t>
            </a:r>
            <a:r>
              <a:rPr lang="ru-RU" dirty="0"/>
              <a:t>, зараз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однозначного й </a:t>
            </a:r>
            <a:r>
              <a:rPr lang="ru-RU" dirty="0" err="1"/>
              <a:t>достовірного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негативного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 не </a:t>
            </a:r>
            <a:r>
              <a:rPr lang="ru-RU" dirty="0" err="1"/>
              <a:t>може</a:t>
            </a:r>
            <a:r>
              <a:rPr lang="ru-RU" dirty="0"/>
              <a:t> не </a:t>
            </a:r>
            <a:r>
              <a:rPr lang="ru-RU" dirty="0" err="1"/>
              <a:t>робити</a:t>
            </a:r>
            <a:r>
              <a:rPr lang="ru-RU" dirty="0"/>
              <a:t> негативного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мобільного</a:t>
            </a:r>
            <a:r>
              <a:rPr lang="ru-RU" dirty="0"/>
              <a:t> телефону </a:t>
            </a:r>
            <a:r>
              <a:rPr lang="ru-RU" dirty="0" err="1"/>
              <a:t>електромагнітне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сприймається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приймачем</a:t>
            </a:r>
            <a:r>
              <a:rPr lang="ru-RU" dirty="0"/>
              <a:t>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, але й </a:t>
            </a:r>
            <a:r>
              <a:rPr lang="ru-RU" dirty="0" err="1"/>
              <a:t>тілом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, і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головою.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небезпечний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 – </a:t>
            </a:r>
            <a:r>
              <a:rPr lang="ru-RU" dirty="0" err="1"/>
              <a:t>однозначної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дотепер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.</a:t>
            </a:r>
            <a:br>
              <a:rPr lang="ru-RU" dirty="0"/>
            </a:br>
            <a:endParaRPr lang="x-none" dirty="0"/>
          </a:p>
        </p:txBody>
      </p:sp>
      <p:pic>
        <p:nvPicPr>
          <p:cNvPr id="1026" name="Picture 2" descr="Wi-Fi мережі) на здоров’я людини">
            <a:extLst>
              <a:ext uri="{FF2B5EF4-FFF2-40B4-BE49-F238E27FC236}">
                <a16:creationId xmlns:a16="http://schemas.microsoft.com/office/drawing/2014/main" xmlns="" id="{A11C6630-4E35-484C-A17E-84B17476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"/>
            <a:ext cx="2176217" cy="1694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2E0285-C8B4-4A8D-A7A8-81353D59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120074"/>
            <a:ext cx="8750588" cy="2318326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Висновки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EB7260-FC21-4410-B665-675A017D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73383"/>
            <a:ext cx="10018713" cy="4017818"/>
          </a:xfrm>
        </p:spPr>
        <p:txBody>
          <a:bodyPr>
            <a:normAutofit lnSpcReduction="10000"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У </a:t>
            </a:r>
            <a:r>
              <a:rPr lang="ru-RU" sz="3200" b="1" i="1" dirty="0" err="1">
                <a:solidFill>
                  <a:srgbClr val="C00000"/>
                </a:solidFill>
              </a:rPr>
              <a:t>зв'язку</a:t>
            </a:r>
            <a:r>
              <a:rPr lang="ru-RU" sz="3200" b="1" i="1" dirty="0">
                <a:solidFill>
                  <a:srgbClr val="C00000"/>
                </a:solidFill>
              </a:rPr>
              <a:t> з </a:t>
            </a:r>
            <a:r>
              <a:rPr lang="ru-RU" sz="3200" b="1" i="1" dirty="0" err="1">
                <a:solidFill>
                  <a:srgbClr val="C00000"/>
                </a:solidFill>
              </a:rPr>
              <a:t>бурхливим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зростанням</a:t>
            </a:r>
            <a:r>
              <a:rPr lang="ru-RU" sz="3200" b="1" i="1" dirty="0">
                <a:solidFill>
                  <a:srgbClr val="C00000"/>
                </a:solidFill>
              </a:rPr>
              <a:t> числа </a:t>
            </a:r>
            <a:r>
              <a:rPr lang="ru-RU" sz="3200" b="1" i="1" dirty="0" err="1">
                <a:solidFill>
                  <a:srgbClr val="C00000"/>
                </a:solidFill>
              </a:rPr>
              <a:t>технологій</a:t>
            </a:r>
            <a:r>
              <a:rPr lang="ru-RU" sz="3200" b="1" i="1" dirty="0">
                <a:solidFill>
                  <a:srgbClr val="C00000"/>
                </a:solidFill>
              </a:rPr>
              <a:t> і </a:t>
            </a:r>
            <a:r>
              <a:rPr lang="ru-RU" sz="3200" b="1" i="1" dirty="0" err="1">
                <a:solidFill>
                  <a:srgbClr val="C00000"/>
                </a:solidFill>
              </a:rPr>
              <a:t>приладів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уникнути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впливу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електромагнітних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полів</a:t>
            </a:r>
            <a:r>
              <a:rPr lang="ru-RU" sz="3200" b="1" i="1" dirty="0">
                <a:solidFill>
                  <a:srgbClr val="C00000"/>
                </a:solidFill>
              </a:rPr>
              <a:t> у </a:t>
            </a:r>
            <a:r>
              <a:rPr lang="ru-RU" sz="3200" b="1" i="1" dirty="0" err="1">
                <a:solidFill>
                  <a:srgbClr val="C00000"/>
                </a:solidFill>
              </a:rPr>
              <a:t>світі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</a:rPr>
              <a:t>практично </a:t>
            </a:r>
            <a:r>
              <a:rPr lang="ru-RU" sz="3200" b="1" i="1" u="sng" dirty="0" err="1">
                <a:solidFill>
                  <a:srgbClr val="0070C0"/>
                </a:solidFill>
              </a:rPr>
              <a:t>неможливо</a:t>
            </a:r>
            <a:r>
              <a:rPr lang="ru-RU" sz="3200" b="1" i="1" u="sng" dirty="0">
                <a:solidFill>
                  <a:srgbClr val="C00000"/>
                </a:solidFill>
              </a:rPr>
              <a:t>.</a:t>
            </a:r>
          </a:p>
          <a:p>
            <a:r>
              <a:rPr lang="ru-RU" sz="3200" b="1" i="1" dirty="0">
                <a:solidFill>
                  <a:srgbClr val="C00000"/>
                </a:solidFill>
              </a:rPr>
              <a:t> Але треба </a:t>
            </a:r>
            <a:r>
              <a:rPr lang="ru-RU" sz="3200" b="1" i="1" dirty="0" err="1">
                <a:solidFill>
                  <a:srgbClr val="00B050"/>
                </a:solidFill>
              </a:rPr>
              <a:t>зрозуміти</a:t>
            </a:r>
            <a:r>
              <a:rPr lang="ru-RU" sz="3200" b="1" i="1" dirty="0">
                <a:solidFill>
                  <a:srgbClr val="C00000"/>
                </a:solidFill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</a:rPr>
              <a:t>що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повне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дотримання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санітарних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і </a:t>
            </a:r>
            <a:r>
              <a:rPr lang="ru-RU" sz="3200" b="1" i="1" dirty="0" err="1">
                <a:solidFill>
                  <a:srgbClr val="00B050"/>
                </a:solidFill>
              </a:rPr>
              <a:t>гігієнічних</a:t>
            </a:r>
            <a:r>
              <a:rPr lang="ru-RU" sz="3200" b="1" i="1" dirty="0">
                <a:solidFill>
                  <a:srgbClr val="00B050"/>
                </a:solidFill>
              </a:rPr>
              <a:t> норм </a:t>
            </a:r>
            <a:r>
              <a:rPr lang="ru-RU" sz="3200" b="1" i="1" dirty="0">
                <a:solidFill>
                  <a:srgbClr val="C00000"/>
                </a:solidFill>
              </a:rPr>
              <a:t>при </a:t>
            </a:r>
            <a:r>
              <a:rPr lang="ru-RU" sz="3200" b="1" i="1" dirty="0" err="1">
                <a:solidFill>
                  <a:srgbClr val="C00000"/>
                </a:solidFill>
              </a:rPr>
              <a:t>використанні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побутових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приладів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>
                <a:solidFill>
                  <a:srgbClr val="00B050"/>
                </a:solidFill>
              </a:rPr>
              <a:t>практично </a:t>
            </a:r>
            <a:r>
              <a:rPr lang="ru-RU" sz="3200" b="1" i="1" dirty="0" err="1">
                <a:solidFill>
                  <a:srgbClr val="00B050"/>
                </a:solidFill>
              </a:rPr>
              <a:t>знешкоджує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вплив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електромагнітних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 err="1">
                <a:solidFill>
                  <a:srgbClr val="00B050"/>
                </a:solidFill>
              </a:rPr>
              <a:t>полів</a:t>
            </a:r>
            <a:r>
              <a:rPr lang="ru-RU" sz="3200" b="1" i="1" dirty="0">
                <a:solidFill>
                  <a:srgbClr val="00B050"/>
                </a:solidFill>
              </a:rPr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на </a:t>
            </a:r>
            <a:r>
              <a:rPr lang="ru-RU" sz="3200" b="1" i="1" dirty="0" err="1">
                <a:solidFill>
                  <a:srgbClr val="C00000"/>
                </a:solidFill>
              </a:rPr>
              <a:t>людину</a:t>
            </a:r>
            <a:r>
              <a:rPr lang="ru-RU" sz="3200" b="1" i="1" dirty="0">
                <a:solidFill>
                  <a:srgbClr val="C00000"/>
                </a:solidFill>
              </a:rPr>
              <a:t>.</a:t>
            </a:r>
            <a:endParaRPr lang="x-none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16</a:t>
            </a:r>
          </a:p>
          <a:p>
            <a:r>
              <a:rPr lang="uk-UA" smtClean="0"/>
              <a:t>Вправа 16(4)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024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9A07B0-5F1B-4072-94EF-5D70E048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7" y="630382"/>
            <a:ext cx="9027679" cy="1752599"/>
          </a:xfrm>
        </p:spPr>
        <p:txBody>
          <a:bodyPr/>
          <a:lstStyle/>
          <a:p>
            <a:r>
              <a:rPr lang="ru-RU" b="1" dirty="0" err="1"/>
              <a:t>Електромагн</a:t>
            </a:r>
            <a:r>
              <a:rPr lang="en-US" b="1" dirty="0" err="1"/>
              <a:t>i</a:t>
            </a:r>
            <a:r>
              <a:rPr lang="ru-RU" b="1" dirty="0" err="1"/>
              <a:t>тне</a:t>
            </a:r>
            <a:r>
              <a:rPr lang="ru-RU" b="1" dirty="0"/>
              <a:t> поле (ЕМП)</a:t>
            </a:r>
            <a:r>
              <a:rPr lang="ru-RU" dirty="0"/>
              <a:t> 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1D4949-B51B-4690-83DD-E4C14A07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58109"/>
            <a:ext cx="10018713" cy="443345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особлива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форма матер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ї, за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якої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йснюється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взаємод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я м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ж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електрично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зарядженими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частинками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Воно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складається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двох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окремих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пол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–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електричного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магн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Силов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лінії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цих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ол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взаємно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перпендикулярн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Через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електромагн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тне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поле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передаються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вс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види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електромагн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тного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випром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нювання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– в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низькочастотного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(рад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охвил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до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високочастного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(рентген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вське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та гамма-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випром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нювання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x-none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9AA605-B6CE-4357-8FE9-0BBF3267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87746"/>
            <a:ext cx="7712077" cy="2350654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02ADB9-F532-4F6D-932E-5FC7825D9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207491"/>
            <a:ext cx="5729288" cy="4562764"/>
          </a:xfrm>
        </p:spPr>
        <p:txBody>
          <a:bodyPr>
            <a:normAutofit/>
          </a:bodyPr>
          <a:lstStyle/>
          <a:p>
            <a:r>
              <a:rPr lang="ru-RU" sz="2400" dirty="0" err="1"/>
              <a:t>Найбільший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електромагнітну</a:t>
            </a:r>
            <a:r>
              <a:rPr lang="ru-RU" sz="2400" dirty="0"/>
              <a:t> обстановку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будівель</a:t>
            </a:r>
            <a:r>
              <a:rPr lang="ru-RU" sz="2400" dirty="0"/>
              <a:t> в </a:t>
            </a:r>
            <a:r>
              <a:rPr lang="ru-RU" sz="2400" dirty="0" err="1"/>
              <a:t>діапазоні</a:t>
            </a:r>
            <a:r>
              <a:rPr lang="ru-RU" sz="2400" dirty="0"/>
              <a:t> </a:t>
            </a:r>
            <a:r>
              <a:rPr lang="ru-RU" sz="2400" dirty="0" err="1"/>
              <a:t>промислової</a:t>
            </a:r>
            <a:r>
              <a:rPr lang="ru-RU" sz="2400" dirty="0"/>
              <a:t> </a:t>
            </a:r>
            <a:r>
              <a:rPr lang="ru-RU" sz="2400" dirty="0" err="1"/>
              <a:t>частоти</a:t>
            </a:r>
            <a:r>
              <a:rPr lang="ru-RU" sz="2400" dirty="0"/>
              <a:t> 50 Гц вносить </a:t>
            </a:r>
            <a:r>
              <a:rPr lang="ru-RU" sz="2400" dirty="0" err="1"/>
              <a:t>електротехнічне</a:t>
            </a:r>
            <a:r>
              <a:rPr lang="ru-RU" sz="2400" dirty="0"/>
              <a:t> </a:t>
            </a:r>
            <a:r>
              <a:rPr lang="ru-RU" sz="2400" dirty="0" err="1"/>
              <a:t>устаткування</a:t>
            </a:r>
            <a:r>
              <a:rPr lang="ru-RU" sz="2400" dirty="0"/>
              <a:t>,</a:t>
            </a:r>
          </a:p>
          <a:p>
            <a:r>
              <a:rPr lang="ru-RU" sz="2400" dirty="0"/>
              <a:t> а </a:t>
            </a:r>
            <a:r>
              <a:rPr lang="ru-RU" sz="2400" dirty="0" err="1"/>
              <a:t>саме</a:t>
            </a:r>
            <a:r>
              <a:rPr lang="ru-RU" sz="2400" dirty="0"/>
              <a:t>: </a:t>
            </a:r>
            <a:r>
              <a:rPr lang="ru-RU" sz="2400" dirty="0" err="1"/>
              <a:t>кабельні</a:t>
            </a:r>
            <a:r>
              <a:rPr lang="ru-RU" sz="2400" dirty="0"/>
              <a:t> </a:t>
            </a:r>
            <a:r>
              <a:rPr lang="ru-RU" sz="2400" dirty="0" err="1"/>
              <a:t>лінії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підводять</a:t>
            </a:r>
            <a:r>
              <a:rPr lang="ru-RU" sz="2400" dirty="0"/>
              <a:t> </a:t>
            </a:r>
            <a:r>
              <a:rPr lang="ru-RU" sz="2400" dirty="0" err="1"/>
              <a:t>електрику</a:t>
            </a:r>
            <a:r>
              <a:rPr lang="ru-RU" sz="2400" dirty="0"/>
              <a:t> до </a:t>
            </a:r>
            <a:r>
              <a:rPr lang="ru-RU" sz="2400" dirty="0" err="1"/>
              <a:t>усіх</a:t>
            </a:r>
            <a:r>
              <a:rPr lang="ru-RU" sz="2400" dirty="0"/>
              <a:t> квартир</a:t>
            </a:r>
          </a:p>
          <a:p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споживачів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життєзабезпечення</a:t>
            </a:r>
            <a:r>
              <a:rPr lang="ru-RU" sz="2400" dirty="0"/>
              <a:t> </a:t>
            </a:r>
            <a:r>
              <a:rPr lang="ru-RU" sz="2400" dirty="0" err="1"/>
              <a:t>будівлі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розподільні</a:t>
            </a:r>
            <a:r>
              <a:rPr lang="ru-RU" sz="2400" dirty="0"/>
              <a:t> </a:t>
            </a:r>
            <a:r>
              <a:rPr lang="ru-RU" sz="2400" dirty="0" err="1"/>
              <a:t>щити</a:t>
            </a:r>
            <a:r>
              <a:rPr lang="ru-RU" sz="2400" dirty="0"/>
              <a:t> і </a:t>
            </a:r>
            <a:r>
              <a:rPr lang="ru-RU" sz="2400" dirty="0" err="1"/>
              <a:t>трансформатори</a:t>
            </a:r>
            <a:r>
              <a:rPr lang="ru-RU" sz="2400" dirty="0"/>
              <a:t>.</a:t>
            </a:r>
            <a:br>
              <a:rPr lang="ru-RU" sz="2400" dirty="0"/>
            </a:b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4986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04693-8D3E-4FED-822F-A1427FA3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2FAD55-B7ED-4793-B4DD-58294ADEFA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000" dirty="0" err="1"/>
              <a:t>Мікрохвильова</a:t>
            </a:r>
            <a:r>
              <a:rPr lang="ru-RU" sz="3000" dirty="0"/>
              <a:t> </a:t>
            </a:r>
            <a:r>
              <a:rPr lang="ru-RU" sz="3000" dirty="0" err="1"/>
              <a:t>піч</a:t>
            </a:r>
            <a:r>
              <a:rPr lang="ru-RU" sz="3000" dirty="0"/>
              <a:t> – </a:t>
            </a:r>
            <a:r>
              <a:rPr lang="ru-RU" sz="3000" dirty="0" err="1"/>
              <a:t>небезпечний</a:t>
            </a:r>
            <a:r>
              <a:rPr lang="ru-RU" sz="3000" dirty="0"/>
              <a:t> </a:t>
            </a:r>
            <a:r>
              <a:rPr lang="ru-RU" sz="3000" dirty="0" err="1"/>
              <a:t>електричний</a:t>
            </a:r>
            <a:r>
              <a:rPr lang="ru-RU" sz="3000" dirty="0"/>
              <a:t> </a:t>
            </a:r>
            <a:r>
              <a:rPr lang="ru-RU" sz="3000" dirty="0" err="1"/>
              <a:t>прилад</a:t>
            </a:r>
            <a:r>
              <a:rPr lang="ru-RU" sz="3000" dirty="0"/>
              <a:t> (</a:t>
            </a:r>
            <a:r>
              <a:rPr lang="ru-RU" sz="3000" dirty="0" err="1"/>
              <a:t>потрібно</a:t>
            </a:r>
            <a:r>
              <a:rPr lang="ru-RU" sz="3000" dirty="0"/>
              <a:t> </a:t>
            </a:r>
            <a:r>
              <a:rPr lang="ru-RU" sz="3000" dirty="0" err="1"/>
              <a:t>перебувати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</a:t>
            </a:r>
            <a:r>
              <a:rPr lang="ru-RU" sz="3000" dirty="0" err="1"/>
              <a:t>нього</a:t>
            </a:r>
            <a:r>
              <a:rPr lang="ru-RU" sz="3000" dirty="0"/>
              <a:t> на </a:t>
            </a:r>
            <a:r>
              <a:rPr lang="ru-RU" sz="3000" dirty="0" err="1"/>
              <a:t>відстані</a:t>
            </a:r>
            <a:r>
              <a:rPr lang="ru-RU" sz="3000" dirty="0"/>
              <a:t> не </a:t>
            </a:r>
            <a:r>
              <a:rPr lang="ru-RU" sz="3000" dirty="0" err="1"/>
              <a:t>ближче</a:t>
            </a:r>
            <a:r>
              <a:rPr lang="ru-RU" sz="3000" dirty="0"/>
              <a:t> 30 см </a:t>
            </a:r>
            <a:r>
              <a:rPr lang="ru-RU" sz="3000" dirty="0" err="1"/>
              <a:t>під</a:t>
            </a:r>
            <a:r>
              <a:rPr lang="ru-RU" sz="3000" dirty="0"/>
              <a:t> час </a:t>
            </a:r>
            <a:r>
              <a:rPr lang="ru-RU" sz="3000" dirty="0" err="1"/>
              <a:t>його</a:t>
            </a:r>
            <a:r>
              <a:rPr lang="ru-RU" sz="3000" dirty="0"/>
              <a:t> </a:t>
            </a:r>
            <a:r>
              <a:rPr lang="ru-RU" sz="3000" dirty="0" err="1"/>
              <a:t>роботи</a:t>
            </a:r>
            <a:r>
              <a:rPr lang="ru-RU" sz="3000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541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095563-4038-4493-8DBE-1547E63F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92365"/>
            <a:ext cx="10018713" cy="1644072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39067D-3FD0-4E26-8B93-94C5A971D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667000"/>
            <a:ext cx="4895055" cy="204354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Пилосос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  <a:r>
              <a:rPr lang="ru-RU" sz="2800" b="1" dirty="0" err="1">
                <a:solidFill>
                  <a:srgbClr val="0070C0"/>
                </a:solidFill>
              </a:rPr>
              <a:t>небезпечна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відстань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електромагнітного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випромінювання</a:t>
            </a:r>
            <a:r>
              <a:rPr lang="ru-RU" sz="2800" b="1" dirty="0">
                <a:solidFill>
                  <a:srgbClr val="0070C0"/>
                </a:solidFill>
              </a:rPr>
              <a:t> – 60 см</a:t>
            </a:r>
            <a:r>
              <a:rPr lang="ru-RU" sz="2800" dirty="0"/>
              <a:t/>
            </a:r>
            <a:br>
              <a:rPr lang="ru-RU" sz="2800" dirty="0"/>
            </a:br>
            <a:endParaRPr lang="x-none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B963D36-88E9-4968-BB6F-BF65B931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322" y="1593273"/>
            <a:ext cx="4895056" cy="312420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Електроплитка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  <a:r>
              <a:rPr lang="ru-RU" sz="2800" b="1" dirty="0" err="1">
                <a:solidFill>
                  <a:srgbClr val="0070C0"/>
                </a:solidFill>
              </a:rPr>
              <a:t>небезпека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тривалого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знаходження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біля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електроплити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ближче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ніж</a:t>
            </a:r>
            <a:r>
              <a:rPr lang="ru-RU" sz="2800" b="1" dirty="0">
                <a:solidFill>
                  <a:srgbClr val="0070C0"/>
                </a:solidFill>
              </a:rPr>
              <a:t> 30 см, на жаль, </a:t>
            </a:r>
            <a:r>
              <a:rPr lang="ru-RU" sz="2800" b="1" dirty="0" err="1">
                <a:solidFill>
                  <a:srgbClr val="0070C0"/>
                </a:solidFill>
              </a:rPr>
              <a:t>рідко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береться</a:t>
            </a:r>
            <a:r>
              <a:rPr lang="ru-RU" sz="2800" b="1" dirty="0">
                <a:solidFill>
                  <a:srgbClr val="0070C0"/>
                </a:solidFill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</a:rPr>
              <a:t>уваги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домогосподарками</a:t>
            </a:r>
            <a:r>
              <a:rPr lang="ru-RU" sz="2800" b="1" dirty="0">
                <a:solidFill>
                  <a:srgbClr val="0070C0"/>
                </a:solidFill>
              </a:rPr>
              <a:t>;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x-none" sz="2800" b="1" dirty="0">
              <a:solidFill>
                <a:srgbClr val="0070C0"/>
              </a:solidFill>
            </a:endParaRPr>
          </a:p>
        </p:txBody>
      </p:sp>
      <p:sp>
        <p:nvSpPr>
          <p:cNvPr id="6" name="AutoShape 2" descr="Картинки по запросу Пилосос">
            <a:extLst>
              <a:ext uri="{FF2B5EF4-FFF2-40B4-BE49-F238E27FC236}">
                <a16:creationId xmlns:a16="http://schemas.microsoft.com/office/drawing/2014/main" xmlns="" id="{8496EE77-070E-43E2-8D3C-203B76D611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30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EB529-AEA7-4AA0-A755-1678115F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787BAE-8CA4-4655-B93D-62D48CCEA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2" y="2105891"/>
            <a:ext cx="4895055" cy="4507345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Холодильник – у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джерелах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небезпека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електромагнітного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випромінювання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різна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небезпечна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відстань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коливається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30 см до 1,5 метра</a:t>
            </a: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Електричний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чайник – область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випромінювання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до 25 см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7D028-76E4-4A29-B838-58FA039A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27" y="406732"/>
            <a:ext cx="8621279" cy="2253672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AF7418-6906-4877-B79A-526F42A80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Пральна</a:t>
            </a:r>
            <a:r>
              <a:rPr lang="ru-RU" sz="2800" b="1" dirty="0">
                <a:solidFill>
                  <a:srgbClr val="0070C0"/>
                </a:solidFill>
              </a:rPr>
              <a:t> машина – </a:t>
            </a:r>
            <a:r>
              <a:rPr lang="ru-RU" sz="2800" b="1" dirty="0" err="1">
                <a:solidFill>
                  <a:srgbClr val="0070C0"/>
                </a:solidFill>
              </a:rPr>
              <a:t>небезпечна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відстань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коливається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від</a:t>
            </a:r>
            <a:r>
              <a:rPr lang="ru-RU" sz="2800" b="1" dirty="0">
                <a:solidFill>
                  <a:srgbClr val="0070C0"/>
                </a:solidFill>
              </a:rPr>
              <a:t> 40 до 60 см</a:t>
            </a:r>
          </a:p>
          <a:p>
            <a:r>
              <a:rPr lang="ru-RU" sz="2800" b="1" dirty="0" err="1">
                <a:solidFill>
                  <a:srgbClr val="0070C0"/>
                </a:solidFill>
              </a:rPr>
              <a:t>Посудомийна</a:t>
            </a:r>
            <a:r>
              <a:rPr lang="ru-RU" sz="2800" b="1" dirty="0">
                <a:solidFill>
                  <a:srgbClr val="0070C0"/>
                </a:solidFill>
              </a:rPr>
              <a:t> машина – до 40 см</a:t>
            </a: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75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45968-8D60-4ADD-B71F-D8AEC1DD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129310"/>
            <a:ext cx="7337424" cy="2309090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353623-612B-4D87-8E71-1D2D55573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8364" y="1422400"/>
            <a:ext cx="3805381" cy="492298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Електрична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праска</a:t>
            </a:r>
            <a:r>
              <a:rPr lang="ru-RU" sz="2400" b="1" dirty="0">
                <a:solidFill>
                  <a:srgbClr val="0070C0"/>
                </a:solidFill>
              </a:rPr>
              <a:t> – </a:t>
            </a:r>
            <a:r>
              <a:rPr lang="ru-RU" sz="2400" b="1" dirty="0" err="1">
                <a:solidFill>
                  <a:srgbClr val="0070C0"/>
                </a:solidFill>
              </a:rPr>
              <a:t>небезпечна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лише</a:t>
            </a:r>
            <a:r>
              <a:rPr lang="ru-RU" sz="2400" b="1" dirty="0">
                <a:solidFill>
                  <a:srgbClr val="0070C0"/>
                </a:solidFill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</a:rPr>
              <a:t>режимі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нагрівання</a:t>
            </a:r>
            <a:r>
              <a:rPr lang="ru-RU" sz="2400" b="1" dirty="0">
                <a:solidFill>
                  <a:srgbClr val="0070C0"/>
                </a:solidFill>
              </a:rPr>
              <a:t>, а </a:t>
            </a:r>
            <a:r>
              <a:rPr lang="ru-RU" sz="2400" b="1" dirty="0" err="1">
                <a:solidFill>
                  <a:srgbClr val="0070C0"/>
                </a:solidFill>
              </a:rPr>
              <a:t>відстань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небезпечного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випромінювання</a:t>
            </a:r>
            <a:r>
              <a:rPr lang="ru-RU" sz="2400" b="1" dirty="0">
                <a:solidFill>
                  <a:srgbClr val="0070C0"/>
                </a:solidFill>
              </a:rPr>
              <a:t> – 20 см</a:t>
            </a:r>
          </a:p>
          <a:p>
            <a:r>
              <a:rPr lang="ru-RU" sz="2400" b="1" dirty="0" err="1">
                <a:solidFill>
                  <a:srgbClr val="00B050"/>
                </a:solidFill>
              </a:rPr>
              <a:t>Телевізор</a:t>
            </a:r>
            <a:r>
              <a:rPr lang="ru-RU" sz="2400" b="1" dirty="0">
                <a:solidFill>
                  <a:srgbClr val="00B050"/>
                </a:solidFill>
              </a:rPr>
              <a:t> – один з </a:t>
            </a:r>
            <a:r>
              <a:rPr lang="ru-RU" sz="2400" b="1" dirty="0" err="1">
                <a:solidFill>
                  <a:srgbClr val="00B050"/>
                </a:solidFill>
              </a:rPr>
              <a:t>найнебезпечніших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побутових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приладів</a:t>
            </a:r>
            <a:r>
              <a:rPr lang="ru-RU" sz="2400" b="1" dirty="0">
                <a:solidFill>
                  <a:srgbClr val="00B050"/>
                </a:solidFill>
              </a:rPr>
              <a:t> і </a:t>
            </a:r>
            <a:r>
              <a:rPr lang="ru-RU" sz="2400" b="1" dirty="0" err="1">
                <a:solidFill>
                  <a:srgbClr val="00B050"/>
                </a:solidFill>
              </a:rPr>
              <a:t>відстань</a:t>
            </a:r>
            <a:r>
              <a:rPr lang="ru-RU" sz="2400" b="1" dirty="0">
                <a:solidFill>
                  <a:srgbClr val="00B050"/>
                </a:solidFill>
              </a:rPr>
              <a:t> до </a:t>
            </a:r>
            <a:r>
              <a:rPr lang="ru-RU" sz="2400" b="1" dirty="0" err="1">
                <a:solidFill>
                  <a:srgbClr val="00B050"/>
                </a:solidFill>
              </a:rPr>
              <a:t>нього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має</a:t>
            </a:r>
            <a:r>
              <a:rPr lang="ru-RU" sz="2400" b="1" dirty="0">
                <a:solidFill>
                  <a:srgbClr val="00B050"/>
                </a:solidFill>
              </a:rPr>
              <a:t> бути не </a:t>
            </a:r>
            <a:r>
              <a:rPr lang="ru-RU" sz="2400" b="1" dirty="0" err="1">
                <a:solidFill>
                  <a:srgbClr val="00B050"/>
                </a:solidFill>
              </a:rPr>
              <a:t>менше</a:t>
            </a:r>
            <a:r>
              <a:rPr lang="ru-RU" sz="2400" b="1" dirty="0">
                <a:solidFill>
                  <a:srgbClr val="00B050"/>
                </a:solidFill>
              </a:rPr>
              <a:t> 1,5 метра, а для </a:t>
            </a:r>
            <a:r>
              <a:rPr lang="ru-RU" sz="2400" b="1" dirty="0" err="1">
                <a:solidFill>
                  <a:srgbClr val="00B050"/>
                </a:solidFill>
              </a:rPr>
              <a:t>телевізорів</a:t>
            </a:r>
            <a:r>
              <a:rPr lang="ru-RU" sz="2400" b="1" dirty="0">
                <a:solidFill>
                  <a:srgbClr val="00B050"/>
                </a:solidFill>
              </a:rPr>
              <a:t> 29 </a:t>
            </a:r>
            <a:r>
              <a:rPr lang="ru-RU" sz="2400" b="1" dirty="0" err="1">
                <a:solidFill>
                  <a:srgbClr val="00B050"/>
                </a:solidFill>
              </a:rPr>
              <a:t>дюймів</a:t>
            </a:r>
            <a:r>
              <a:rPr lang="ru-RU" sz="2400" b="1" dirty="0">
                <a:solidFill>
                  <a:srgbClr val="00B050"/>
                </a:solidFill>
              </a:rPr>
              <a:t> і </a:t>
            </a:r>
            <a:r>
              <a:rPr lang="ru-RU" sz="2400" b="1" dirty="0" err="1">
                <a:solidFill>
                  <a:srgbClr val="00B050"/>
                </a:solidFill>
              </a:rPr>
              <a:t>більше</a:t>
            </a:r>
            <a:r>
              <a:rPr lang="ru-RU" sz="2400" b="1" dirty="0">
                <a:solidFill>
                  <a:srgbClr val="00B050"/>
                </a:solidFill>
              </a:rPr>
              <a:t> – </a:t>
            </a:r>
            <a:r>
              <a:rPr lang="ru-RU" sz="2400" b="1" dirty="0" err="1">
                <a:solidFill>
                  <a:srgbClr val="00B050"/>
                </a:solidFill>
              </a:rPr>
              <a:t>відстань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слід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збільшити</a:t>
            </a:r>
            <a:r>
              <a:rPr lang="ru-RU" sz="2400" b="1" dirty="0">
                <a:solidFill>
                  <a:srgbClr val="00B050"/>
                </a:solidFill>
              </a:rPr>
              <a:t> до 2 і </a:t>
            </a:r>
            <a:r>
              <a:rPr lang="ru-RU" sz="2400" b="1" dirty="0" err="1">
                <a:solidFill>
                  <a:srgbClr val="00B050"/>
                </a:solidFill>
              </a:rPr>
              <a:t>більше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метрів</a:t>
            </a: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x-none" b="1" dirty="0">
              <a:solidFill>
                <a:srgbClr val="00B050"/>
              </a:solidFill>
            </a:endParaRPr>
          </a:p>
        </p:txBody>
      </p:sp>
      <p:pic>
        <p:nvPicPr>
          <p:cNvPr id="9220" name="Picture 4" descr="Картинки по запросу Телевізор">
            <a:extLst>
              <a:ext uri="{FF2B5EF4-FFF2-40B4-BE49-F238E27FC236}">
                <a16:creationId xmlns:a16="http://schemas.microsoft.com/office/drawing/2014/main" xmlns="" id="{F32D5A59-EDC5-4085-98CC-CB4F7FF5D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7" b="99546" l="0" r="9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36" y="3024819"/>
            <a:ext cx="4178428" cy="27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1F436-EB76-40FC-A70A-5BC6E671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4" y="175492"/>
            <a:ext cx="8261060" cy="2262908"/>
          </a:xfrm>
        </p:spPr>
        <p:txBody>
          <a:bodyPr>
            <a:normAutofit/>
          </a:bodyPr>
          <a:lstStyle/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Перелік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небезпечних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побутових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електроприладів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ступінь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їхньої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користувачів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804356-A69F-4C98-9A22-A5C98FC00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092" y="2068945"/>
            <a:ext cx="5086276" cy="4359564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>
                <a:solidFill>
                  <a:srgbClr val="00B050"/>
                </a:solidFill>
              </a:rPr>
              <a:t>Кондиціонер</a:t>
            </a:r>
            <a:r>
              <a:rPr lang="ru-RU" sz="2400" b="1" dirty="0">
                <a:solidFill>
                  <a:srgbClr val="00B050"/>
                </a:solidFill>
              </a:rPr>
              <a:t> – як і </a:t>
            </a:r>
            <a:r>
              <a:rPr lang="ru-RU" sz="2400" b="1" dirty="0" err="1">
                <a:solidFill>
                  <a:srgbClr val="00B050"/>
                </a:solidFill>
              </a:rPr>
              <a:t>телевізор</a:t>
            </a:r>
            <a:r>
              <a:rPr lang="ru-RU" sz="2400" b="1" dirty="0">
                <a:solidFill>
                  <a:srgbClr val="00B050"/>
                </a:solidFill>
              </a:rPr>
              <a:t>, є одним з самих „</a:t>
            </a:r>
            <a:r>
              <a:rPr lang="ru-RU" sz="2400" b="1" dirty="0" err="1">
                <a:solidFill>
                  <a:srgbClr val="00B050"/>
                </a:solidFill>
              </a:rPr>
              <a:t>випромінюючих</a:t>
            </a:r>
            <a:r>
              <a:rPr lang="ru-RU" sz="2400" b="1" dirty="0">
                <a:solidFill>
                  <a:srgbClr val="00B050"/>
                </a:solidFill>
              </a:rPr>
              <a:t>” </a:t>
            </a:r>
            <a:r>
              <a:rPr lang="ru-RU" sz="2400" b="1" dirty="0" err="1">
                <a:solidFill>
                  <a:srgbClr val="00B050"/>
                </a:solidFill>
              </a:rPr>
              <a:t>приладів</a:t>
            </a:r>
            <a:r>
              <a:rPr lang="ru-RU" sz="2400" b="1" dirty="0">
                <a:solidFill>
                  <a:srgbClr val="00B050"/>
                </a:solidFill>
              </a:rPr>
              <a:t>, тому </a:t>
            </a:r>
            <a:r>
              <a:rPr lang="ru-RU" sz="2400" b="1" dirty="0" err="1">
                <a:solidFill>
                  <a:srgbClr val="00B050"/>
                </a:solidFill>
              </a:rPr>
              <a:t>безпечно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знаходитися</a:t>
            </a:r>
            <a:r>
              <a:rPr lang="ru-RU" sz="2400" b="1" dirty="0">
                <a:solidFill>
                  <a:srgbClr val="00B050"/>
                </a:solidFill>
              </a:rPr>
              <a:t> не </a:t>
            </a:r>
            <a:r>
              <a:rPr lang="ru-RU" sz="2400" b="1" dirty="0" err="1">
                <a:solidFill>
                  <a:srgbClr val="00B050"/>
                </a:solidFill>
              </a:rPr>
              <a:t>ближче</a:t>
            </a:r>
            <a:r>
              <a:rPr lang="ru-RU" sz="2400" b="1" dirty="0">
                <a:solidFill>
                  <a:srgbClr val="00B050"/>
                </a:solidFill>
              </a:rPr>
              <a:t> 1,5 метра</a:t>
            </a:r>
          </a:p>
          <a:p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Комп'ютер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незважаючи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введення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жорстких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заходів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зниження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електромагнітного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випромінювання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прилад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залишається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досить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небезпечним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бажано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знаходитися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ближче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80 см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екрану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  <p:pic>
        <p:nvPicPr>
          <p:cNvPr id="10242" name="Picture 2" descr="Картинки по запросу Кондиціонер">
            <a:extLst>
              <a:ext uri="{FF2B5EF4-FFF2-40B4-BE49-F238E27FC236}">
                <a16:creationId xmlns:a16="http://schemas.microsoft.com/office/drawing/2014/main" xmlns="" id="{64EBEB44-007F-4CCC-9334-B9EA402164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" b="98813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45" y="2290081"/>
            <a:ext cx="3730728" cy="162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Комп'ютер">
            <a:extLst>
              <a:ext uri="{FF2B5EF4-FFF2-40B4-BE49-F238E27FC236}">
                <a16:creationId xmlns:a16="http://schemas.microsoft.com/office/drawing/2014/main" xmlns="" id="{BBB00790-502C-412D-98C3-42DFAB08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6" b="99557" l="5176" r="93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54" y="3770543"/>
            <a:ext cx="4829856" cy="32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98</TotalTime>
  <Words>535</Words>
  <Application>Microsoft Office PowerPoint</Application>
  <PresentationFormat>Широкий екран</PresentationFormat>
  <Paragraphs>35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Параллакс</vt:lpstr>
      <vt:lpstr>Вплив електромагнітного поля  на організм людини</vt:lpstr>
      <vt:lpstr>Електромагнiтне поле (ЕМП) </vt:lpstr>
      <vt:lpstr>Перелік небезпечних побутових електроприладів та ступінь їхньої небезпеки для користувачів:</vt:lpstr>
      <vt:lpstr>Перелік небезпечних побутових електроприладів та ступінь їхньої небезпеки для користувачів:</vt:lpstr>
      <vt:lpstr>Перелік небезпечних побутових електроприладів та ступінь їхньої небезпеки для користувачів:</vt:lpstr>
      <vt:lpstr>Перелік небезпечних побутових електроприладів та ступінь їхньої небезпеки для користувачів:</vt:lpstr>
      <vt:lpstr>Перелік небезпечних побутових електроприладів та ступінь їхньої небезпеки для користувачів:</vt:lpstr>
      <vt:lpstr>Перелік небезпечних побутових електроприладів та ступінь їхньої небезпеки для користувачів:</vt:lpstr>
      <vt:lpstr>Перелік небезпечних побутових електроприладів та ступінь їхньої небезпеки для користувачів:</vt:lpstr>
      <vt:lpstr>Перелік небезпечних побутових електроприладів та ступінь їхньої небезпеки для користувачів:</vt:lpstr>
      <vt:lpstr>Висновки: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електромагнітного поля на організм людини</dc:title>
  <dc:creator>круртоо вова</dc:creator>
  <cp:lastModifiedBy>RePack by Diakov</cp:lastModifiedBy>
  <cp:revision>11</cp:revision>
  <cp:lastPrinted>2020-02-04T11:26:07Z</cp:lastPrinted>
  <dcterms:created xsi:type="dcterms:W3CDTF">2020-02-03T20:49:34Z</dcterms:created>
  <dcterms:modified xsi:type="dcterms:W3CDTF">2021-11-21T17:51:11Z</dcterms:modified>
</cp:coreProperties>
</file>