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78" r:id="rId3"/>
    <p:sldId id="293" r:id="rId4"/>
    <p:sldId id="279" r:id="rId5"/>
    <p:sldId id="280" r:id="rId6"/>
    <p:sldId id="282" r:id="rId7"/>
    <p:sldId id="281" r:id="rId8"/>
    <p:sldId id="257" r:id="rId9"/>
    <p:sldId id="283" r:id="rId10"/>
    <p:sldId id="285" r:id="rId11"/>
    <p:sldId id="262" r:id="rId12"/>
    <p:sldId id="284" r:id="rId13"/>
    <p:sldId id="287" r:id="rId14"/>
    <p:sldId id="270" r:id="rId15"/>
    <p:sldId id="289" r:id="rId16"/>
    <p:sldId id="291" r:id="rId17"/>
    <p:sldId id="272" r:id="rId18"/>
    <p:sldId id="294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9A148-19B0-4AE0-B07E-AF87A756058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3A51F-8EE9-47E2-A49C-8E7320DDEEA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2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A51F-8EE9-47E2-A49C-8E7320DDEEA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0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A51F-8EE9-47E2-A49C-8E7320DDEEA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9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B809CB7-300C-494F-999D-2CEE33618CC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15F4ED-DF12-44A5-BEEC-1E97D249E4C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09CB7-300C-494F-999D-2CEE33618CC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5F4ED-DF12-44A5-BEEC-1E97D249E4C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B809CB7-300C-494F-999D-2CEE33618CC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15F4ED-DF12-44A5-BEEC-1E97D249E4C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09CB7-300C-494F-999D-2CEE33618CC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5F4ED-DF12-44A5-BEEC-1E97D249E4C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809CB7-300C-494F-999D-2CEE33618CC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615F4ED-DF12-44A5-BEEC-1E97D249E4C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09CB7-300C-494F-999D-2CEE33618CC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5F4ED-DF12-44A5-BEEC-1E97D249E4C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09CB7-300C-494F-999D-2CEE33618CC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5F4ED-DF12-44A5-BEEC-1E97D249E4C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09CB7-300C-494F-999D-2CEE33618CC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5F4ED-DF12-44A5-BEEC-1E97D249E4C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809CB7-300C-494F-999D-2CEE33618CC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5F4ED-DF12-44A5-BEEC-1E97D249E4C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09CB7-300C-494F-999D-2CEE33618CC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5F4ED-DF12-44A5-BEEC-1E97D249E4C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09CB7-300C-494F-999D-2CEE33618CC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5F4ED-DF12-44A5-BEEC-1E97D249E4C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B809CB7-300C-494F-999D-2CEE33618CC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15F4ED-DF12-44A5-BEEC-1E97D249E4C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8786842" cy="307183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Гіпотеза </a:t>
            </a:r>
            <a:r>
              <a:rPr lang="uk-UA" sz="3200" dirty="0" err="1" smtClean="0">
                <a:solidFill>
                  <a:srgbClr val="FF0000"/>
                </a:solidFill>
              </a:rPr>
              <a:t>Максвела.Взаємозв</a:t>
            </a:r>
            <a:r>
              <a:rPr lang="en-US" sz="3200" dirty="0" smtClean="0">
                <a:solidFill>
                  <a:srgbClr val="FF0000"/>
                </a:solidFill>
              </a:rPr>
              <a:t>’</a:t>
            </a:r>
            <a:r>
              <a:rPr lang="uk-UA" sz="3200" dirty="0" err="1" smtClean="0">
                <a:solidFill>
                  <a:srgbClr val="FF0000"/>
                </a:solidFill>
              </a:rPr>
              <a:t>язок</a:t>
            </a:r>
            <a:r>
              <a:rPr lang="uk-UA" sz="3200" dirty="0" smtClean="0">
                <a:solidFill>
                  <a:srgbClr val="FF0000"/>
                </a:solidFill>
              </a:rPr>
              <a:t> електричного та магнітного полів як прояв </a:t>
            </a:r>
            <a:r>
              <a:rPr lang="uk-UA" sz="3200" dirty="0" err="1" smtClean="0">
                <a:solidFill>
                  <a:srgbClr val="FF0000"/>
                </a:solidFill>
              </a:rPr>
              <a:t>існуванняелектромагнітного</a:t>
            </a:r>
            <a:r>
              <a:rPr lang="uk-UA" sz="3200" dirty="0" smtClean="0">
                <a:solidFill>
                  <a:srgbClr val="FF0000"/>
                </a:solidFill>
              </a:rPr>
              <a:t> поля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>
          <a:xfrm>
            <a:off x="3354442" y="4293096"/>
            <a:ext cx="5114778" cy="129614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Фізика 11 клас </a:t>
            </a:r>
          </a:p>
          <a:p>
            <a:r>
              <a:rPr lang="uk-UA" sz="3200" dirty="0" smtClean="0"/>
              <a:t>18.11.2021</a:t>
            </a:r>
            <a:endParaRPr lang="uk-UA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Дослід Ерстеда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4"/>
            <a:ext cx="864399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1714489"/>
            <a:ext cx="7358114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uk-UA" sz="2800" dirty="0" smtClean="0">
                <a:solidFill>
                  <a:srgbClr val="FF0000"/>
                </a:solidFill>
              </a:rPr>
              <a:t>При </a:t>
            </a:r>
            <a:r>
              <a:rPr lang="uk-UA" sz="2800" dirty="0">
                <a:solidFill>
                  <a:srgbClr val="FF0000"/>
                </a:solidFill>
              </a:rPr>
              <a:t>замиканні кола магнітна стрілка </a:t>
            </a:r>
            <a:r>
              <a:rPr lang="uk-UA" sz="2800" dirty="0" smtClean="0">
                <a:solidFill>
                  <a:srgbClr val="FF0000"/>
                </a:solidFill>
              </a:rPr>
              <a:t>відхиляється </a:t>
            </a:r>
            <a:r>
              <a:rPr lang="uk-UA" sz="2800" dirty="0">
                <a:solidFill>
                  <a:srgbClr val="FF0000"/>
                </a:solidFill>
              </a:rPr>
              <a:t>від свого початкового положення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800" dirty="0">
                <a:solidFill>
                  <a:srgbClr val="FF0000"/>
                </a:solidFill>
              </a:rPr>
              <a:t>При розмиканні – повертається в початковий стан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 err="1" smtClean="0"/>
              <a:t>вчення</a:t>
            </a:r>
            <a:r>
              <a:rPr lang="ru-RU" dirty="0" smtClean="0"/>
              <a:t> про магнетизм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67657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4400" dirty="0" smtClean="0">
                <a:solidFill>
                  <a:schemeClr val="tx1"/>
                </a:solidFill>
              </a:rPr>
              <a:t>Андре-Марі Ампер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357430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5572140"/>
            <a:ext cx="871540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Відкрив</a:t>
            </a:r>
            <a:r>
              <a:rPr lang="ru-RU" sz="2800" dirty="0" smtClean="0">
                <a:solidFill>
                  <a:schemeClr val="tx1"/>
                </a:solidFill>
              </a:rPr>
              <a:t> закон </a:t>
            </a:r>
            <a:r>
              <a:rPr lang="ru-RU" sz="2800" dirty="0" err="1" smtClean="0">
                <a:solidFill>
                  <a:schemeClr val="tx1"/>
                </a:solidFill>
              </a:rPr>
              <a:t>взаємодії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електричних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струмів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800" dirty="0" err="1">
                <a:solidFill>
                  <a:schemeClr val="tx1"/>
                </a:solidFill>
              </a:rPr>
              <a:t>З</a:t>
            </a:r>
            <a:r>
              <a:rPr lang="ru-RU" sz="2800" dirty="0" err="1" smtClean="0">
                <a:solidFill>
                  <a:schemeClr val="tx1"/>
                </a:solidFill>
              </a:rPr>
              <a:t>апропонував</a:t>
            </a:r>
            <a:r>
              <a:rPr lang="ru-RU" sz="2800" dirty="0" smtClean="0">
                <a:solidFill>
                  <a:schemeClr val="tx1"/>
                </a:solidFill>
              </a:rPr>
              <a:t> першу </a:t>
            </a:r>
            <a:r>
              <a:rPr lang="ru-RU" sz="2800" dirty="0" err="1" smtClean="0">
                <a:solidFill>
                  <a:schemeClr val="tx1"/>
                </a:solidFill>
              </a:rPr>
              <a:t>теорію</a:t>
            </a:r>
            <a:r>
              <a:rPr lang="ru-RU" sz="2800" dirty="0" smtClean="0">
                <a:solidFill>
                  <a:schemeClr val="tx1"/>
                </a:solidFill>
              </a:rPr>
              <a:t> магнетизму.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Взаємодія провідників зі струмом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7572429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8" presetClass="entr" presetSubtype="0" ac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Взаємодія провідників зі струмами</a:t>
            </a:r>
            <a:endParaRPr lang="ru-RU" dirty="0"/>
          </a:p>
        </p:txBody>
      </p:sp>
      <p:sp>
        <p:nvSpPr>
          <p:cNvPr id="3075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dirty="0" smtClean="0"/>
              <a:t>Ампер (1820 р.)</a:t>
            </a:r>
          </a:p>
          <a:p>
            <a:pPr eaLnBrk="1" hangingPunct="1">
              <a:buNone/>
            </a:pPr>
            <a:r>
              <a:rPr lang="uk-UA" dirty="0" smtClean="0"/>
              <a:t>   Два провідники притягуються або відштовхуються в залежності від напрямку струму в них</a:t>
            </a:r>
            <a:endParaRPr lang="ru-RU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28813"/>
            <a:ext cx="3967163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uk-UA" dirty="0" smtClean="0"/>
              <a:t>Магнітне поле струму</a:t>
            </a:r>
            <a:endParaRPr lang="ru-RU" dirty="0" smtClean="0"/>
          </a:p>
        </p:txBody>
      </p:sp>
      <p:sp>
        <p:nvSpPr>
          <p:cNvPr id="7171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dirty="0" smtClean="0"/>
              <a:t>Магнітне поле існує тільки навколо рухомих заряджених частинок</a:t>
            </a:r>
            <a:endParaRPr lang="ru-RU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928813"/>
            <a:ext cx="3929090" cy="457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uk-UA" dirty="0" smtClean="0"/>
              <a:t>Магнітне поле прямого провідника зі струмом</a:t>
            </a:r>
            <a:endParaRPr lang="ru-RU" dirty="0" smtClean="0"/>
          </a:p>
        </p:txBody>
      </p:sp>
      <p:sp>
        <p:nvSpPr>
          <p:cNvPr id="13315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dirty="0" smtClean="0"/>
              <a:t>Якщо праву руку розмістити так, що товстий палець покаже напрямок струму, тоді зігнуті чотири пальці покажуть напрямок магнітного поля</a:t>
            </a:r>
            <a:endParaRPr lang="ru-RU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3125"/>
            <a:ext cx="3916362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uk-UA" dirty="0" smtClean="0"/>
              <a:t>Магнітне поле кільця зі струмом</a:t>
            </a:r>
            <a:endParaRPr lang="ru-RU" dirty="0" smtClean="0"/>
          </a:p>
        </p:txBody>
      </p:sp>
      <p:sp>
        <p:nvSpPr>
          <p:cNvPr id="14339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dirty="0" smtClean="0"/>
              <a:t>Якщо праву руку розмістити так, що чотири зігнуті пальці покажуть напрямок струму, тоді товстий палець покаже напрямок магнітного поля</a:t>
            </a: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28813"/>
            <a:ext cx="433228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uk-UA" dirty="0" smtClean="0"/>
              <a:t>Магнітна індукція </a:t>
            </a:r>
            <a:endParaRPr lang="ru-RU" dirty="0" smtClean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Силова характеристика поля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Дорівнює максимальному магнітному моменту контуру поділеному на добуток площі контуру та сили струму в ньому</a:t>
            </a:r>
            <a:endParaRPr lang="ru-RU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928935"/>
            <a:ext cx="2643206" cy="15351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Запам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uk-UA" dirty="0" err="1" smtClean="0">
                <a:solidFill>
                  <a:srgbClr val="FF0000"/>
                </a:solidFill>
              </a:rPr>
              <a:t>ятайте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Електромагнітне поле</a:t>
            </a:r>
            <a:r>
              <a:rPr lang="uk-UA" dirty="0" smtClean="0"/>
              <a:t>-вид матерії, за допомогою якого відбувається взаємодія між зарядженими тілами, зарядженими частинками, намагніченими тілами.</a:t>
            </a:r>
          </a:p>
          <a:p>
            <a:r>
              <a:rPr lang="uk-UA" dirty="0" smtClean="0"/>
              <a:t>Це поле має дві складові: електричну та магнітну</a:t>
            </a:r>
          </a:p>
          <a:p>
            <a:r>
              <a:rPr lang="uk-UA" dirty="0" smtClean="0"/>
              <a:t>Електричне і магнітне поле-прояв єдиного електромагнітного поля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5402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1487" y="1463040"/>
            <a:ext cx="7239000" cy="4846320"/>
          </a:xfrm>
        </p:spPr>
        <p:txBody>
          <a:bodyPr/>
          <a:lstStyle/>
          <a:p>
            <a:r>
              <a:rPr lang="uk-UA" dirty="0" smtClean="0"/>
              <a:t>Вивчити параграф 16</a:t>
            </a:r>
          </a:p>
          <a:p>
            <a:endParaRPr lang="uk-UA" dirty="0" smtClean="0"/>
          </a:p>
          <a:p>
            <a:r>
              <a:rPr lang="uk-UA" dirty="0" smtClean="0"/>
              <a:t>Вправа </a:t>
            </a:r>
            <a:r>
              <a:rPr lang="uk-UA" smtClean="0"/>
              <a:t>16 (2,3)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003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Електризація  і електричне поле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Електризація – втрата або приєднання тілом електронів;</a:t>
            </a:r>
          </a:p>
          <a:p>
            <a:r>
              <a:rPr lang="uk-UA" dirty="0" smtClean="0"/>
              <a:t>Існує два роди зарядів: позитивний і негативний;</a:t>
            </a:r>
          </a:p>
          <a:p>
            <a:r>
              <a:rPr lang="uk-UA" dirty="0" smtClean="0"/>
              <a:t>Однойменні заряди відштовхуються, а різнойменні – притягуються;</a:t>
            </a:r>
          </a:p>
          <a:p>
            <a:r>
              <a:rPr lang="uk-UA" dirty="0" smtClean="0"/>
              <a:t>Навколо будь якого заряду існує електричне поле, яке </a:t>
            </a:r>
            <a:r>
              <a:rPr lang="uk-UA" dirty="0" err="1" smtClean="0"/>
              <a:t>характеризується-</a:t>
            </a:r>
            <a:r>
              <a:rPr lang="uk-UA" dirty="0" smtClean="0"/>
              <a:t> напруженістю Е</a:t>
            </a:r>
          </a:p>
          <a:p>
            <a:r>
              <a:rPr lang="uk-UA" dirty="0" smtClean="0"/>
              <a:t>Напруженість електричного поля визначається: </a:t>
            </a:r>
            <a:r>
              <a:rPr lang="en-US" dirty="0" smtClean="0"/>
              <a:t>E=</a:t>
            </a:r>
            <a:r>
              <a:rPr lang="en-US" dirty="0" err="1" smtClean="0"/>
              <a:t>kq</a:t>
            </a:r>
            <a:r>
              <a:rPr lang="en-US" dirty="0" smtClean="0"/>
              <a:t>/r</a:t>
            </a:r>
            <a:r>
              <a:rPr lang="en-US" baseline="30000" dirty="0" smtClean="0"/>
              <a:t>2</a:t>
            </a:r>
            <a:endParaRPr lang="ru-RU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 advAuto="4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 err="1" smtClean="0"/>
              <a:t>вчення</a:t>
            </a:r>
            <a:r>
              <a:rPr lang="ru-RU" dirty="0" smtClean="0"/>
              <a:t> про магнетизм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337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4700" b="1" dirty="0" smtClean="0">
                <a:solidFill>
                  <a:srgbClr val="002060"/>
                </a:solidFill>
              </a:rPr>
              <a:t>Вільям </a:t>
            </a:r>
            <a:r>
              <a:rPr lang="uk-UA" sz="4700" b="1" dirty="0" err="1" smtClean="0">
                <a:solidFill>
                  <a:srgbClr val="002060"/>
                </a:solidFill>
              </a:rPr>
              <a:t>Гільберт</a:t>
            </a:r>
            <a:endParaRPr lang="uk-UA" sz="4700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214554"/>
            <a:ext cx="4000528" cy="364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6000769"/>
            <a:ext cx="721523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«О магните, магнитных телах и о большом магните — Земле»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 err="1" smtClean="0"/>
              <a:t>вчення</a:t>
            </a:r>
            <a:r>
              <a:rPr lang="ru-RU" dirty="0" smtClean="0"/>
              <a:t> про магнетизм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b="1" u="sng" dirty="0" smtClean="0">
                <a:solidFill>
                  <a:srgbClr val="FF0000"/>
                </a:solidFill>
              </a:rPr>
              <a:t>Властивості постійних магнітів:</a:t>
            </a:r>
          </a:p>
          <a:p>
            <a:pPr>
              <a:buNone/>
            </a:pPr>
            <a:r>
              <a:rPr lang="uk-UA" i="1" dirty="0" smtClean="0"/>
              <a:t>   </a:t>
            </a:r>
            <a:r>
              <a:rPr lang="uk-UA" sz="2400" i="1" dirty="0" smtClean="0"/>
              <a:t>1.Магніти мають два полюси: північний (</a:t>
            </a:r>
            <a:r>
              <a:rPr lang="en-US" sz="2400" i="1" dirty="0" smtClean="0"/>
              <a:t>N), </a:t>
            </a:r>
            <a:r>
              <a:rPr lang="uk-UA" sz="2400" i="1" dirty="0" smtClean="0"/>
              <a:t>і </a:t>
            </a:r>
          </a:p>
          <a:p>
            <a:pPr>
              <a:buNone/>
            </a:pPr>
            <a:r>
              <a:rPr lang="uk-UA" sz="2400" i="1" dirty="0" smtClean="0"/>
              <a:t>       південний (</a:t>
            </a:r>
            <a:r>
              <a:rPr lang="en-US" sz="2400" i="1" dirty="0" smtClean="0"/>
              <a:t>S). </a:t>
            </a:r>
            <a:r>
              <a:rPr lang="uk-UA" sz="2400" i="1" dirty="0" smtClean="0"/>
              <a:t>Магніти однойменними</a:t>
            </a:r>
          </a:p>
          <a:p>
            <a:pPr>
              <a:buNone/>
            </a:pPr>
            <a:r>
              <a:rPr lang="uk-UA" sz="2400" i="1" dirty="0" smtClean="0"/>
              <a:t>      полюсами відштовхуються, з  </a:t>
            </a:r>
          </a:p>
          <a:p>
            <a:pPr>
              <a:buNone/>
            </a:pPr>
            <a:r>
              <a:rPr lang="uk-UA" sz="2400" i="1" dirty="0" smtClean="0"/>
              <a:t>      різнойменними – притягуються;</a:t>
            </a:r>
          </a:p>
          <a:p>
            <a:pPr>
              <a:buNone/>
            </a:pPr>
            <a:r>
              <a:rPr lang="uk-UA" sz="2400" i="1" dirty="0" smtClean="0"/>
              <a:t>   2. Взаємодіють тільки з чорними металами;</a:t>
            </a:r>
          </a:p>
          <a:p>
            <a:pPr>
              <a:buNone/>
            </a:pPr>
            <a:r>
              <a:rPr lang="uk-UA" sz="2400" i="1" dirty="0" smtClean="0"/>
              <a:t>   3. Навколо магнітів існує магнітне поле. </a:t>
            </a:r>
          </a:p>
          <a:p>
            <a:pPr>
              <a:buNone/>
            </a:pPr>
            <a:r>
              <a:rPr lang="uk-UA" sz="2400" i="1" dirty="0" smtClean="0"/>
              <a:t>       Найсильніше дія магнітного поля  </a:t>
            </a:r>
          </a:p>
          <a:p>
            <a:pPr>
              <a:buNone/>
            </a:pPr>
            <a:r>
              <a:rPr lang="uk-UA" sz="2400" i="1" dirty="0" smtClean="0"/>
              <a:t>       проявляється на полюсах,  ближче до  </a:t>
            </a:r>
          </a:p>
          <a:p>
            <a:pPr>
              <a:buNone/>
            </a:pPr>
            <a:r>
              <a:rPr lang="uk-UA" sz="2400" i="1" dirty="0" smtClean="0"/>
              <a:t>       середини магніту – слабшає.</a:t>
            </a:r>
            <a:endParaRPr lang="ru-RU" sz="24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5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5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Лінії магнітного поля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76438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Напрямок магнітного поля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5257808" cy="28197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За напрямок магнітного поля беруть напрямок від </a:t>
            </a:r>
            <a:r>
              <a:rPr lang="uk-UA" dirty="0" smtClean="0">
                <a:solidFill>
                  <a:srgbClr val="FF0000"/>
                </a:solidFill>
              </a:rPr>
              <a:t>південного полюса </a:t>
            </a:r>
            <a:r>
              <a:rPr lang="en-US" dirty="0" smtClean="0">
                <a:solidFill>
                  <a:srgbClr val="FF0000"/>
                </a:solidFill>
              </a:rPr>
              <a:t>S </a:t>
            </a:r>
            <a:r>
              <a:rPr lang="uk-UA" dirty="0" smtClean="0">
                <a:solidFill>
                  <a:srgbClr val="0070C0"/>
                </a:solidFill>
              </a:rPr>
              <a:t>до північного </a:t>
            </a:r>
            <a:r>
              <a:rPr lang="en-US" dirty="0" smtClean="0">
                <a:solidFill>
                  <a:srgbClr val="0070C0"/>
                </a:solidFill>
              </a:rPr>
              <a:t>N </a:t>
            </a:r>
            <a:r>
              <a:rPr lang="uk-UA" dirty="0" smtClean="0"/>
              <a:t>магнітної стрілки поміщеної в це поле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1714500"/>
            <a:ext cx="2928965" cy="49292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643438"/>
            <a:ext cx="4643470" cy="1843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Лінії магнітного поля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9416"/>
            <a:ext cx="4829180" cy="26054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Не  перетинаються</a:t>
            </a:r>
          </a:p>
          <a:p>
            <a:r>
              <a:rPr lang="uk-UA" dirty="0" smtClean="0"/>
              <a:t>Замкнені</a:t>
            </a:r>
          </a:p>
          <a:p>
            <a:r>
              <a:rPr lang="uk-UA" dirty="0" smtClean="0"/>
              <a:t>Магнітні поля – вихрові </a:t>
            </a:r>
          </a:p>
          <a:p>
            <a:r>
              <a:rPr lang="uk-UA" dirty="0" smtClean="0"/>
              <a:t>Магнітних зарядів не існує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857627"/>
            <a:ext cx="5500726" cy="28575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uk-UA" dirty="0" smtClean="0"/>
              <a:t>Магнітне поле Землі</a:t>
            </a:r>
            <a:endParaRPr lang="ru-RU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24"/>
            <a:ext cx="7429551" cy="514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 err="1" smtClean="0"/>
              <a:t>вчення</a:t>
            </a:r>
            <a:r>
              <a:rPr lang="ru-RU" dirty="0" smtClean="0"/>
              <a:t> про магнетизм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33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</a:rPr>
              <a:t>Ганс Крістіан Ерстед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249650"/>
            <a:ext cx="3571899" cy="325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429264"/>
            <a:ext cx="8072462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У 1820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році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відкрив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зв'язок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між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електричним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магнітним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полем,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помітивши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дію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електричного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струму на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магнітну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стрілку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418</TotalTime>
  <Words>423</Words>
  <Application>Microsoft Office PowerPoint</Application>
  <PresentationFormat>Екран (4:3)</PresentationFormat>
  <Paragraphs>65</Paragraphs>
  <Slides>19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Wingdings 2</vt:lpstr>
      <vt:lpstr>Изящная</vt:lpstr>
      <vt:lpstr>Гіпотеза Максвела.Взаємозв’язок електричного та магнітного полів як прояв існуванняелектромагнітного поля</vt:lpstr>
      <vt:lpstr>Електризація  і електричне поле</vt:lpstr>
      <vt:lpstr>Етапи становлення вчення про магнетизм</vt:lpstr>
      <vt:lpstr>Етапи становлення вчення про магнетизм</vt:lpstr>
      <vt:lpstr>Лінії магнітного поля</vt:lpstr>
      <vt:lpstr>Напрямок магнітного поля</vt:lpstr>
      <vt:lpstr>Лінії магнітного поля</vt:lpstr>
      <vt:lpstr>Магнітне поле Землі</vt:lpstr>
      <vt:lpstr>Етапи становлення вчення про магнетизм</vt:lpstr>
      <vt:lpstr>Дослід Ерстеда</vt:lpstr>
      <vt:lpstr>Етапи становлення вчення про магнетизм</vt:lpstr>
      <vt:lpstr>Взаємодія провідників зі струмом</vt:lpstr>
      <vt:lpstr>Взаємодія провідників зі струмами</vt:lpstr>
      <vt:lpstr>Магнітне поле струму</vt:lpstr>
      <vt:lpstr>Магнітне поле прямого провідника зі струмом</vt:lpstr>
      <vt:lpstr>Магнітне поле кільця зі струмом</vt:lpstr>
      <vt:lpstr>Магнітна індукція </vt:lpstr>
      <vt:lpstr>Запам’ятайте</vt:lpstr>
      <vt:lpstr>Домашнє завдання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44</cp:revision>
  <dcterms:created xsi:type="dcterms:W3CDTF">2013-11-10T15:28:17Z</dcterms:created>
  <dcterms:modified xsi:type="dcterms:W3CDTF">2021-11-16T16:51:18Z</dcterms:modified>
</cp:coreProperties>
</file>