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64" r:id="rId4"/>
    <p:sldId id="259" r:id="rId5"/>
    <p:sldId id="260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35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61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8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1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92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81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7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69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57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46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8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94E0E-55A3-41B7-9E31-2FFB6B782675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F7E3-C262-4CF8-97AD-398623F07DD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14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1120" y="475932"/>
            <a:ext cx="8844280" cy="3728078"/>
          </a:xfrm>
          <a:noFill/>
        </p:spPr>
        <p:txBody>
          <a:bodyPr>
            <a:normAutofit/>
          </a:bodyPr>
          <a:lstStyle/>
          <a:p>
            <a:pPr algn="l"/>
            <a:r>
              <a:rPr lang="uk-UA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Розв’язання задач по темі «Світлові </a:t>
            </a:r>
            <a:r>
              <a:rPr lang="uk-UA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кванти»</a:t>
            </a:r>
            <a:br>
              <a:rPr lang="uk-UA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uk-UA" b="1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sz="4900" b="1" dirty="0" smtClean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фізика 11 клас 09.02.2022р</a:t>
            </a:r>
            <a:endParaRPr lang="ru-RU" sz="4900" b="1" dirty="0">
              <a:ln w="0"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151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5920" y="411480"/>
            <a:ext cx="5242560" cy="74422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uk-UA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Світлові кванти .</a:t>
            </a:r>
            <a:endParaRPr lang="ru-RU" b="1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8262" y="1155700"/>
            <a:ext cx="91779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Гіпотеза</a:t>
            </a:r>
            <a:r>
              <a:rPr lang="ru-RU" sz="2400" b="1" dirty="0"/>
              <a:t> Планка: </a:t>
            </a:r>
            <a:endParaRPr lang="ru-RU" sz="2400" b="1" dirty="0" smtClean="0"/>
          </a:p>
          <a:p>
            <a:r>
              <a:rPr lang="ru-RU" sz="2400" dirty="0" err="1"/>
              <a:t>Випромінювання</a:t>
            </a:r>
            <a:r>
              <a:rPr lang="ru-RU" sz="2400" dirty="0"/>
              <a:t>  </a:t>
            </a:r>
            <a:r>
              <a:rPr lang="ru-RU" sz="2400" dirty="0" err="1"/>
              <a:t>електромагнітних</a:t>
            </a:r>
            <a:r>
              <a:rPr lang="ru-RU" sz="2400" dirty="0"/>
              <a:t>  </a:t>
            </a:r>
            <a:r>
              <a:rPr lang="ru-RU" sz="2400" dirty="0" err="1"/>
              <a:t>хвиль</a:t>
            </a:r>
            <a:r>
              <a:rPr lang="ru-RU" sz="2400" dirty="0"/>
              <a:t>  </a:t>
            </a:r>
            <a:r>
              <a:rPr lang="ru-RU" sz="2400" dirty="0" smtClean="0"/>
              <a:t>атомами  </a:t>
            </a:r>
            <a:r>
              <a:rPr lang="ru-RU" sz="2400" dirty="0"/>
              <a:t>і  молекулами  </a:t>
            </a:r>
            <a:r>
              <a:rPr lang="ru-RU" sz="2400" dirty="0" err="1"/>
              <a:t>речовини</a:t>
            </a:r>
            <a:r>
              <a:rPr lang="ru-RU" sz="2400" dirty="0"/>
              <a:t>  </a:t>
            </a:r>
            <a:r>
              <a:rPr lang="ru-RU" sz="2400" dirty="0" err="1"/>
              <a:t>відбувається</a:t>
            </a:r>
            <a:r>
              <a:rPr lang="ru-RU" sz="2400" dirty="0"/>
              <a:t> </a:t>
            </a:r>
            <a:r>
              <a:rPr lang="ru-RU" sz="2400" dirty="0" smtClean="0"/>
              <a:t> не  </a:t>
            </a:r>
            <a:r>
              <a:rPr lang="ru-RU" sz="2400" dirty="0" err="1"/>
              <a:t>безперервно</a:t>
            </a:r>
            <a:r>
              <a:rPr lang="ru-RU" sz="2400" dirty="0"/>
              <a:t>,  а  дискретно,  </a:t>
            </a:r>
            <a:r>
              <a:rPr lang="ru-RU" sz="2400" dirty="0" err="1"/>
              <a:t>тобто</a:t>
            </a:r>
            <a:r>
              <a:rPr lang="ru-RU" sz="2400" dirty="0"/>
              <a:t>  </a:t>
            </a:r>
            <a:r>
              <a:rPr lang="ru-RU" sz="2400" dirty="0" err="1"/>
              <a:t>окремими</a:t>
            </a:r>
            <a:r>
              <a:rPr lang="ru-RU" sz="2400" dirty="0"/>
              <a:t> </a:t>
            </a:r>
            <a:r>
              <a:rPr lang="ru-RU" sz="2400" dirty="0" err="1" smtClean="0"/>
              <a:t>порціями</a:t>
            </a:r>
            <a:r>
              <a:rPr lang="ru-RU" sz="2400" dirty="0"/>
              <a:t>,  </a:t>
            </a:r>
            <a:r>
              <a:rPr lang="ru-RU" sz="2400" dirty="0" err="1"/>
              <a:t>енергія</a:t>
            </a:r>
            <a:r>
              <a:rPr lang="ru-RU" sz="2400" dirty="0"/>
              <a:t>  </a:t>
            </a:r>
            <a:r>
              <a:rPr lang="en-US" sz="2400" dirty="0"/>
              <a:t>E  </a:t>
            </a:r>
            <a:r>
              <a:rPr lang="ru-RU" sz="2400" dirty="0" err="1"/>
              <a:t>кожної</a:t>
            </a:r>
            <a:r>
              <a:rPr lang="ru-RU" sz="2400" dirty="0"/>
              <a:t>  з  </a:t>
            </a:r>
            <a:r>
              <a:rPr lang="ru-RU" sz="2400" dirty="0" err="1"/>
              <a:t>яких</a:t>
            </a:r>
            <a:r>
              <a:rPr lang="ru-RU" sz="2400" dirty="0"/>
              <a:t>  прямо  </a:t>
            </a:r>
            <a:r>
              <a:rPr lang="ru-RU" sz="2400" dirty="0" err="1" smtClean="0"/>
              <a:t>про­порційна</a:t>
            </a:r>
            <a:r>
              <a:rPr lang="ru-RU" sz="2400" dirty="0" smtClean="0"/>
              <a:t> </a:t>
            </a:r>
            <a:r>
              <a:rPr lang="ru-RU" sz="2400" dirty="0" err="1"/>
              <a:t>частоті</a:t>
            </a:r>
            <a:r>
              <a:rPr lang="ru-RU" sz="2400" dirty="0"/>
              <a:t> </a:t>
            </a:r>
            <a:r>
              <a:rPr lang="el-GR" sz="2400" dirty="0"/>
              <a:t>ν </a:t>
            </a:r>
            <a:r>
              <a:rPr lang="ru-RU" sz="2400" dirty="0" err="1"/>
              <a:t>випромінювання</a:t>
            </a:r>
            <a:r>
              <a:rPr lang="ru-RU" sz="2400" dirty="0" smtClean="0"/>
              <a:t>:</a:t>
            </a:r>
          </a:p>
          <a:p>
            <a:r>
              <a:rPr lang="uk-UA" sz="2400" dirty="0" smtClean="0">
                <a:solidFill>
                  <a:srgbClr val="C00000"/>
                </a:solidFill>
              </a:rPr>
              <a:t>Квант світла - фотон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04" y="1160869"/>
            <a:ext cx="1554096" cy="18154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52" y="3464024"/>
                <a:ext cx="11347610" cy="3498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C00000"/>
                    </a:solidFill>
                  </a:rPr>
                  <a:t>Фотони </a:t>
                </a:r>
                <a:r>
                  <a:rPr lang="ru-RU" sz="2400" b="1" dirty="0" err="1" smtClean="0">
                    <a:solidFill>
                      <a:srgbClr val="C00000"/>
                    </a:solidFill>
                  </a:rPr>
                  <a:t>мають</a:t>
                </a:r>
                <a:r>
                  <a:rPr lang="ru-RU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ru-RU" sz="2400" b="1" dirty="0" err="1">
                    <a:solidFill>
                      <a:srgbClr val="C00000"/>
                    </a:solidFill>
                  </a:rPr>
                  <a:t>такі</a:t>
                </a:r>
                <a:r>
                  <a:rPr lang="ru-RU" sz="2400" b="1" dirty="0">
                    <a:solidFill>
                      <a:srgbClr val="C00000"/>
                    </a:solidFill>
                  </a:rPr>
                  <a:t> </a:t>
                </a:r>
                <a:r>
                  <a:rPr lang="ru-RU" sz="2400" b="1" dirty="0" err="1" smtClean="0">
                    <a:solidFill>
                      <a:srgbClr val="C00000"/>
                    </a:solidFill>
                  </a:rPr>
                  <a:t>властивості</a:t>
                </a:r>
                <a:r>
                  <a:rPr lang="ru-RU" sz="2400" b="1" dirty="0" smtClean="0">
                    <a:solidFill>
                      <a:srgbClr val="C00000"/>
                    </a:solidFill>
                  </a:rPr>
                  <a:t>:</a:t>
                </a:r>
              </a:p>
              <a:p>
                <a:pPr marL="457200" indent="-457200">
                  <a:buAutoNum type="arabicParenR"/>
                </a:pPr>
                <a:r>
                  <a:rPr lang="uk-UA" sz="2400" dirty="0" smtClean="0"/>
                  <a:t>Заряд фотона: </a:t>
                </a:r>
                <a:r>
                  <a:rPr lang="en-US" sz="2400" dirty="0" smtClean="0"/>
                  <a:t>q </a:t>
                </a:r>
                <a:r>
                  <a:rPr lang="en-US" sz="2400" dirty="0"/>
                  <a:t>= 0 </a:t>
                </a:r>
                <a:r>
                  <a:rPr lang="uk-UA" sz="2400" dirty="0" smtClean="0"/>
                  <a:t>;</a:t>
                </a:r>
                <a:r>
                  <a:rPr lang="en-US" sz="2400" dirty="0" smtClean="0"/>
                  <a:t>       </a:t>
                </a:r>
              </a:p>
              <a:p>
                <a:pPr marL="457200" indent="-457200">
                  <a:buAutoNum type="arabicParenR"/>
                </a:pPr>
                <a:r>
                  <a:rPr lang="uk-UA" sz="2400" dirty="0" smtClean="0"/>
                  <a:t>Маса фотона: </a:t>
                </a:r>
                <a:r>
                  <a:rPr lang="en-US" sz="2400" dirty="0" smtClean="0"/>
                  <a:t>m </a:t>
                </a:r>
                <a:r>
                  <a:rPr lang="en-US" sz="2400" dirty="0"/>
                  <a:t>= </a:t>
                </a:r>
                <a:r>
                  <a:rPr lang="en-US" sz="2400" dirty="0" smtClean="0"/>
                  <a:t>0</a:t>
                </a:r>
                <a:r>
                  <a:rPr lang="uk-UA" sz="2400" dirty="0" smtClean="0"/>
                  <a:t>; (</a:t>
                </a:r>
                <a:r>
                  <a:rPr lang="ru-RU" sz="2400" dirty="0" err="1"/>
                  <a:t>проте</a:t>
                </a:r>
                <a:r>
                  <a:rPr lang="ru-RU" sz="2400" dirty="0"/>
                  <a:t>  </a:t>
                </a:r>
                <a:r>
                  <a:rPr lang="ru-RU" sz="2400" dirty="0" err="1" smtClean="0"/>
                  <a:t>світло</a:t>
                </a:r>
                <a:r>
                  <a:rPr lang="ru-RU" sz="2400" dirty="0" smtClean="0"/>
                  <a:t>  </a:t>
                </a:r>
                <a:r>
                  <a:rPr lang="ru-RU" sz="2400" dirty="0"/>
                  <a:t>в  </a:t>
                </a:r>
                <a:r>
                  <a:rPr lang="ru-RU" sz="2400" dirty="0" err="1"/>
                  <a:t>цілому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, як  </a:t>
                </a:r>
                <a:r>
                  <a:rPr lang="ru-RU" sz="2400" dirty="0" err="1"/>
                  <a:t>потік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фотонів</a:t>
                </a:r>
                <a:r>
                  <a:rPr lang="ru-RU" sz="2400" dirty="0" smtClean="0"/>
                  <a:t>, </a:t>
                </a:r>
                <a:r>
                  <a:rPr lang="ru-RU" sz="2400" dirty="0" err="1"/>
                  <a:t>має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масу</a:t>
                </a:r>
                <a:r>
                  <a:rPr lang="uk-UA" sz="2400" dirty="0" smtClean="0"/>
                  <a:t>)</a:t>
                </a:r>
                <a:endParaRPr lang="en-US" sz="2400" dirty="0" smtClean="0"/>
              </a:p>
              <a:p>
                <a:r>
                  <a:rPr lang="uk-UA" sz="2400" dirty="0" smtClean="0"/>
                  <a:t>3) </a:t>
                </a:r>
                <a:r>
                  <a:rPr lang="en-US" sz="2400" dirty="0" smtClean="0"/>
                  <a:t>   </a:t>
                </a:r>
                <a:r>
                  <a:rPr lang="uk-UA" sz="2400" dirty="0" smtClean="0"/>
                  <a:t>Швидкість фотона: </a:t>
                </a:r>
                <a:r>
                  <a:rPr lang="ru-RU" sz="2400" b="1" dirty="0" smtClean="0"/>
                  <a:t>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b>
                        <m:r>
                          <a:rPr lang="uk-U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ф</m:t>
                        </m:r>
                      </m:sub>
                    </m:sSub>
                    <m:r>
                      <a:rPr lang="uk-U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=с</m:t>
                    </m:r>
                    <m:r>
                      <a:rPr lang="uk-U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uk-U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uk-U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k-U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k-U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uk-UA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uk-UA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м/с</m:t>
                    </m:r>
                  </m:oMath>
                </a14:m>
                <a:r>
                  <a:rPr lang="ru-RU" sz="2400" b="1" dirty="0"/>
                  <a:t>) </a:t>
                </a:r>
                <a:endParaRPr lang="ru-RU" sz="2400" b="1" dirty="0" smtClean="0"/>
              </a:p>
              <a:p>
                <a14:m>
                  <m:oMath xmlns:m="http://schemas.openxmlformats.org/officeDocument/2006/math">
                    <m:r>
                      <a:rPr lang="uk-UA" sz="2400" b="1" i="1" smtClean="0">
                        <a:latin typeface="Cambria Math" panose="02040503050406030204" pitchFamily="18" charset="0"/>
                      </a:rPr>
                      <m:t>с=</m:t>
                    </m:r>
                    <m:r>
                      <a:rPr lang="uk-UA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r>
                      <a:rPr lang="uk-UA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uk-UA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</m:oMath>
                </a14:m>
                <a:r>
                  <a:rPr lang="ru-RU" sz="2400" b="1" dirty="0" smtClean="0"/>
                  <a:t>   </a:t>
                </a:r>
                <a:r>
                  <a:rPr lang="en-US" sz="2400" b="1" dirty="0" smtClean="0"/>
                  <a:t>           </a:t>
                </a:r>
                <a:r>
                  <a:rPr lang="ru-RU" sz="2400" b="1" dirty="0" smtClean="0"/>
                  <a:t>  </a:t>
                </a:r>
                <a14:m>
                  <m:oMath xmlns:m="http://schemas.openxmlformats.org/officeDocument/2006/math">
                    <m:r>
                      <a:rPr lang="ru-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r>
                      <a:rPr lang="uk-UA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num>
                      <m:den>
                        <m: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𝝂</m:t>
                        </m:r>
                      </m:den>
                    </m:f>
                  </m:oMath>
                </a14:m>
                <a:r>
                  <a:rPr lang="ru-RU" sz="2400" b="1" dirty="0" smtClean="0"/>
                  <a:t>   </a:t>
                </a:r>
                <a:r>
                  <a:rPr lang="en-US" sz="2400" b="1" dirty="0" smtClean="0"/>
                  <a:t>         </a:t>
                </a:r>
                <a:r>
                  <a:rPr lang="ru-RU" sz="2400" b="1" dirty="0" smtClean="0"/>
                  <a:t>    </a:t>
                </a:r>
                <a14:m>
                  <m:oMath xmlns:m="http://schemas.openxmlformats.org/officeDocument/2006/math">
                    <m:r>
                      <a:rPr lang="ru-R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uk-UA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num>
                      <m:den>
                        <m:r>
                          <a:rPr lang="uk-UA" sz="2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</m:den>
                    </m:f>
                  </m:oMath>
                </a14:m>
                <a:endParaRPr lang="ru-RU" sz="2400" b="1" dirty="0" smtClean="0"/>
              </a:p>
              <a:p>
                <a:r>
                  <a:rPr lang="uk-UA" sz="2400" dirty="0" smtClean="0"/>
                  <a:t>4) Енергія фотона: 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Е=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</m:oMath>
                </a14:m>
                <a:r>
                  <a:rPr lang="en-US" sz="2400" dirty="0" smtClean="0"/>
                  <a:t>    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</a:rPr>
                      <m:t>Е=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h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uk-UA" sz="2400" dirty="0" smtClean="0"/>
                  <a:t>  </a:t>
                </a:r>
                <a:r>
                  <a:rPr lang="en-US" sz="2400" dirty="0" smtClean="0"/>
                  <a:t>                     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=6,63∙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−34</m:t>
                        </m:r>
                      </m:sup>
                    </m:sSup>
                    <m:r>
                      <a:rPr lang="uk-UA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Дж∙с</m:t>
                    </m:r>
                  </m:oMath>
                </a14:m>
                <a:r>
                  <a:rPr lang="ru-RU" sz="2400" dirty="0" smtClean="0"/>
                  <a:t>- стала Планка</a:t>
                </a:r>
              </a:p>
              <a:p>
                <a:r>
                  <a:rPr lang="uk-UA" sz="2400" dirty="0" smtClean="0"/>
                  <a:t>5) Імпульс фотона:  </a:t>
                </a:r>
                <a14:m>
                  <m:oMath xmlns:m="http://schemas.openxmlformats.org/officeDocument/2006/math"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р=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Е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den>
                    </m:f>
                    <m:r>
                      <a:rPr lang="uk-U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k-UA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uk-UA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ru-RU" sz="2400" dirty="0" smtClean="0"/>
              </a:p>
              <a:p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52" y="3464024"/>
                <a:ext cx="11347610" cy="3498778"/>
              </a:xfrm>
              <a:prstGeom prst="rect">
                <a:avLst/>
              </a:prstGeom>
              <a:blipFill rotWithShape="0">
                <a:blip r:embed="rId3"/>
                <a:stretch>
                  <a:fillRect l="-860" t="-1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8480" y="6029424"/>
            <a:ext cx="2949871" cy="38575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65204" y="5080000"/>
            <a:ext cx="1274696" cy="355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959099" y="5537199"/>
            <a:ext cx="994949" cy="355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67200" y="5035612"/>
            <a:ext cx="1274696" cy="5015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66202" y="5035611"/>
            <a:ext cx="1274696" cy="5015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127500" y="5537199"/>
            <a:ext cx="1274696" cy="5015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043016" y="5999207"/>
            <a:ext cx="2202084" cy="527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03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</a:t>
            </a:r>
            <a:r>
              <a:rPr lang="uk-UA" dirty="0" smtClean="0"/>
              <a:t>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матеріал попереднього уроку</a:t>
            </a:r>
          </a:p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запропоновані задачі</a:t>
            </a:r>
          </a:p>
          <a:p>
            <a:r>
              <a:rPr lang="uk-UA" smtClean="0"/>
              <a:t>Виконайте вправу 33 (5)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25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5920" y="411480"/>
            <a:ext cx="10038080" cy="744220"/>
          </a:xfrm>
          <a:noFill/>
        </p:spPr>
        <p:txBody>
          <a:bodyPr>
            <a:noAutofit/>
          </a:bodyPr>
          <a:lstStyle/>
          <a:p>
            <a:pPr algn="l"/>
            <a:r>
              <a:rPr lang="uk-UA" sz="48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Основні формули і розв’язання задач</a:t>
            </a:r>
            <a:endParaRPr lang="ru-RU" sz="4800" b="1" dirty="0">
              <a:ln w="0"/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8989232"/>
                  </p:ext>
                </p:extLst>
              </p:nvPr>
            </p:nvGraphicFramePr>
            <p:xfrm>
              <a:off x="156242" y="1356280"/>
              <a:ext cx="3708718" cy="52474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708718"/>
                  </a:tblGrid>
                  <a:tr h="67391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с=</m:t>
                              </m:r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𝝂</m:t>
                              </m:r>
                            </m:oMath>
                          </a14:m>
                          <a:r>
                            <a:rPr lang="uk-UA" sz="2000" b="1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ru-RU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с</m:t>
                                  </m:r>
                                </m:num>
                                <m:den>
                                  <m:r>
                                    <a:rPr lang="uk-UA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𝝂</m:t>
                                  </m:r>
                                </m:den>
                              </m:f>
                            </m:oMath>
                          </a14:m>
                          <a:r>
                            <a:rPr lang="uk-UA" sz="2000" b="1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</a:t>
                          </a:r>
                          <a14:m>
                            <m:oMath xmlns:m="http://schemas.openxmlformats.org/officeDocument/2006/math">
                              <m:r>
                                <a:rPr lang="ru-RU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𝝂</m:t>
                              </m:r>
                              <m:r>
                                <a:rPr lang="uk-UA" sz="2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с</m:t>
                                  </m:r>
                                </m:num>
                                <m:den>
                                  <m:r>
                                    <a:rPr lang="uk-UA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𝝀</m:t>
                                  </m:r>
                                </m:den>
                              </m:f>
                            </m:oMath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6286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1еВ=1,6</a:t>
                          </a:r>
                          <a14:m>
                            <m:oMath xmlns:m="http://schemas.openxmlformats.org/officeDocument/2006/math">
                              <m:r>
                                <a:rPr lang="uk-UA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−19</m:t>
                                  </m:r>
                                </m:sup>
                              </m:sSup>
                              <m:r>
                                <a:rPr lang="uk-UA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Дж</m:t>
                              </m:r>
                            </m:oMath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96759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Е=</m:t>
                                </m:r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𝜈</m:t>
                                </m:r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с</m:t>
                                    </m:r>
                                  </m:num>
                                  <m:den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50718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р=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Е</m:t>
                                    </m:r>
                                  </m:num>
                                  <m:den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с</m:t>
                                    </m:r>
                                  </m:den>
                                </m:f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𝜈</m:t>
                                    </m:r>
                                  </m:num>
                                  <m:den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с</m:t>
                                    </m:r>
                                  </m:den>
                                </m:f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</m:num>
                                  <m:den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𝜆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80071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𝑒</m:t>
                                </m:r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з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sSubSup>
                                      <m:sSubSupPr>
                                        <m:ctrlPr>
                                          <a:rPr lang="ru-RU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𝑚𝑎𝑥</m:t>
                                        </m:r>
                                      </m:sub>
                                      <m:sup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366124">
                    <a:tc>
                      <a:txBody>
                        <a:bodyPr/>
                        <a:lstStyle/>
                        <a:p>
                          <a:pPr marL="457200"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Е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ф</m:t>
                                    </m:r>
                                  </m:sub>
                                </m:sSub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А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вих</m:t>
                                    </m:r>
                                  </m:sub>
                                </m:sSub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Е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Кмах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𝜈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𝑚𝑖𝑛</m:t>
                                    </m:r>
                                  </m:sub>
                                </m:sSub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h𝑐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𝜆</m:t>
                                        </m:r>
                                      </m:e>
                                      <m:sub>
                                        <m:r>
                                          <a:rPr lang="uk-UA" sz="20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𝑚𝑎𝑥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вих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𝜈</m:t>
                                </m:r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uk-UA" sz="20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вих</m:t>
                                    </m:r>
                                  </m:sub>
                                </m:sSub>
                                <m:r>
                                  <a:rPr lang="uk-UA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  <m:sSubSup>
                                      <m:sSubSupPr>
                                        <m:ctrlPr>
                                          <a:rPr lang="ru-RU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𝑚𝑎𝑥</m:t>
                                        </m:r>
                                      </m:sub>
                                      <m:sup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8989232"/>
                  </p:ext>
                </p:extLst>
              </p:nvPr>
            </p:nvGraphicFramePr>
            <p:xfrm>
              <a:off x="156242" y="1356280"/>
              <a:ext cx="3708718" cy="52474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3708718"/>
                  </a:tblGrid>
                  <a:tr h="70815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862" r="-328" b="-644828"/>
                          </a:stretch>
                        </a:blipFill>
                      </a:tcPr>
                    </a:tc>
                  </a:tr>
                  <a:tr h="46286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153947" r="-328" b="-884211"/>
                          </a:stretch>
                        </a:blipFill>
                      </a:tcPr>
                    </a:tc>
                  </a:tr>
                  <a:tr h="52197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224419" r="-328" b="-681395"/>
                          </a:stretch>
                        </a:blipFill>
                      </a:tcPr>
                    </a:tc>
                  </a:tr>
                  <a:tr h="57873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293684" r="-328" b="-516842"/>
                          </a:stretch>
                        </a:blipFill>
                      </a:tcPr>
                    </a:tc>
                  </a:tr>
                  <a:tr h="6096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374000" r="-328" b="-391000"/>
                          </a:stretch>
                        </a:blipFill>
                      </a:tcPr>
                    </a:tc>
                  </a:tr>
                  <a:tr h="236612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64" t="-121851" r="-328" b="-51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3" name="TextBox 12"/>
          <p:cNvSpPr txBox="1"/>
          <p:nvPr/>
        </p:nvSpPr>
        <p:spPr>
          <a:xfrm>
            <a:off x="4152900" y="1239360"/>
            <a:ext cx="770544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400" dirty="0" smtClean="0"/>
              <a:t>Задача 1. Визначте імпульс фотона, що має енергію 4,5еВ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1734"/>
                  </p:ext>
                </p:extLst>
              </p:nvPr>
            </p:nvGraphicFramePr>
            <p:xfrm>
              <a:off x="3898900" y="1926166"/>
              <a:ext cx="7785100" cy="318408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36800"/>
                    <a:gridCol w="54483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sz="2400" dirty="0" smtClean="0"/>
                            <a:t>Дано:</a:t>
                          </a:r>
                        </a:p>
                        <a:p>
                          <a:r>
                            <a:rPr lang="uk-UA" sz="2400" dirty="0" smtClean="0"/>
                            <a:t>Е= 4,5еВ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с=3∙</m:t>
                                </m:r>
                                <m:sSup>
                                  <m:sSupPr>
                                    <m:ctrlPr>
                                      <a:rPr lang="ru-RU" sz="2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</m:sup>
                                </m:sSup>
                                <m:r>
                                  <a:rPr lang="uk-UA" sz="2400" b="0" i="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м/с</m:t>
                                </m:r>
                              </m:oMath>
                            </m:oMathPara>
                          </a14:m>
                          <a:endParaRPr lang="ru-RU" sz="24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arenR"/>
                          </a:pPr>
                          <a:r>
                            <a:rPr lang="uk-UA" sz="2400" dirty="0" smtClean="0"/>
                            <a:t>Енергію</a:t>
                          </a:r>
                          <a:r>
                            <a:rPr lang="uk-UA" sz="2400" baseline="0" dirty="0" smtClean="0"/>
                            <a:t> перевести у джоулі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4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1еВ=1,6</a:t>
                          </a:r>
                          <a14:m>
                            <m:oMath xmlns:m="http://schemas.openxmlformats.org/officeDocument/2006/math">
                              <m:r>
                                <a:rPr lang="uk-UA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−19</m:t>
                                  </m:r>
                                </m:sup>
                              </m:sSup>
                              <m:r>
                                <a:rPr lang="uk-UA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Дж</m:t>
                              </m:r>
                            </m:oMath>
                          </a14:m>
                          <a:endParaRPr lang="ru-RU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</a:t>
                          </a:r>
                          <a:r>
                            <a:rPr lang="uk-UA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Е=4,5*</a:t>
                          </a:r>
                          <a:r>
                            <a:rPr lang="uk-UA" sz="2400" dirty="0" smtClean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1,6</a:t>
                          </a:r>
                          <a14:m>
                            <m:oMath xmlns:m="http://schemas.openxmlformats.org/officeDocument/2006/math">
                              <m:r>
                                <a:rPr lang="uk-UA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−19</m:t>
                                  </m:r>
                                </m:sup>
                              </m:sSup>
                              <m:r>
                                <a:rPr lang="uk-UA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Дж</m:t>
                              </m:r>
                            </m:oMath>
                          </a14:m>
                          <a:r>
                            <a:rPr lang="ru-RU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=7,2</a:t>
                          </a:r>
                          <a14:m>
                            <m:oMath xmlns:m="http://schemas.openxmlformats.org/officeDocument/2006/math">
                              <m:r>
                                <a:rPr lang="uk-UA" sz="240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−19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Дж</a:t>
                          </a:r>
                          <a:endParaRPr lang="ru-RU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2) </a:t>
                          </a:r>
                          <a:r>
                            <a:rPr lang="uk-UA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Скористаємось формулою імпульсу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uk-UA" sz="24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р=</m:t>
                              </m:r>
                              <m:f>
                                <m:f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Е</m:t>
                                  </m:r>
                                </m:num>
                                <m:den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с</m:t>
                                  </m:r>
                                </m:den>
                              </m:f>
                              <m:r>
                                <a:rPr lang="uk-UA" sz="24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uk-UA" sz="24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ru-RU" sz="2400" dirty="0" smtClean="0">
                                      <a:effectLst/>
                                      <a:latin typeface="Calibri" panose="020F050202020403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7,2</m:t>
                                  </m:r>
                                  <m:r>
                                    <a:rPr lang="uk-UA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−19</m:t>
                                      </m:r>
                                    </m:sup>
                                  </m:sSup>
                                  <m:r>
                                    <m:rPr>
                                      <m:nor/>
                                    </m:rPr>
                                    <a:rPr lang="ru-RU" sz="2400" dirty="0" smtClean="0">
                                      <a:effectLst/>
                                      <a:latin typeface="Calibri" panose="020F050202020403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Дж</m:t>
                                  </m:r>
                                </m:num>
                                <m:den>
                                  <m:r>
                                    <a:rPr lang="uk-UA" sz="24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3∙</m:t>
                                  </m:r>
                                  <m:sSup>
                                    <m:sSupPr>
                                      <m:ctrlPr>
                                        <a:rPr lang="ru-RU" sz="2400" b="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 b="0" i="0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 b="0" i="0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8</m:t>
                                      </m:r>
                                    </m:sup>
                                  </m:sSup>
                                  <m:r>
                                    <a:rPr lang="uk-UA" sz="2400" b="0" i="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м/с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2400" b="0" i="0" dirty="0"/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400" dirty="0" smtClean="0"/>
                            <a:t>=2,4</a:t>
                          </a:r>
                          <a14:m>
                            <m:oMath xmlns:m="http://schemas.openxmlformats.org/officeDocument/2006/math">
                              <m:r>
                                <a:rPr lang="uk-UA" sz="240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uk-UA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27</m:t>
                                  </m:r>
                                </m:sup>
                              </m:sSup>
                            </m:oMath>
                          </a14:m>
                          <a:r>
                            <a:rPr lang="ru-RU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кг*м/с</a:t>
                          </a:r>
                          <a:endParaRPr lang="ru-RU" sz="2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indent="0">
                            <a:buNone/>
                          </a:pPr>
                          <a:endParaRPr lang="ru-RU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Р-?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421734"/>
                  </p:ext>
                </p:extLst>
              </p:nvPr>
            </p:nvGraphicFramePr>
            <p:xfrm>
              <a:off x="3898900" y="1926166"/>
              <a:ext cx="7785100" cy="318408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36800"/>
                    <a:gridCol w="5448300"/>
                  </a:tblGrid>
                  <a:tr h="281324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60" t="-1728" r="-233333" b="-161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3065" t="-1728" r="-224" b="-1619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uk-UA" dirty="0" smtClean="0"/>
                            <a:t>Р-?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3697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52900" y="1239360"/>
                <a:ext cx="7130991" cy="1200329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uk-UA" sz="2400" dirty="0" smtClean="0"/>
                  <a:t>Задача 2. Енергія фотонів деякого випромінювання </a:t>
                </a:r>
              </a:p>
              <a:p>
                <a:r>
                  <a:rPr lang="uk-UA" sz="2400" dirty="0"/>
                  <a:t>с</a:t>
                </a:r>
                <a:r>
                  <a:rPr lang="uk-UA" sz="2400" dirty="0" smtClean="0"/>
                  <a:t>тановить  3,98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uk-UA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sup>
                    </m:sSup>
                    <m:r>
                      <a:rPr lang="uk-UA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Дж</m:t>
                    </m:r>
                  </m:oMath>
                </a14:m>
                <a:r>
                  <a:rPr lang="ru-RU" sz="2400" dirty="0" smtClean="0"/>
                  <a:t>. </a:t>
                </a:r>
                <a:r>
                  <a:rPr lang="uk-UA" sz="2400" dirty="0" smtClean="0"/>
                  <a:t>Визначте довжину хвилі і </a:t>
                </a:r>
              </a:p>
              <a:p>
                <a:r>
                  <a:rPr lang="uk-UA" sz="2400" dirty="0" smtClean="0"/>
                  <a:t>частоту цього випромінювання.</a:t>
                </a:r>
                <a:endParaRPr lang="uk-UA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1239360"/>
                <a:ext cx="7130991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281" t="-4040" b="-10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201188"/>
                  </p:ext>
                </p:extLst>
              </p:nvPr>
            </p:nvGraphicFramePr>
            <p:xfrm>
              <a:off x="4038600" y="2675466"/>
              <a:ext cx="7785100" cy="417237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55900"/>
                    <a:gridCol w="5029200"/>
                  </a:tblGrid>
                  <a:tr h="3801534">
                    <a:tc>
                      <a:txBody>
                        <a:bodyPr/>
                        <a:lstStyle/>
                        <a:p>
                          <a:r>
                            <a:rPr lang="uk-UA" sz="2400" dirty="0" smtClean="0"/>
                            <a:t>Дано:</a:t>
                          </a:r>
                        </a:p>
                        <a:p>
                          <a:r>
                            <a:rPr lang="uk-UA" sz="2400" dirty="0" smtClean="0"/>
                            <a:t>Е= 3,98 </a:t>
                          </a:r>
                          <a14:m>
                            <m:oMath xmlns:m="http://schemas.openxmlformats.org/officeDocument/2006/math">
                              <m:r>
                                <a:rPr lang="uk-UA" sz="2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−19</m:t>
                                  </m:r>
                                </m:sup>
                              </m:sSup>
                              <m:r>
                                <a:rPr lang="uk-UA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Дж</m:t>
                              </m:r>
                            </m:oMath>
                          </a14:m>
                          <a:endParaRPr lang="uk-UA" sz="24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 b="0" i="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с=3∙</m:t>
                                </m:r>
                                <m:sSup>
                                  <m:sSupPr>
                                    <m:ctrlPr>
                                      <a:rPr lang="ru-RU" sz="2400" b="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 b="0" i="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8</m:t>
                                    </m:r>
                                  </m:sup>
                                </m:sSup>
                                <m:r>
                                  <a:rPr lang="uk-UA" sz="2400" b="0" i="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м/с</m:t>
                                </m:r>
                              </m:oMath>
                            </m:oMathPara>
                          </a14:m>
                          <a:endParaRPr lang="ru-RU" sz="2400" b="0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342900" indent="-342900">
                            <a:buAutoNum type="arabicParenR"/>
                          </a:pPr>
                          <a:r>
                            <a:rPr lang="uk-UA" sz="2400" dirty="0" smtClean="0"/>
                            <a:t>Енергія фотона</a:t>
                          </a:r>
                          <a:endParaRPr lang="uk-UA" sz="2400" baseline="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Е=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𝜈</m:t>
                                </m:r>
                              </m:oMath>
                            </m:oMathPara>
                          </a14:m>
                          <a:endParaRPr lang="uk-UA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Виразимо частоту</a:t>
                          </a:r>
                          <a14:m>
                            <m:oMath xmlns:m="http://schemas.openxmlformats.org/officeDocument/2006/math">
                              <m:r>
                                <a:rPr lang="uk-UA" sz="1400" b="0" i="0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   </m:t>
                              </m:r>
                              <m:r>
                                <a:rPr lang="ru-RU" sz="14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𝝂</m:t>
                              </m:r>
                              <m:r>
                                <a:rPr lang="uk-UA" sz="14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14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1400" b="1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Е</m:t>
                                  </m:r>
                                </m:num>
                                <m:den>
                                  <m:r>
                                    <a:rPr lang="en-US" sz="1400" b="1" i="1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𝒉</m:t>
                                  </m:r>
                                </m:den>
                              </m:f>
                              <m:r>
                                <a:rPr lang="en-US" sz="14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uk-UA" sz="1800" dirty="0" smtClean="0"/>
                                    <m:t>3,98 </m:t>
                                  </m:r>
                                  <m:r>
                                    <a:rPr lang="uk-UA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ru-RU" sz="18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18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1800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−19</m:t>
                                      </m:r>
                                    </m:sup>
                                  </m:sSup>
                                  <m:r>
                                    <a:rPr lang="uk-UA" sz="18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Дж</m:t>
                                  </m:r>
                                </m:num>
                                <m:den>
                                  <m:r>
                                    <a:rPr lang="en-US" sz="1800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6,63∙</m:t>
                                  </m:r>
                                  <m:sSup>
                                    <m:sSupPr>
                                      <m:ctrlPr>
                                        <a:rPr lang="ru-RU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−34</m:t>
                                      </m:r>
                                    </m:sup>
                                  </m:sSup>
                                  <m:r>
                                    <a:rPr lang="uk-UA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Дж∙с</m:t>
                                  </m:r>
                                </m:den>
                              </m:f>
                              <m:r>
                                <a:rPr lang="en-US" sz="1400" b="1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1400" b="1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  <m:r>
                                <a:rPr lang="en-US" sz="1400" b="1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  <m:sSup>
                                <m:sSupPr>
                                  <m:ctrlPr>
                                    <a:rPr lang="en-US" sz="1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𝟏𝟎</m:t>
                                  </m:r>
                                </m:e>
                                <m:sup>
                                  <m:r>
                                    <a:rPr lang="en-US" sz="1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𝟏𝟒</m:t>
                                  </m:r>
                                </m:sup>
                              </m:sSup>
                              <m:r>
                                <a:rPr lang="uk-UA" sz="1400" b="1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Гц</m:t>
                              </m:r>
                            </m:oMath>
                          </a14:m>
                          <a:endParaRPr lang="uk-UA" sz="18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2) </a:t>
                          </a:r>
                          <a:r>
                            <a:rPr lang="uk-UA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Скористаємось формулою 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24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𝝀</m:t>
                                </m:r>
                                <m:r>
                                  <a:rPr lang="uk-UA" sz="2400" b="1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4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4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с</m:t>
                                    </m:r>
                                  </m:num>
                                  <m:den>
                                    <m:r>
                                      <a:rPr lang="uk-UA" sz="2400" b="1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𝝂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uk-UA" sz="24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ru-RU" sz="40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  <m:r>
                                <a:rPr lang="uk-UA" sz="40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4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4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с</m:t>
                                  </m:r>
                                </m:num>
                                <m:den>
                                  <m:r>
                                    <a:rPr lang="uk-UA" sz="4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𝝂</m:t>
                                  </m:r>
                                </m:den>
                              </m:f>
                              <m:r>
                                <a:rPr lang="uk-UA" sz="4000" b="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uk-UA" sz="4000" b="0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4000" b="0" i="0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3∙</m:t>
                                  </m:r>
                                  <m:sSup>
                                    <m:sSupPr>
                                      <m:ctrlPr>
                                        <a:rPr lang="ru-RU" sz="4000" b="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4000" b="0" i="0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4000" b="0" i="0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8</m:t>
                                      </m:r>
                                    </m:sup>
                                  </m:sSup>
                                  <m:r>
                                    <a:rPr lang="uk-UA" sz="4000" b="0" i="0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м/с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4000" b="0" i="0" dirty="0"/>
                                    <m:t> </m:t>
                                  </m:r>
                                </m:num>
                                <m:den>
                                  <m:r>
                                    <a:rPr lang="en-US" sz="2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𝟔</m:t>
                                  </m:r>
                                  <m:r>
                                    <a:rPr lang="en-US" sz="2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sSup>
                                    <m:sSupPr>
                                      <m:ctrlPr>
                                        <a:rPr lang="en-US" sz="2400" b="1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1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𝟏𝟎</m:t>
                                      </m:r>
                                    </m:e>
                                    <m:sup>
                                      <m:r>
                                        <a:rPr lang="en-US" sz="2400" b="1" i="1" smtClean="0">
                                          <a:effectLst/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𝟏𝟒</m:t>
                                      </m:r>
                                    </m:sup>
                                  </m:sSup>
                                  <m:r>
                                    <a:rPr lang="uk-UA" sz="2400" b="1" i="1" smtClean="0">
                                      <a:effectLst/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Гц</m:t>
                                  </m:r>
                                  <m:r>
                                    <m:rPr>
                                      <m:nor/>
                                    </m:rPr>
                                    <a:rPr lang="uk-UA" sz="3200" dirty="0" smtClean="0">
                                      <a:effectLst/>
                                      <a:latin typeface="Calibri" panose="020F050202020403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4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=500нм</a:t>
                          </a:r>
                          <a:endParaRPr lang="ru-RU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𝜈</m:t>
                              </m:r>
                            </m:oMath>
                          </a14:m>
                          <a:r>
                            <a:rPr lang="uk-UA" dirty="0" smtClean="0"/>
                            <a:t>-? </a:t>
                          </a:r>
                          <a14:m>
                            <m:oMath xmlns:m="http://schemas.openxmlformats.org/officeDocument/2006/math">
                              <m:r>
                                <a:rPr lang="ru-RU" sz="18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𝝀</m:t>
                              </m:r>
                            </m:oMath>
                          </a14:m>
                          <a:r>
                            <a:rPr lang="ru-RU" dirty="0" smtClean="0"/>
                            <a:t>-?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59201188"/>
                  </p:ext>
                </p:extLst>
              </p:nvPr>
            </p:nvGraphicFramePr>
            <p:xfrm>
              <a:off x="4038600" y="2675466"/>
              <a:ext cx="7785100" cy="417237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755900"/>
                    <a:gridCol w="5029200"/>
                  </a:tblGrid>
                  <a:tr h="380153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21" t="-1280" r="-183186" b="-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54843" t="-1280" r="-242" b="-12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4"/>
                          <a:stretch>
                            <a:fillRect l="-221" t="-1037705" r="-183186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859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Домашнє завдання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uk-UA" dirty="0" smtClean="0"/>
              <a:t>Повторити матеріал </a:t>
            </a:r>
            <a:r>
              <a:rPr lang="uk-UA" dirty="0" smtClean="0"/>
              <a:t> параграфа 34</a:t>
            </a:r>
            <a:endParaRPr lang="uk-UA" dirty="0" smtClean="0"/>
          </a:p>
          <a:p>
            <a:pPr marL="514350" indent="-514350">
              <a:buAutoNum type="arabicParenR"/>
            </a:pPr>
            <a:r>
              <a:rPr lang="uk-UA" dirty="0" smtClean="0"/>
              <a:t>Опрацювати матеріал </a:t>
            </a:r>
            <a:r>
              <a:rPr lang="uk-UA" dirty="0" smtClean="0"/>
              <a:t>презентації</a:t>
            </a:r>
          </a:p>
          <a:p>
            <a:pPr marL="514350" indent="-514350">
              <a:buAutoNum type="arabicParenR"/>
            </a:pPr>
            <a:r>
              <a:rPr lang="uk-UA" dirty="0" smtClean="0"/>
              <a:t>Вправа 34 (3,4)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05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821</TotalTime>
  <Words>194</Words>
  <Application>Microsoft Office PowerPoint</Application>
  <PresentationFormat>Широкий екран</PresentationFormat>
  <Paragraphs>56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Тема Office</vt:lpstr>
      <vt:lpstr>Розв’язання задач по темі «Світлові кванти»  фізика 11 клас 09.02.2022р</vt:lpstr>
      <vt:lpstr>Світлові кванти .</vt:lpstr>
      <vt:lpstr>Завдання</vt:lpstr>
      <vt:lpstr>Основні формули і розв’язання задач</vt:lpstr>
      <vt:lpstr>Презентація PowerPoint</vt:lpstr>
      <vt:lpstr>Домашнє завдання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тіла під дією сили тяжіння</dc:title>
  <dc:creator>Пользователь</dc:creator>
  <cp:lastModifiedBy>RePack by Diakov</cp:lastModifiedBy>
  <cp:revision>55</cp:revision>
  <dcterms:created xsi:type="dcterms:W3CDTF">2020-03-31T06:49:00Z</dcterms:created>
  <dcterms:modified xsi:type="dcterms:W3CDTF">2022-02-08T15:52:00Z</dcterms:modified>
</cp:coreProperties>
</file>