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66" r:id="rId2"/>
    <p:sldId id="291" r:id="rId3"/>
    <p:sldId id="272" r:id="rId4"/>
    <p:sldId id="285" r:id="rId5"/>
    <p:sldId id="286" r:id="rId6"/>
    <p:sldId id="287" r:id="rId7"/>
    <p:sldId id="288" r:id="rId8"/>
    <p:sldId id="310" r:id="rId9"/>
    <p:sldId id="301" r:id="rId10"/>
    <p:sldId id="320" r:id="rId11"/>
    <p:sldId id="302" r:id="rId12"/>
    <p:sldId id="304" r:id="rId13"/>
    <p:sldId id="314" r:id="rId14"/>
    <p:sldId id="283" r:id="rId15"/>
    <p:sldId id="32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E75"/>
    <a:srgbClr val="8B117A"/>
    <a:srgbClr val="A8EEFE"/>
    <a:srgbClr val="96EAFE"/>
    <a:srgbClr val="4D6B89"/>
    <a:srgbClr val="000066"/>
    <a:srgbClr val="7C5989"/>
    <a:srgbClr val="384E64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6" autoAdjust="0"/>
    <p:restoredTop sz="93428" autoAdjust="0"/>
  </p:normalViewPr>
  <p:slideViewPr>
    <p:cSldViewPr>
      <p:cViewPr varScale="1">
        <p:scale>
          <a:sx n="38" d="100"/>
          <a:sy n="38" d="100"/>
        </p:scale>
        <p:origin x="6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F2897-E4B0-488A-8B9E-C0B75D85198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566C5-10F3-4713-A7A0-FA12D58BFF2E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09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566C5-10F3-4713-A7A0-FA12D58BFF2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96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566C5-10F3-4713-A7A0-FA12D58BFF2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58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566C5-10F3-4713-A7A0-FA12D58BFF2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2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023F54-ACFB-4276-B275-A5537C679A2E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F034-B43C-4BA3-A3A9-E3F6EA7A3FD4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5822-13D5-4308-B2B4-821E34B037B6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81D120-69C8-43C3-B9D7-90A86ED3A702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2663-C101-4C65-95F7-5F14DE4401D7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0554-9284-46E6-BF1C-5187AF93CF29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3166FE-1E42-4425-9937-CA8C34559423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89EC-2272-43BF-A5E2-18F8EADA6271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6FCB-0CB5-48DD-871B-F62907C80315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ACD1-F666-41B4-A1E7-08F13FB417A4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3FA3-8D04-452A-B2C3-62CFB8FC31CA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556504-D672-40F4-9745-23464F0226AE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Program%20Files\kvazar-micro\physic10\Media\02_03_05_03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571612"/>
            <a:ext cx="86439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5400" b="1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Розв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’</a:t>
            </a:r>
            <a:r>
              <a:rPr lang="uk-UA" sz="5400" b="1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язування</a:t>
            </a:r>
            <a:r>
              <a:rPr lang="uk-UA" sz="5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задач на силу Лоренца</a:t>
            </a:r>
          </a:p>
          <a:p>
            <a:pPr algn="ctr">
              <a:lnSpc>
                <a:spcPct val="150000"/>
              </a:lnSpc>
            </a:pPr>
            <a:endParaRPr lang="uk-UA" sz="5400" b="1" dirty="0" smtClean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uk-UA" sz="5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Фізика 11 клас 04.11.2021</a:t>
            </a:r>
            <a:endParaRPr lang="uk-UA" sz="5400" b="1" dirty="0" smtClean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3F54-ACFB-4276-B275-A5537C679A2E}" type="slidenum">
              <a:rPr lang="en-US" sz="1800" b="1" smtClean="0">
                <a:solidFill>
                  <a:schemeClr val="accent2">
                    <a:lumMod val="75000"/>
                  </a:schemeClr>
                </a:solidFill>
              </a:rPr>
              <a:pPr/>
              <a:t>1</a:t>
            </a:fld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6FCB-0CB5-48DD-871B-F62907C8031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3864" r="30441" b="13560"/>
          <a:stretch>
            <a:fillRect/>
          </a:stretch>
        </p:blipFill>
        <p:spPr bwMode="auto">
          <a:xfrm>
            <a:off x="-64" y="1857364"/>
            <a:ext cx="914406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500166" y="500042"/>
            <a:ext cx="65532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Магнітогідродинамічний генератор (МГД - генератор)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2_03_05_0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67868"/>
            <a:ext cx="8501122" cy="6375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142852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Циклотрон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6FCB-0CB5-48DD-871B-F62907C8031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{57994206-96B4-4A51-B358-40252F3AD2EF}"/>
          <p:cNvPicPr>
            <a:picLocks noChangeAspect="1" noChangeArrowheads="1"/>
          </p:cNvPicPr>
          <p:nvPr/>
        </p:nvPicPr>
        <p:blipFill>
          <a:blip r:embed="rId2" cstate="print"/>
          <a:srcRect l="5234"/>
          <a:stretch>
            <a:fillRect/>
          </a:stretch>
        </p:blipFill>
        <p:spPr bwMode="auto">
          <a:xfrm>
            <a:off x="1259632" y="2132856"/>
            <a:ext cx="55024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500042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 - спектрометр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6FCB-0CB5-48DD-871B-F62907C8031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545" r="2273"/>
          <a:stretch>
            <a:fillRect/>
          </a:stretch>
        </p:blipFill>
        <p:spPr bwMode="auto">
          <a:xfrm>
            <a:off x="0" y="1071546"/>
            <a:ext cx="5857916" cy="534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2976" y="142852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</a:t>
            </a:r>
            <a:r>
              <a:rPr lang="uk-UA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ітна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пастка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872171" y="928670"/>
            <a:ext cx="3271829" cy="605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b="1" dirty="0">
                <a:latin typeface="Lucida Sans Unicode" pitchFamily="34" charset="0"/>
              </a:rPr>
              <a:t>Термоізоляція високотемпературної плазми </a:t>
            </a:r>
            <a:r>
              <a:rPr lang="uk-UA" sz="2000" b="1" dirty="0" smtClean="0">
                <a:latin typeface="Lucida Sans Unicode" pitchFamily="34" charset="0"/>
              </a:rPr>
              <a:t>,тобто </a:t>
            </a:r>
            <a:r>
              <a:rPr lang="uk-UA" sz="2000" b="1" dirty="0">
                <a:latin typeface="Lucida Sans Unicode" pitchFamily="34" charset="0"/>
              </a:rPr>
              <a:t>повністю іонізованого </a:t>
            </a:r>
            <a:r>
              <a:rPr lang="uk-UA" sz="2000" b="1" dirty="0" smtClean="0">
                <a:latin typeface="Lucida Sans Unicode" pitchFamily="34" charset="0"/>
              </a:rPr>
              <a:t>газу, </a:t>
            </a:r>
            <a:r>
              <a:rPr lang="uk-UA" sz="2000" b="1" dirty="0">
                <a:latin typeface="Lucida Sans Unicode" pitchFamily="34" charset="0"/>
              </a:rPr>
              <a:t>при температурі близько </a:t>
            </a:r>
            <a:r>
              <a:rPr lang="ru-RU" sz="2000" b="1" dirty="0">
                <a:latin typeface="Lucida Sans Unicode" pitchFamily="34" charset="0"/>
              </a:rPr>
              <a:t>10</a:t>
            </a:r>
            <a:r>
              <a:rPr lang="ru-RU" sz="2000" b="1" baseline="30000" dirty="0">
                <a:latin typeface="Lucida Sans Unicode" pitchFamily="34" charset="0"/>
              </a:rPr>
              <a:t>6 </a:t>
            </a:r>
            <a:r>
              <a:rPr lang="uk-UA" sz="2000" b="1" dirty="0">
                <a:latin typeface="Lucida Sans Unicode" pitchFamily="34" charset="0"/>
              </a:rPr>
              <a:t>K в установках типу «Токамак» </a:t>
            </a:r>
          </a:p>
          <a:p>
            <a:pPr algn="ctr">
              <a:lnSpc>
                <a:spcPct val="150000"/>
              </a:lnSpc>
            </a:pPr>
            <a:r>
              <a:rPr lang="uk-UA" sz="2000" b="1" dirty="0">
                <a:latin typeface="Lucida Sans Unicode" pitchFamily="34" charset="0"/>
              </a:rPr>
              <a:t>при вивченні керованих термоядерних реакцій  досягається шляхом створення магнітного поля спеціальної конфігурації</a:t>
            </a:r>
            <a:r>
              <a:rPr lang="uk-UA" sz="2000" dirty="0">
                <a:latin typeface="Lucida Sans Unicode" pitchFamily="34" charset="0"/>
              </a:rPr>
              <a:t>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6FCB-0CB5-48DD-871B-F62907C8031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615" y="-25640"/>
            <a:ext cx="886588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Полярне сяйво  - прояв дії сили Лоренца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4786322"/>
            <a:ext cx="2584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Радіаційні пояси </a:t>
            </a:r>
            <a:endParaRPr lang="uk-UA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r>
              <a:rPr lang="uk-UA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Землі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10" name="Picture 5" descr="C:\Users\Raechka\Desktop\image003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" r="5120"/>
          <a:stretch/>
        </p:blipFill>
        <p:spPr bwMode="auto">
          <a:xfrm>
            <a:off x="0" y="1000108"/>
            <a:ext cx="5578311" cy="53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лево 1"/>
          <p:cNvSpPr/>
          <p:nvPr/>
        </p:nvSpPr>
        <p:spPr>
          <a:xfrm rot="1878814">
            <a:off x="4810807" y="4810944"/>
            <a:ext cx="1047201" cy="11284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5143504" y="1500174"/>
            <a:ext cx="45720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r>
              <a:rPr kumimoji="0" lang="uk-UA" b="1" i="0" u="none" strike="noStrike" normalizeH="0" baseline="0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магнітних  пастках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r>
              <a:rPr kumimoji="0" lang="uk-UA" b="1" i="0" u="none" strike="noStrike" normalizeH="0" baseline="0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частинки рухаються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r>
              <a:rPr kumimoji="0" lang="uk-UA" b="1" i="0" u="none" strike="noStrike" normalizeH="0" baseline="0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спіралі. </a:t>
            </a:r>
            <a:endParaRPr kumimoji="0" lang="uk-UA" b="1" i="0" u="none" strike="noStrike" normalizeH="0" baseline="0" dirty="0" smtClean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 rot="20303648">
            <a:off x="5003601" y="2107314"/>
            <a:ext cx="1009420" cy="208755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D120-69C8-43C3-B9D7-90A86ED3A7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812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Параграф 12 повторити</a:t>
            </a:r>
          </a:p>
          <a:p>
            <a:r>
              <a:rPr lang="uk-UA" dirty="0" smtClean="0"/>
              <a:t>Звернути увагу на пункт 4-учимося </a:t>
            </a: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язувати</a:t>
            </a:r>
            <a:r>
              <a:rPr lang="uk-UA" dirty="0" smtClean="0"/>
              <a:t> задачі</a:t>
            </a:r>
          </a:p>
          <a:p>
            <a:r>
              <a:rPr lang="uk-UA" smtClean="0"/>
              <a:t>Вправа 12 (6)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D120-69C8-43C3-B9D7-90A86ED3A7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29041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892" y="476672"/>
            <a:ext cx="9144000" cy="2088232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                </a:t>
            </a:r>
            <a:r>
              <a:rPr lang="uk-UA" sz="54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Повторимо </a:t>
            </a:r>
            <a:endParaRPr lang="ru-RU" sz="5400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11" name="Picture 4" descr="{2A08F8AF-C739-40F5-A36D-A96E7B189BA1}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7465" r="43248" b="61278"/>
          <a:stretch/>
        </p:blipFill>
        <p:spPr bwMode="auto">
          <a:xfrm>
            <a:off x="2763595" y="2564904"/>
            <a:ext cx="3759072" cy="1463263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{2A08F8AF-C739-40F5-A36D-A96E7B189BA1}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41189" r="75259" b="31187"/>
          <a:stretch/>
        </p:blipFill>
        <p:spPr bwMode="auto">
          <a:xfrm>
            <a:off x="1447618" y="4195729"/>
            <a:ext cx="792088" cy="21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40187" y="6281576"/>
            <a:ext cx="1058416" cy="231930"/>
          </a:xfrm>
          <a:prstGeom prst="rect">
            <a:avLst/>
          </a:prstGeom>
          <a:solidFill>
            <a:srgbClr val="96E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32275" y="4195729"/>
            <a:ext cx="5760640" cy="2308324"/>
          </a:xfrm>
          <a:prstGeom prst="rect">
            <a:avLst/>
          </a:prstGeom>
          <a:solidFill>
            <a:srgbClr val="96EAFE"/>
          </a:solidFill>
        </p:spPr>
        <p:txBody>
          <a:bodyPr wrap="square" rtlCol="0">
            <a:spAutoFit/>
          </a:bodyPr>
          <a:lstStyle/>
          <a:p>
            <a:r>
              <a:rPr lang="uk-UA" dirty="0"/>
              <a:t>м</a:t>
            </a:r>
            <a:r>
              <a:rPr lang="uk-UA" dirty="0" smtClean="0"/>
              <a:t>одуль сили Лоренца</a:t>
            </a:r>
          </a:p>
          <a:p>
            <a:r>
              <a:rPr lang="uk-UA" dirty="0" smtClean="0"/>
              <a:t>модуль заряду частинки</a:t>
            </a:r>
          </a:p>
          <a:p>
            <a:r>
              <a:rPr lang="uk-UA" dirty="0"/>
              <a:t>ш</a:t>
            </a:r>
            <a:r>
              <a:rPr lang="uk-UA" dirty="0" smtClean="0"/>
              <a:t>видкість частинки</a:t>
            </a:r>
          </a:p>
          <a:p>
            <a:r>
              <a:rPr lang="uk-UA" dirty="0"/>
              <a:t>м</a:t>
            </a:r>
            <a:r>
              <a:rPr lang="uk-UA" dirty="0" smtClean="0"/>
              <a:t>агнітна індукція поля</a:t>
            </a:r>
            <a:endParaRPr lang="uk-UA" dirty="0"/>
          </a:p>
          <a:p>
            <a:r>
              <a:rPr lang="uk-UA" dirty="0"/>
              <a:t>к</a:t>
            </a:r>
            <a:r>
              <a:rPr lang="uk-UA" dirty="0" smtClean="0"/>
              <a:t>ут між вектором магнітної індукції і вектором швидкості зарядженої частинки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3F54-ACFB-4276-B275-A5537C679A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396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26" y="332656"/>
            <a:ext cx="9303002" cy="936104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        Напрямок сили Лоренца визначається </a:t>
            </a:r>
            <a:br>
              <a:rPr lang="uk-UA" sz="3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uk-UA" sz="3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                           за правилом лівої руки</a:t>
            </a:r>
            <a:endParaRPr lang="ru-RU" sz="32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4" name="Picture 4" descr="loren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4"/>
          <a:stretch>
            <a:fillRect/>
          </a:stretch>
        </p:blipFill>
        <p:spPr bwMode="auto">
          <a:xfrm>
            <a:off x="107504" y="2033412"/>
            <a:ext cx="5107438" cy="461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/>
          <a:stretch>
            <a:fillRect/>
          </a:stretch>
        </p:blipFill>
        <p:spPr bwMode="auto">
          <a:xfrm>
            <a:off x="5294205" y="1556792"/>
            <a:ext cx="331236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57653" y="4465858"/>
            <a:ext cx="3312368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24825" y="4797152"/>
            <a:ext cx="28007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.</a:t>
            </a:r>
            <a:r>
              <a:rPr lang="ru-RU" b="1" dirty="0" smtClean="0"/>
              <a:t> . . . . . . . . . . . . . . . .</a:t>
            </a:r>
          </a:p>
          <a:p>
            <a:r>
              <a:rPr lang="ru-RU" b="1" dirty="0" smtClean="0"/>
              <a:t>. . . . . . . .   . . . . . . . </a:t>
            </a:r>
            <a:r>
              <a:rPr lang="ru-RU" b="1" dirty="0"/>
              <a:t>.</a:t>
            </a:r>
            <a:endParaRPr lang="ru-RU" b="1" dirty="0" smtClean="0"/>
          </a:p>
          <a:p>
            <a:r>
              <a:rPr lang="ru-RU" b="1" dirty="0" smtClean="0"/>
              <a:t>. . . . . . .       . . . . . . . </a:t>
            </a:r>
          </a:p>
          <a:p>
            <a:r>
              <a:rPr lang="ru-RU" b="1" dirty="0" smtClean="0"/>
              <a:t>. . . . . . . . . . . . . . . . .</a:t>
            </a:r>
            <a:endParaRPr lang="ru-RU" b="1" dirty="0"/>
          </a:p>
        </p:txBody>
      </p:sp>
      <p:sp>
        <p:nvSpPr>
          <p:cNvPr id="8" name="Блок-схема: ИЛИ 7"/>
          <p:cNvSpPr/>
          <p:nvPr/>
        </p:nvSpPr>
        <p:spPr>
          <a:xfrm>
            <a:off x="6739588" y="5553236"/>
            <a:ext cx="417352" cy="375196"/>
          </a:xfrm>
          <a:prstGeom prst="flowChar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786101" y="4653136"/>
            <a:ext cx="228600" cy="789035"/>
          </a:xfrm>
          <a:prstGeom prst="upArrow">
            <a:avLst>
              <a:gd name="adj1" fmla="val 50000"/>
              <a:gd name="adj2" fmla="val 1067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 rot="5400000">
            <a:off x="7754168" y="5172720"/>
            <a:ext cx="228600" cy="976313"/>
          </a:xfrm>
          <a:prstGeom prst="upArrow">
            <a:avLst>
              <a:gd name="adj1" fmla="val 50000"/>
              <a:gd name="adj2" fmla="val 1067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flipH="1">
            <a:off x="7156940" y="4489019"/>
            <a:ext cx="223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ym typeface="Symbol"/>
              </a:rPr>
              <a:t></a:t>
            </a:r>
            <a:endParaRPr lang="ru-RU" sz="3600" dirty="0"/>
          </a:p>
          <a:p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268625" y="4653136"/>
            <a:ext cx="32771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3F54-ACFB-4276-B275-A5537C679A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19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500" y="222841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Задачі для виконання</a:t>
            </a:r>
          </a:p>
          <a:p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Визначте напрямок дії сили Лоренца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5" descr="4879_ris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1736" y="1700808"/>
            <a:ext cx="3505200" cy="18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9"/>
          <p:cNvSpPr>
            <a:spLocks noChangeArrowheads="1"/>
          </p:cNvSpPr>
          <p:nvPr/>
        </p:nvSpPr>
        <p:spPr bwMode="auto">
          <a:xfrm rot="16200000">
            <a:off x="5059381" y="2479079"/>
            <a:ext cx="228600" cy="976313"/>
          </a:xfrm>
          <a:prstGeom prst="upArrow">
            <a:avLst>
              <a:gd name="adj1" fmla="val 50000"/>
              <a:gd name="adj2" fmla="val 1067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5661838" y="1876622"/>
            <a:ext cx="228600" cy="976313"/>
          </a:xfrm>
          <a:prstGeom prst="upArrow">
            <a:avLst>
              <a:gd name="adj1" fmla="val 50000"/>
              <a:gd name="adj2" fmla="val 1067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 rot="5400000">
            <a:off x="6264294" y="2479079"/>
            <a:ext cx="228600" cy="976313"/>
          </a:xfrm>
          <a:prstGeom prst="upArrow">
            <a:avLst>
              <a:gd name="adj1" fmla="val 50000"/>
              <a:gd name="adj2" fmla="val 1067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0800000">
            <a:off x="5661838" y="3081536"/>
            <a:ext cx="228600" cy="976313"/>
          </a:xfrm>
          <a:prstGeom prst="upArrow">
            <a:avLst>
              <a:gd name="adj1" fmla="val 50000"/>
              <a:gd name="adj2" fmla="val 1067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7678882" y="217427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800" b="0" dirty="0">
                <a:cs typeface="Arial" charset="0"/>
              </a:rPr>
              <a:t>▪</a:t>
            </a:r>
          </a:p>
        </p:txBody>
      </p:sp>
      <p:sp>
        <p:nvSpPr>
          <p:cNvPr id="11" name="Блок-схема: ИЛИ 10"/>
          <p:cNvSpPr/>
          <p:nvPr/>
        </p:nvSpPr>
        <p:spPr>
          <a:xfrm>
            <a:off x="7678882" y="3137644"/>
            <a:ext cx="417352" cy="375196"/>
          </a:xfrm>
          <a:prstGeom prst="flowChar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067944" y="1847915"/>
            <a:ext cx="3150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    1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981" y="4797152"/>
            <a:ext cx="72299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4400" b="1" dirty="0">
                <a:solidFill>
                  <a:srgbClr val="274E75"/>
                </a:solidFill>
              </a:rPr>
              <a:t>а) 1      б) 2       в) 3       </a:t>
            </a:r>
          </a:p>
          <a:p>
            <a:pPr algn="ctr">
              <a:buFontTx/>
              <a:buNone/>
            </a:pPr>
            <a:r>
              <a:rPr lang="ru-RU" sz="4400" b="1" dirty="0">
                <a:solidFill>
                  <a:srgbClr val="274E75"/>
                </a:solidFill>
              </a:rPr>
              <a:t>г) 4       д) 5       е) 6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212870" y="6245931"/>
            <a:ext cx="9144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274E7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2220" y="332524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436096" y="40578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500793" y="249663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332154" y="187662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332154" y="333885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12714" y="2114511"/>
            <a:ext cx="3898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976158" y="3051174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6FCB-0CB5-48DD-871B-F62907C8031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311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88425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Визначте напрямок дії сили Лоренца</a:t>
            </a:r>
          </a:p>
        </p:txBody>
      </p:sp>
      <p:pic>
        <p:nvPicPr>
          <p:cNvPr id="86020" name="Picture 4" descr="C:\Users\Raechka\Desktop\get_file[3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39" y="1268761"/>
            <a:ext cx="2283325" cy="363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Блок-схема: ИЛИ 6"/>
          <p:cNvSpPr/>
          <p:nvPr/>
        </p:nvSpPr>
        <p:spPr>
          <a:xfrm>
            <a:off x="7682281" y="3456732"/>
            <a:ext cx="417352" cy="375196"/>
          </a:xfrm>
          <a:prstGeom prst="flowChar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ИЛИ 7"/>
          <p:cNvSpPr/>
          <p:nvPr/>
        </p:nvSpPr>
        <p:spPr>
          <a:xfrm>
            <a:off x="1893187" y="2919327"/>
            <a:ext cx="313014" cy="256007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661838" y="1876622"/>
            <a:ext cx="228600" cy="976313"/>
          </a:xfrm>
          <a:prstGeom prst="upArrow">
            <a:avLst>
              <a:gd name="adj1" fmla="val 50000"/>
              <a:gd name="adj2" fmla="val 1067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 rot="5400000">
            <a:off x="6264294" y="2479079"/>
            <a:ext cx="228600" cy="976313"/>
          </a:xfrm>
          <a:prstGeom prst="upArrow">
            <a:avLst>
              <a:gd name="adj1" fmla="val 50000"/>
              <a:gd name="adj2" fmla="val 1067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 rot="10800000">
            <a:off x="5661838" y="3081536"/>
            <a:ext cx="228600" cy="976313"/>
          </a:xfrm>
          <a:prstGeom prst="upArrow">
            <a:avLst>
              <a:gd name="adj1" fmla="val 50000"/>
              <a:gd name="adj2" fmla="val 1067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 rot="16200000">
            <a:off x="5059381" y="2479079"/>
            <a:ext cx="228600" cy="976313"/>
          </a:xfrm>
          <a:prstGeom prst="upArrow">
            <a:avLst>
              <a:gd name="adj1" fmla="val 50000"/>
              <a:gd name="adj2" fmla="val 1067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71991" y="4903084"/>
            <a:ext cx="6606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4400" b="1" dirty="0">
                <a:solidFill>
                  <a:srgbClr val="274E75"/>
                </a:solidFill>
              </a:rPr>
              <a:t>а) 1      б) 2       в) 3       </a:t>
            </a:r>
          </a:p>
          <a:p>
            <a:pPr algn="ctr">
              <a:buFontTx/>
              <a:buNone/>
            </a:pPr>
            <a:r>
              <a:rPr lang="ru-RU" sz="4400" b="1" dirty="0">
                <a:solidFill>
                  <a:srgbClr val="274E75"/>
                </a:solidFill>
              </a:rPr>
              <a:t>г) 4       д) 5       е) 6</a:t>
            </a: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7678882" y="217427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800" b="0" dirty="0">
                <a:cs typeface="Arial" charset="0"/>
              </a:rPr>
              <a:t>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1689" y="164578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3561" y="317533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323283" y="38270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91229" y="245766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099633" y="171261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103424" y="382538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6710947" y="6351863"/>
            <a:ext cx="9144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274E75"/>
              </a:solidFill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6FCB-0CB5-48DD-871B-F62907C8031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713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0037" y="373589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sz="2800" dirty="0" smtClean="0"/>
              <a:t> 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якою траєкторії буде рухатися      - частинка </a:t>
            </a:r>
          </a:p>
          <a:p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магнітному полі. Силою тяжіння знехтувати</a:t>
            </a:r>
            <a:endParaRPr lang="uk-UA" sz="2800" dirty="0">
              <a:solidFill>
                <a:srgbClr val="274E75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50169" y="147452"/>
                <a:ext cx="4626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169" y="147452"/>
                <a:ext cx="462621" cy="83099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6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068" name="Picture 4" descr="C:\Users\Raechka\Desktop\get_file[2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5" y="2492896"/>
            <a:ext cx="207363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9" name="Picture 5" descr="C:\$Recycle.Bin\S-1-5-21-3531669287-2780379322-3014387322-1000\$RR6IP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61206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лок-схема: ИЛИ 8"/>
          <p:cNvSpPr/>
          <p:nvPr/>
        </p:nvSpPr>
        <p:spPr>
          <a:xfrm>
            <a:off x="116556" y="3356992"/>
            <a:ext cx="208676" cy="187598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5517232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4400" b="1" dirty="0">
                <a:solidFill>
                  <a:srgbClr val="274E75"/>
                </a:solidFill>
              </a:rPr>
              <a:t>а) 1      б) 2       в) 3       </a:t>
            </a:r>
            <a:r>
              <a:rPr lang="ru-RU" sz="4400" b="1" dirty="0" smtClean="0">
                <a:solidFill>
                  <a:srgbClr val="274E75"/>
                </a:solidFill>
              </a:rPr>
              <a:t>г</a:t>
            </a:r>
            <a:r>
              <a:rPr lang="ru-RU" sz="4400" b="1" dirty="0">
                <a:solidFill>
                  <a:srgbClr val="274E75"/>
                </a:solidFill>
              </a:rPr>
              <a:t>) 4       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5292080" y="6351863"/>
            <a:ext cx="9144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274E75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6FCB-0CB5-48DD-871B-F62907C8031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310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037" y="202825"/>
            <a:ext cx="8244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sz="2800" dirty="0" smtClean="0"/>
              <a:t> 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якою траєкторії буде рухатися </a:t>
            </a:r>
            <a:r>
              <a:rPr lang="uk-UA" sz="2800" b="1" dirty="0" smtClean="0">
                <a:ln w="1905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нейтрон </a:t>
            </a:r>
            <a:endParaRPr lang="uk-UA" sz="2800" b="1" dirty="0">
              <a:ln w="1905"/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магнітному полі. Силою тяжіння знехтувати</a:t>
            </a:r>
            <a:endParaRPr lang="uk-UA" sz="2800" dirty="0">
              <a:solidFill>
                <a:srgbClr val="274E75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9090" name="Picture 2" descr="C:\$Recycle.Bin\S-1-5-21-3531669287-2780379322-3014387322-1000\$RZQ8JH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18299"/>
            <a:ext cx="193329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1" name="Picture 3" descr="C:\Users\Raechka\Desktop\get_file[3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5688632" cy="33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5301208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274E75"/>
                </a:solidFill>
              </a:rPr>
              <a:t>а) 1      б) 2       в) 3       г) 4 </a:t>
            </a:r>
            <a:endParaRPr lang="ru-RU" sz="4400" dirty="0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6588224" y="6087521"/>
            <a:ext cx="9144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274E75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6FCB-0CB5-48DD-871B-F62907C8031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741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i="1" dirty="0" smtClean="0"/>
              <a:t>Застосування сили Лоренца</a:t>
            </a:r>
            <a:endParaRPr lang="ru-RU" sz="4400" b="1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071966" cy="222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http://bourabai.kz/toe/img/ris_26.jpeg"/>
          <p:cNvPicPr>
            <a:picLocks noChangeAspect="1" noChangeArrowheads="1"/>
          </p:cNvPicPr>
          <p:nvPr/>
        </p:nvPicPr>
        <p:blipFill>
          <a:blip r:embed="rId3" cstate="print"/>
          <a:srcRect l="13402" t="3046" r="9560" b="17242"/>
          <a:stretch>
            <a:fillRect/>
          </a:stretch>
        </p:blipFill>
        <p:spPr bwMode="auto">
          <a:xfrm>
            <a:off x="5357818" y="3857628"/>
            <a:ext cx="3643338" cy="2822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86190"/>
            <a:ext cx="4071966" cy="2836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p0151"/>
          <p:cNvPicPr>
            <a:picLocks noChangeAspect="1" noChangeArrowheads="1"/>
          </p:cNvPicPr>
          <p:nvPr/>
        </p:nvPicPr>
        <p:blipFill>
          <a:blip r:embed="rId5" cstate="print"/>
          <a:srcRect l="11418" t="19777" r="4951" b="33014"/>
          <a:stretch>
            <a:fillRect/>
          </a:stretch>
        </p:blipFill>
        <p:spPr bwMode="auto">
          <a:xfrm>
            <a:off x="5429256" y="1357298"/>
            <a:ext cx="3714744" cy="256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89EC-2272-43BF-A5E2-18F8EADA627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785794"/>
            <a:ext cx="8096273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142852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Електронно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променева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трубка (к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інескоп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6FCB-0CB5-48DD-871B-F62907C8031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3118</TotalTime>
  <Words>346</Words>
  <Application>Microsoft Office PowerPoint</Application>
  <PresentationFormat>Екран (4:3)</PresentationFormat>
  <Paragraphs>85</Paragraphs>
  <Slides>15</Slides>
  <Notes>3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 Math</vt:lpstr>
      <vt:lpstr>Franklin Gothic Book</vt:lpstr>
      <vt:lpstr>Franklin Gothic Medium</vt:lpstr>
      <vt:lpstr>Lucida Sans Unicode</vt:lpstr>
      <vt:lpstr>Symbol</vt:lpstr>
      <vt:lpstr>Times New Roman</vt:lpstr>
      <vt:lpstr>Wingdings 2</vt:lpstr>
      <vt:lpstr>Трек</vt:lpstr>
      <vt:lpstr>Презентація PowerPoint</vt:lpstr>
      <vt:lpstr>                 Повторимо </vt:lpstr>
      <vt:lpstr>         Напрямок сили Лоренца визначається                              за правилом лівої руки</vt:lpstr>
      <vt:lpstr>Презентація PowerPoint</vt:lpstr>
      <vt:lpstr>Презентація PowerPoint</vt:lpstr>
      <vt:lpstr>Презентація PowerPoint</vt:lpstr>
      <vt:lpstr>Презентація PowerPoint</vt:lpstr>
      <vt:lpstr>Застосування сили Лоренца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завдання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 Лоренца</dc:title>
  <dc:creator>Раечка</dc:creator>
  <cp:keywords/>
  <cp:lastModifiedBy>RePack by Diakov</cp:lastModifiedBy>
  <cp:revision>202</cp:revision>
  <dcterms:created xsi:type="dcterms:W3CDTF">2012-09-25T13:29:57Z</dcterms:created>
  <dcterms:modified xsi:type="dcterms:W3CDTF">2021-11-02T10:24:43Z</dcterms:modified>
</cp:coreProperties>
</file>