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71" r:id="rId4"/>
    <p:sldId id="257" r:id="rId5"/>
    <p:sldId id="258" r:id="rId6"/>
    <p:sldId id="260" r:id="rId7"/>
    <p:sldId id="261" r:id="rId8"/>
    <p:sldId id="263" r:id="rId9"/>
    <p:sldId id="264" r:id="rId10"/>
    <p:sldId id="265" r:id="rId11"/>
    <p:sldId id="272" r:id="rId12"/>
    <p:sldId id="26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81" d="100"/>
          <a:sy n="81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11 клас 02.02.2022р.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chemeClr val="tx2">
                    <a:lumMod val="75000"/>
                  </a:schemeClr>
                </a:solidFill>
              </a:rPr>
              <a:t>Дифракція світла</a:t>
            </a:r>
          </a:p>
          <a:p>
            <a:pPr marL="0" indent="0">
              <a:buNone/>
            </a:pPr>
            <a:r>
              <a:rPr lang="uk-UA" sz="4400" dirty="0" smtClean="0">
                <a:solidFill>
                  <a:schemeClr val="tx2">
                    <a:lumMod val="75000"/>
                  </a:schemeClr>
                </a:solidFill>
              </a:rPr>
              <a:t>Дифракційні </a:t>
            </a:r>
            <a:r>
              <a:rPr lang="uk-UA" sz="4400" dirty="0" err="1" smtClean="0">
                <a:solidFill>
                  <a:schemeClr val="tx2">
                    <a:lumMod val="75000"/>
                  </a:schemeClr>
                </a:solidFill>
              </a:rPr>
              <a:t>гратки</a:t>
            </a:r>
            <a:endParaRPr lang="uk-UA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ncrypted-tbn3.gstatic.com/images?q=tbn:ANd9GcQqx2BwSs5pLhsTPi8XRMETuwbcu_MHWhs8L0tunvBADpl_RXwvn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0" r="16456"/>
          <a:stretch/>
        </p:blipFill>
        <p:spPr bwMode="auto">
          <a:xfrm>
            <a:off x="5148064" y="4257931"/>
            <a:ext cx="3995935" cy="260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404664"/>
            <a:ext cx="82809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u="sng" dirty="0" err="1"/>
              <a:t>Дифракційна</a:t>
            </a:r>
            <a:r>
              <a:rPr lang="ru-RU" sz="2600" b="1" i="1" u="sng" dirty="0"/>
              <a:t> </a:t>
            </a:r>
            <a:r>
              <a:rPr lang="ru-RU" sz="2600" b="1" i="1" u="sng" dirty="0" err="1" smtClean="0"/>
              <a:t>ґратка</a:t>
            </a:r>
            <a:endParaRPr lang="ru-RU" sz="2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3792"/>
            <a:ext cx="856895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Напрямки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дифрагованих</a:t>
            </a:r>
            <a:r>
              <a:rPr lang="ru-RU" dirty="0"/>
              <a:t> </a:t>
            </a:r>
            <a:r>
              <a:rPr lang="ru-RU" dirty="0" err="1"/>
              <a:t>хвиль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інтерференція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b="1" dirty="0" err="1"/>
              <a:t>дифракційними</a:t>
            </a:r>
            <a:r>
              <a:rPr lang="ru-RU" b="1" dirty="0"/>
              <a:t> максимумами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Таких </a:t>
            </a:r>
            <a:r>
              <a:rPr lang="ru-RU" dirty="0" err="1"/>
              <a:t>максимумів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цілими</a:t>
            </a:r>
            <a:r>
              <a:rPr lang="ru-RU" dirty="0"/>
              <a:t> числами,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 </a:t>
            </a:r>
            <a:r>
              <a:rPr lang="ru-RU" b="1" dirty="0"/>
              <a:t>порядком </a:t>
            </a:r>
            <a:r>
              <a:rPr lang="ru-RU" b="1" dirty="0" err="1"/>
              <a:t>дифракції</a:t>
            </a:r>
            <a:r>
              <a:rPr lang="ru-RU" dirty="0"/>
              <a:t> (</a:t>
            </a:r>
            <a:r>
              <a:rPr lang="en-US" dirty="0"/>
              <a:t>m). </a:t>
            </a:r>
            <a:endParaRPr lang="uk-UA" dirty="0" smtClean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/>
              <a:t>дифракційних</a:t>
            </a:r>
            <a:r>
              <a:rPr lang="ru-RU" dirty="0"/>
              <a:t> </a:t>
            </a:r>
            <a:r>
              <a:rPr lang="ru-RU" dirty="0" err="1"/>
              <a:t>максимумів</a:t>
            </a:r>
            <a:r>
              <a:rPr lang="ru-RU" dirty="0"/>
              <a:t> і напрямки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b="1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гратки</a:t>
            </a:r>
            <a:r>
              <a:rPr lang="ru-RU" dirty="0"/>
              <a:t> та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й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 </a:t>
            </a:r>
            <a:r>
              <a:rPr lang="ru-RU" sz="2200" b="1" i="1" dirty="0" err="1"/>
              <a:t>рівняння</a:t>
            </a:r>
            <a:r>
              <a:rPr lang="ru-RU" sz="2200" b="1" i="1" dirty="0"/>
              <a:t> </a:t>
            </a:r>
            <a:r>
              <a:rPr lang="ru-RU" sz="2200" b="1" i="1" dirty="0" err="1"/>
              <a:t>дифракційної</a:t>
            </a:r>
            <a:r>
              <a:rPr lang="ru-RU" sz="2200" b="1" i="1" dirty="0"/>
              <a:t> </a:t>
            </a:r>
            <a:r>
              <a:rPr lang="ru-RU" sz="2200" b="1" i="1" dirty="0" err="1"/>
              <a:t>ґратки</a:t>
            </a:r>
            <a:r>
              <a:rPr lang="ru-RU" sz="2200" b="1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664808"/>
              </p:ext>
            </p:extLst>
          </p:nvPr>
        </p:nvGraphicFramePr>
        <p:xfrm>
          <a:off x="323528" y="3263230"/>
          <a:ext cx="5629275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4" imgW="3352680" imgH="1600200" progId="Equation.DSMT4">
                  <p:embed/>
                </p:oleObj>
              </mc:Choice>
              <mc:Fallback>
                <p:oleObj name="Equation" r:id="rId4" imgW="335268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3263230"/>
                        <a:ext cx="5629275" cy="268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53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ages.myshared.ru/278880/slide_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4" y="0"/>
            <a:ext cx="9125159" cy="684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age.slidesharecdn.com/rentgen-130210142247-phpapp01/95/rentgen-5-638.jpg?cb=13605062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68"/>
            <a:ext cx="9144000" cy="686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76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31</a:t>
            </a:r>
          </a:p>
          <a:p>
            <a:r>
              <a:rPr lang="uk-UA" dirty="0" smtClean="0"/>
              <a:t>Письмово дайте відповіді на контрольні запитання</a:t>
            </a:r>
          </a:p>
          <a:p>
            <a:r>
              <a:rPr lang="uk-UA" smtClean="0"/>
              <a:t>Виконайте вправу 31 (1,2)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860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39552" y="980728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b="1" dirty="0" err="1" smtClean="0"/>
              <a:t>Дифрак</a:t>
            </a:r>
            <a:r>
              <a:rPr lang="uk-UA" sz="2200" b="1" dirty="0" err="1" smtClean="0"/>
              <a:t>ція</a:t>
            </a:r>
            <a:r>
              <a:rPr lang="uk-UA" sz="2200" b="1" dirty="0" smtClean="0"/>
              <a:t> світла </a:t>
            </a:r>
            <a:r>
              <a:rPr lang="uk-UA" sz="2200" dirty="0" smtClean="0"/>
              <a:t>– оптичне явище, </a:t>
            </a:r>
            <a:r>
              <a:rPr lang="uk-UA" sz="2200" dirty="0" err="1" smtClean="0"/>
              <a:t>пов</a:t>
            </a:r>
            <a:r>
              <a:rPr lang="en-US" sz="2200" dirty="0" smtClean="0"/>
              <a:t>’</a:t>
            </a:r>
            <a:r>
              <a:rPr lang="uk-UA" sz="2200" dirty="0" err="1" smtClean="0"/>
              <a:t>язане</a:t>
            </a:r>
            <a:r>
              <a:rPr lang="uk-UA" sz="2200" dirty="0" smtClean="0"/>
              <a:t> 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</a:t>
            </a:r>
            <a:r>
              <a:rPr lang="uk-UA" sz="2200" dirty="0" err="1" smtClean="0"/>
              <a:t>неоднорідностей</a:t>
            </a:r>
            <a:r>
              <a:rPr lang="uk-UA" sz="2200" dirty="0" smtClean="0"/>
              <a:t> середовища на їх шляху. </a:t>
            </a:r>
            <a:br>
              <a:rPr lang="uk-UA" sz="2200" dirty="0" smtClean="0"/>
            </a:br>
            <a:r>
              <a:rPr lang="uk-UA" sz="2200" dirty="0" smtClean="0"/>
              <a:t>Це явище зумовлене хвильовою природою світла.</a:t>
            </a:r>
            <a:br>
              <a:rPr lang="uk-UA" sz="2200" dirty="0" smtClean="0"/>
            </a:br>
            <a:r>
              <a:rPr lang="uk-UA" sz="2200" dirty="0" smtClean="0"/>
              <a:t>Вперше пояснив О. </a:t>
            </a:r>
            <a:r>
              <a:rPr lang="uk-UA" sz="2200" dirty="0" err="1" smtClean="0"/>
              <a:t>Френель</a:t>
            </a:r>
            <a:r>
              <a:rPr lang="uk-UA" sz="2200" dirty="0" smtClean="0"/>
              <a:t> 1819р.</a:t>
            </a:r>
            <a:endParaRPr lang="ru-RU" sz="2200" dirty="0"/>
          </a:p>
        </p:txBody>
      </p:sp>
      <p:pic>
        <p:nvPicPr>
          <p:cNvPr id="13314" name="Picture 2" descr="http://n-t.ru/ri/mk/sk11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81678"/>
            <a:ext cx="6552728" cy="390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24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ens.tpu.ru/POSOBIE_FIS_KUSN/%CA%EE%EB%E5%E1%E0%ED%E8%FF%20%E8%20%E2%EE%EB%ED%FB.%20%C3%E5%EE%EC%E5%F2%F0%E8%F7%E5%F1%EA%E0%FF%20%E8%20%E2%EE%EB%ED%EE%E2%E0%FF%20%EE%EF%F2%E8%EA%E0/ima/image179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0" t="34545"/>
          <a:stretch/>
        </p:blipFill>
        <p:spPr bwMode="auto">
          <a:xfrm>
            <a:off x="1988879" y="2492896"/>
            <a:ext cx="4536445" cy="365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493" y="692696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/>
              <a:t>Основна задача дифракції: </a:t>
            </a:r>
          </a:p>
          <a:p>
            <a:pPr algn="ctr"/>
            <a:r>
              <a:rPr lang="uk-UA" sz="2400" dirty="0" smtClean="0"/>
              <a:t>визначення розподілу інтенсивності </a:t>
            </a:r>
            <a:endParaRPr lang="en-US" sz="2400" dirty="0" smtClean="0"/>
          </a:p>
          <a:p>
            <a:pPr algn="ctr"/>
            <a:r>
              <a:rPr lang="uk-UA" sz="2400" dirty="0" smtClean="0"/>
              <a:t>в залежності від кута між початковим напрямом поширення і напрямом </a:t>
            </a:r>
            <a:r>
              <a:rPr lang="uk-UA" sz="2400" dirty="0" err="1" smtClean="0"/>
              <a:t>дифрагованих</a:t>
            </a:r>
            <a:r>
              <a:rPr lang="uk-UA" sz="2400" dirty="0" smtClean="0"/>
              <a:t> променів.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262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7984" y="912790"/>
            <a:ext cx="44644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Для пояснення закону прямолінійного поширення світла Х.</a:t>
            </a:r>
            <a:r>
              <a:rPr lang="uk-UA" sz="2200" dirty="0" err="1" smtClean="0"/>
              <a:t>Гюйгенс</a:t>
            </a:r>
            <a:r>
              <a:rPr lang="uk-UA" sz="2200" dirty="0" smtClean="0"/>
              <a:t> запропонував принцип, згідно якому </a:t>
            </a:r>
            <a:r>
              <a:rPr lang="uk-UA" sz="2200" b="1" dirty="0" smtClean="0"/>
              <a:t>кожну точку хвильового фронту (поверхні, якої досягла хвиля) можна вважати центром вторинних (нових) сферичних хвиль.</a:t>
            </a:r>
            <a:endParaRPr lang="ru-RU" sz="2200" dirty="0"/>
          </a:p>
        </p:txBody>
      </p:sp>
      <p:pic>
        <p:nvPicPr>
          <p:cNvPr id="2050" name="Picture 2" descr="https://upload.wikimedia.org/wikipedia/commons/thumb/6/60/Refraction_on_an_aperture_-_Huygens-Fresnel_principle.svg/500px-Refraction_on_an_aperture_-_Huygens-Fresnel_princi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93367"/>
            <a:ext cx="4762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thumb/b/b7/Refraction_-_Huygens-Fresnel_principle.svg/500px-Refraction_-_Huygens-Fresnel_principl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188640"/>
            <a:ext cx="3168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/>
              <a:t>Принцип </a:t>
            </a:r>
            <a:r>
              <a:rPr lang="uk-UA" sz="2600" b="1" dirty="0" err="1" smtClean="0"/>
              <a:t>Гюйгенса</a:t>
            </a:r>
            <a:endParaRPr lang="ru-RU" sz="2600" b="1" dirty="0"/>
          </a:p>
        </p:txBody>
      </p:sp>
      <p:pic>
        <p:nvPicPr>
          <p:cNvPr id="16386" name="Picture 2" descr="http://fotoapparat-expert.ru/wp-content/uploads/2013/06/difrakciya-sveta-prohogdenie-volny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7" y="3431788"/>
            <a:ext cx="3739371" cy="337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5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chool-physics.spb.ru/data/pict/Young_experienc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7" t="5149" r="4448" b="3575"/>
          <a:stretch/>
        </p:blipFill>
        <p:spPr bwMode="auto">
          <a:xfrm>
            <a:off x="4355976" y="2950082"/>
            <a:ext cx="4788024" cy="377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935" y="116632"/>
            <a:ext cx="8229600" cy="490066"/>
          </a:xfrm>
        </p:spPr>
        <p:txBody>
          <a:bodyPr>
            <a:normAutofit/>
          </a:bodyPr>
          <a:lstStyle/>
          <a:p>
            <a:r>
              <a:rPr lang="uk-UA" sz="2600" dirty="0" smtClean="0"/>
              <a:t>Принцип </a:t>
            </a:r>
            <a:r>
              <a:rPr lang="uk-UA" sz="2600" dirty="0" err="1" smtClean="0"/>
              <a:t>Гюйгенса-Френеля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39524"/>
            <a:ext cx="85689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Принцип </a:t>
            </a:r>
            <a:r>
              <a:rPr lang="uk-UA" sz="2200" dirty="0" err="1" smtClean="0"/>
              <a:t>Гюйгенса</a:t>
            </a:r>
            <a:r>
              <a:rPr lang="uk-UA" sz="2200" dirty="0" smtClean="0"/>
              <a:t> пояснює розповсюдження хвиль згідно з законами </a:t>
            </a:r>
            <a:r>
              <a:rPr lang="uk-UA" sz="2200" u="sng" dirty="0" smtClean="0"/>
              <a:t>геометричної оптики</a:t>
            </a:r>
            <a:r>
              <a:rPr lang="uk-UA" sz="2200" dirty="0" smtClean="0"/>
              <a:t>, але не може пояснити явище </a:t>
            </a:r>
            <a:r>
              <a:rPr lang="uk-UA" sz="2200" b="1" dirty="0" smtClean="0"/>
              <a:t>дифракції</a:t>
            </a:r>
            <a:r>
              <a:rPr lang="uk-UA" sz="2200" dirty="0" smtClean="0"/>
              <a:t>.</a:t>
            </a:r>
          </a:p>
          <a:p>
            <a:r>
              <a:rPr lang="uk-UA" sz="2200" dirty="0" smtClean="0"/>
              <a:t>О.</a:t>
            </a:r>
            <a:r>
              <a:rPr lang="uk-UA" sz="2200" dirty="0" err="1" smtClean="0"/>
              <a:t>Френель</a:t>
            </a:r>
            <a:r>
              <a:rPr lang="uk-UA" sz="2200" dirty="0" smtClean="0"/>
              <a:t> доповнив принцип </a:t>
            </a:r>
            <a:r>
              <a:rPr lang="uk-UA" sz="2200" dirty="0" err="1" smtClean="0"/>
              <a:t>Гюйгенса</a:t>
            </a:r>
            <a:r>
              <a:rPr lang="uk-UA" sz="2200" dirty="0" smtClean="0"/>
              <a:t>, ввівши поняття </a:t>
            </a:r>
            <a:r>
              <a:rPr lang="uk-UA" sz="2200" b="1" dirty="0" smtClean="0"/>
              <a:t>когерентності</a:t>
            </a:r>
            <a:r>
              <a:rPr lang="uk-UA" sz="2200" dirty="0" smtClean="0"/>
              <a:t>  та  </a:t>
            </a:r>
            <a:r>
              <a:rPr lang="uk-UA" sz="2200" b="1" dirty="0" smtClean="0"/>
              <a:t>інтерференції</a:t>
            </a:r>
            <a:r>
              <a:rPr lang="uk-UA" sz="2200" dirty="0" smtClean="0"/>
              <a:t>  елементарних хвиль, що дозволило розглянути дифракційні процеси.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606" y="2564904"/>
            <a:ext cx="4249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u="sng" dirty="0" smtClean="0">
                <a:solidFill>
                  <a:schemeClr val="accent2"/>
                </a:solidFill>
              </a:rPr>
              <a:t>Формулювання:</a:t>
            </a:r>
          </a:p>
          <a:p>
            <a:r>
              <a:rPr lang="uk-UA" sz="2400" b="1" dirty="0" smtClean="0"/>
              <a:t>Кожен елемент хвильового фронту можна розглядати як центр вторинного збурення, яке породжує вторинні сферичні хвилі, а результуюче світлове поле в кожній точці простору буде визначатись інтерференцією цих хвиль.</a:t>
            </a:r>
          </a:p>
        </p:txBody>
      </p:sp>
    </p:spTree>
    <p:extLst>
      <p:ext uri="{BB962C8B-B14F-4D97-AF65-F5344CB8AC3E}">
        <p14:creationId xmlns:p14="http://schemas.microsoft.com/office/powerpoint/2010/main" val="15489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57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Дифракція </a:t>
            </a:r>
            <a:r>
              <a:rPr lang="uk-UA" sz="3600" dirty="0" err="1" smtClean="0"/>
              <a:t>Френеля</a:t>
            </a:r>
            <a:r>
              <a:rPr lang="uk-UA" sz="3600" dirty="0" smtClean="0"/>
              <a:t> на круглому отворі</a:t>
            </a:r>
            <a:endParaRPr lang="ru-RU" sz="3600" dirty="0"/>
          </a:p>
        </p:txBody>
      </p:sp>
      <p:pic>
        <p:nvPicPr>
          <p:cNvPr id="4098" name="Picture 2" descr="https://upload.wikimedia.org/wikipedia/commons/thumb/a/a2/Diffraction_geometry.svg/220px-Diffraction_geometr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3384376" cy="22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80112" y="1412776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 тих місцях екрану, де згідно законів геометричної оптики повинно бути темно ми побачимо легке освітлення, а в центрі розподіл </a:t>
            </a:r>
            <a:r>
              <a:rPr lang="uk-UA" dirty="0" err="1" smtClean="0"/>
              <a:t>інтенсивностей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107504" y="2572454"/>
            <a:ext cx="288032" cy="28048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0687" y="2904041"/>
            <a:ext cx="461665" cy="1080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 smtClean="0"/>
              <a:t>Джерело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596500"/>
            <a:ext cx="461665" cy="17767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 smtClean="0"/>
              <a:t>Екран з отвором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83025" y="3675442"/>
            <a:ext cx="461665" cy="72396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dirty="0"/>
              <a:t>Е</a:t>
            </a:r>
            <a:r>
              <a:rPr lang="uk-UA" dirty="0" smtClean="0"/>
              <a:t>кран</a:t>
            </a:r>
            <a:endParaRPr lang="ru-RU" dirty="0"/>
          </a:p>
        </p:txBody>
      </p:sp>
      <p:pic>
        <p:nvPicPr>
          <p:cNvPr id="4100" name="Picture 4" descr="http://femto.com.ua/articles/part_1/p1/1119934-3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84392"/>
            <a:ext cx="407853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9992" y="584466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Дифракційна картина залежить від відстані до екрану та до джерела світла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1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57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Дифракція </a:t>
            </a:r>
            <a:r>
              <a:rPr lang="uk-UA" sz="3600" dirty="0" err="1" smtClean="0"/>
              <a:t>Френеля</a:t>
            </a:r>
            <a:r>
              <a:rPr lang="uk-UA" sz="3600" dirty="0" smtClean="0"/>
              <a:t> на диску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494352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Перша зона </a:t>
            </a:r>
            <a:r>
              <a:rPr lang="uk-UA" dirty="0" err="1" smtClean="0"/>
              <a:t>Френеля</a:t>
            </a:r>
            <a:r>
              <a:rPr lang="uk-UA" dirty="0" smtClean="0"/>
              <a:t> будується від країв диска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386104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Пляма Пуассона </a:t>
            </a:r>
            <a:r>
              <a:rPr lang="uk-UA" dirty="0" smtClean="0"/>
              <a:t>– світна пляма за непрозорим тілом, яке освічується пучком світла, області його геометричної тіні.</a:t>
            </a:r>
            <a:endParaRPr lang="ru-RU" dirty="0"/>
          </a:p>
        </p:txBody>
      </p:sp>
      <p:pic>
        <p:nvPicPr>
          <p:cNvPr id="5122" name="Picture 2" descr="http://ens.tpu.ru/POSOBIE_FIS_KUSN/%CA%EE%EB%E5%E1%E0%ED%E8%FF%20%E8%20%E2%EE%EB%ED%FB.%20%C3%E5%EE%EC%E5%F2%F0%E8%F7%E5%F1%EA%E0%FF%20%E8%20%E2%EE%EB%ED%EE%E2%E0%FF%20%EE%EF%F2%E8%EA%E0/ima/image1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8" y="1412776"/>
            <a:ext cx="5323395" cy="30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В центре тени светлое пятн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192405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6444208" y="2423657"/>
            <a:ext cx="663536" cy="14963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1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62292" y="260648"/>
            <a:ext cx="8586171" cy="6434054"/>
            <a:chOff x="162292" y="260648"/>
            <a:chExt cx="8586171" cy="6434054"/>
          </a:xfrm>
        </p:grpSpPr>
        <p:pic>
          <p:nvPicPr>
            <p:cNvPr id="6146" name="Picture 2" descr="http://svitppt.com.ua/images/9/8831/770/img4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92" y="260648"/>
              <a:ext cx="8586171" cy="6434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" name="Прямая соединительная линия 2"/>
            <p:cNvCxnSpPr/>
            <p:nvPr/>
          </p:nvCxnSpPr>
          <p:spPr>
            <a:xfrm flipV="1">
              <a:off x="1979712" y="2996952"/>
              <a:ext cx="72008" cy="144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2051720" y="2996952"/>
              <a:ext cx="144016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2267744" y="2996952"/>
              <a:ext cx="792088" cy="7200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483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28092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u="sng" dirty="0" err="1"/>
              <a:t>Дифракційна</a:t>
            </a:r>
            <a:r>
              <a:rPr lang="ru-RU" sz="2600" b="1" i="1" u="sng" dirty="0"/>
              <a:t> </a:t>
            </a:r>
            <a:r>
              <a:rPr lang="ru-RU" sz="2600" b="1" i="1" u="sng" dirty="0" err="1"/>
              <a:t>ґратка</a:t>
            </a:r>
            <a:r>
              <a:rPr lang="ru-RU" sz="2600" b="1" i="1" u="sng" dirty="0"/>
              <a:t>  </a:t>
            </a:r>
            <a:r>
              <a:rPr lang="ru-RU" sz="2600" dirty="0"/>
              <a:t>— </a:t>
            </a:r>
            <a:r>
              <a:rPr lang="ru-RU" sz="2600" dirty="0" err="1"/>
              <a:t>оптичний</a:t>
            </a:r>
            <a:r>
              <a:rPr lang="ru-RU" sz="2600" dirty="0"/>
              <a:t> </a:t>
            </a:r>
            <a:r>
              <a:rPr lang="ru-RU" sz="2600" dirty="0" err="1"/>
              <a:t>елемент</a:t>
            </a:r>
            <a:r>
              <a:rPr lang="ru-RU" sz="2600" dirty="0"/>
              <a:t> з </a:t>
            </a:r>
            <a:r>
              <a:rPr lang="ru-RU" sz="2600" dirty="0" err="1"/>
              <a:t>періодичною</a:t>
            </a:r>
            <a:r>
              <a:rPr lang="ru-RU" sz="2600" dirty="0"/>
              <a:t> структурою, </a:t>
            </a:r>
            <a:r>
              <a:rPr lang="ru-RU" sz="2600" dirty="0" err="1"/>
              <a:t>здатний</a:t>
            </a:r>
            <a:r>
              <a:rPr lang="ru-RU" sz="2600" dirty="0"/>
              <a:t> </a:t>
            </a:r>
            <a:r>
              <a:rPr lang="ru-RU" sz="2600" dirty="0" err="1"/>
              <a:t>впливати</a:t>
            </a:r>
            <a:r>
              <a:rPr lang="ru-RU" sz="2600" dirty="0"/>
              <a:t> на </a:t>
            </a:r>
            <a:r>
              <a:rPr lang="ru-RU" sz="2600" dirty="0" err="1"/>
              <a:t>поширення</a:t>
            </a:r>
            <a:r>
              <a:rPr lang="ru-RU" sz="2600" dirty="0"/>
              <a:t> </a:t>
            </a:r>
            <a:r>
              <a:rPr lang="ru-RU" sz="2600" dirty="0" err="1"/>
              <a:t>світлових</a:t>
            </a:r>
            <a:r>
              <a:rPr lang="ru-RU" sz="2600" dirty="0"/>
              <a:t> </a:t>
            </a:r>
            <a:r>
              <a:rPr lang="ru-RU" sz="2600" dirty="0" err="1"/>
              <a:t>хвиль</a:t>
            </a:r>
            <a:r>
              <a:rPr lang="ru-RU" sz="2600" dirty="0"/>
              <a:t> так,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енергія</a:t>
            </a:r>
            <a:r>
              <a:rPr lang="ru-RU" sz="2600" dirty="0"/>
              <a:t> </a:t>
            </a:r>
            <a:r>
              <a:rPr lang="ru-RU" sz="2600" dirty="0" err="1"/>
              <a:t>хвилі</a:t>
            </a:r>
            <a:r>
              <a:rPr lang="ru-RU" sz="2600" dirty="0"/>
              <a:t>, яка </a:t>
            </a:r>
            <a:r>
              <a:rPr lang="ru-RU" sz="2600" dirty="0" err="1"/>
              <a:t>пройшла</a:t>
            </a:r>
            <a:r>
              <a:rPr lang="ru-RU" sz="2600" dirty="0"/>
              <a:t> через </a:t>
            </a:r>
            <a:r>
              <a:rPr lang="ru-RU" sz="2600" dirty="0" err="1"/>
              <a:t>ґратку</a:t>
            </a:r>
            <a:r>
              <a:rPr lang="ru-RU" sz="2600" dirty="0"/>
              <a:t>, </a:t>
            </a:r>
            <a:r>
              <a:rPr lang="ru-RU" sz="2600" dirty="0" err="1"/>
              <a:t>зосереджується</a:t>
            </a:r>
            <a:r>
              <a:rPr lang="ru-RU" sz="2600" dirty="0"/>
              <a:t> в </a:t>
            </a:r>
            <a:r>
              <a:rPr lang="ru-RU" sz="2600" dirty="0" err="1"/>
              <a:t>певних</a:t>
            </a:r>
            <a:r>
              <a:rPr lang="ru-RU" sz="2600" dirty="0"/>
              <a:t> </a:t>
            </a:r>
            <a:r>
              <a:rPr lang="ru-RU" sz="2600" dirty="0" err="1"/>
              <a:t>напрямках</a:t>
            </a:r>
            <a:r>
              <a:rPr lang="ru-RU" sz="2600" dirty="0"/>
              <a:t>. </a:t>
            </a:r>
            <a:endParaRPr lang="ru-RU" sz="2600" dirty="0" smtClean="0"/>
          </a:p>
          <a:p>
            <a:r>
              <a:rPr lang="ru-RU" sz="2600" dirty="0" smtClean="0"/>
              <a:t>Напрямки </a:t>
            </a:r>
            <a:r>
              <a:rPr lang="ru-RU" sz="2600" dirty="0" err="1"/>
              <a:t>поширення</a:t>
            </a:r>
            <a:r>
              <a:rPr lang="ru-RU" sz="2600" dirty="0"/>
              <a:t> </a:t>
            </a:r>
            <a:r>
              <a:rPr lang="ru-RU" sz="2600" dirty="0" err="1"/>
              <a:t>цих</a:t>
            </a:r>
            <a:r>
              <a:rPr lang="ru-RU" sz="2600" dirty="0"/>
              <a:t> </a:t>
            </a:r>
            <a:r>
              <a:rPr lang="ru-RU" sz="2600" dirty="0" err="1"/>
              <a:t>пучків</a:t>
            </a:r>
            <a:r>
              <a:rPr lang="ru-RU" sz="2600" dirty="0"/>
              <a:t> </a:t>
            </a:r>
            <a:r>
              <a:rPr lang="ru-RU" sz="2600" dirty="0" err="1"/>
              <a:t>залежать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b="1" i="1" u="sng" dirty="0" err="1"/>
              <a:t>періоду</a:t>
            </a:r>
            <a:r>
              <a:rPr lang="ru-RU" sz="2600" dirty="0"/>
              <a:t> </a:t>
            </a:r>
            <a:r>
              <a:rPr lang="ru-RU" sz="2600" dirty="0" err="1"/>
              <a:t>ґратки</a:t>
            </a:r>
            <a:r>
              <a:rPr lang="ru-RU" sz="2600" dirty="0"/>
              <a:t> та </a:t>
            </a:r>
            <a:r>
              <a:rPr lang="ru-RU" sz="2600" dirty="0" err="1"/>
              <a:t>довжини</a:t>
            </a:r>
            <a:r>
              <a:rPr lang="ru-RU" sz="2600" dirty="0"/>
              <a:t> </a:t>
            </a:r>
            <a:r>
              <a:rPr lang="ru-RU" sz="2600" dirty="0" err="1"/>
              <a:t>світлових</a:t>
            </a:r>
            <a:r>
              <a:rPr lang="ru-RU" sz="2600" dirty="0"/>
              <a:t> </a:t>
            </a:r>
            <a:r>
              <a:rPr lang="ru-RU" sz="2600" dirty="0" err="1" smtClean="0"/>
              <a:t>хвиль</a:t>
            </a:r>
            <a:r>
              <a:rPr lang="ru-RU" sz="2600" dirty="0" smtClean="0"/>
              <a:t>. </a:t>
            </a:r>
          </a:p>
        </p:txBody>
      </p:sp>
      <p:pic>
        <p:nvPicPr>
          <p:cNvPr id="7170" name="Picture 2" descr="http://svitppt.com.ua/images/1/970/960/img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4" t="45051" r="6639" b="4943"/>
          <a:stretch/>
        </p:blipFill>
        <p:spPr bwMode="auto">
          <a:xfrm>
            <a:off x="4849510" y="3383943"/>
            <a:ext cx="4258994" cy="342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3297764"/>
            <a:ext cx="4453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Монохроматичний</a:t>
            </a:r>
            <a:r>
              <a:rPr lang="ru-RU" sz="2400" dirty="0"/>
              <a:t> </a:t>
            </a:r>
            <a:r>
              <a:rPr lang="ru-RU" sz="2400" dirty="0" err="1"/>
              <a:t>світловий</a:t>
            </a:r>
            <a:r>
              <a:rPr lang="ru-RU" sz="2400" dirty="0"/>
              <a:t> пучок,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падає</a:t>
            </a:r>
            <a:r>
              <a:rPr lang="ru-RU" sz="2400" dirty="0"/>
              <a:t> на </a:t>
            </a:r>
            <a:r>
              <a:rPr lang="ru-RU" sz="2400" dirty="0" err="1"/>
              <a:t>ґратку</a:t>
            </a:r>
            <a:r>
              <a:rPr lang="ru-RU" sz="2400" dirty="0"/>
              <a:t>, </a:t>
            </a:r>
            <a:r>
              <a:rPr lang="ru-RU" sz="2400" dirty="0" err="1"/>
              <a:t>теж</a:t>
            </a:r>
            <a:r>
              <a:rPr lang="ru-RU" sz="2400" dirty="0"/>
              <a:t> </a:t>
            </a:r>
            <a:r>
              <a:rPr lang="ru-RU" sz="2400" dirty="0" err="1"/>
              <a:t>розділиться</a:t>
            </a:r>
            <a:r>
              <a:rPr lang="ru-RU" sz="2400" dirty="0"/>
              <a:t> на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пучків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поширюються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напрямках</a:t>
            </a:r>
            <a:r>
              <a:rPr lang="ru-RU" sz="2400" dirty="0"/>
              <a:t>. </a:t>
            </a:r>
          </a:p>
          <a:p>
            <a:r>
              <a:rPr lang="ru-RU" sz="2400" u="sng" dirty="0" err="1"/>
              <a:t>Дифракційні</a:t>
            </a:r>
            <a:r>
              <a:rPr lang="ru-RU" sz="2400" u="sng" dirty="0"/>
              <a:t> </a:t>
            </a:r>
            <a:r>
              <a:rPr lang="ru-RU" sz="2400" u="sng" dirty="0" err="1"/>
              <a:t>ґратки</a:t>
            </a:r>
            <a:r>
              <a:rPr lang="ru-RU" sz="2400" u="sng" dirty="0"/>
              <a:t> широко </a:t>
            </a:r>
            <a:r>
              <a:rPr lang="ru-RU" sz="2400" u="sng" dirty="0" err="1"/>
              <a:t>застосовуються</a:t>
            </a:r>
            <a:r>
              <a:rPr lang="ru-RU" sz="2400" u="sng" dirty="0"/>
              <a:t> у монохроматорах і спектрометрах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  <p:pic>
        <p:nvPicPr>
          <p:cNvPr id="20482" name="Picture 2" descr="http://bigslide.ru/images/17/16374/960/img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87" t="2803" r="1485" b="72962"/>
          <a:stretch/>
        </p:blipFill>
        <p:spPr bwMode="auto">
          <a:xfrm>
            <a:off x="4320000" y="5148000"/>
            <a:ext cx="201600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7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358</Words>
  <Application>Microsoft Office PowerPoint</Application>
  <PresentationFormat>Екран (4:3)</PresentationFormat>
  <Paragraphs>35</Paragraphs>
  <Slides>13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Calibri</vt:lpstr>
      <vt:lpstr>Тема Office</vt:lpstr>
      <vt:lpstr>Equation</vt:lpstr>
      <vt:lpstr>Фізика 11 клас 02.02.2022р.</vt:lpstr>
      <vt:lpstr>Дифракція світла – оптичне явище, пов’язане 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неоднорідностей середовища на їх шляху.  Це явище зумовлене хвильовою природою світла. Вперше пояснив О. Френель 1819р.</vt:lpstr>
      <vt:lpstr>Презентація PowerPoint</vt:lpstr>
      <vt:lpstr>Презентація PowerPoint</vt:lpstr>
      <vt:lpstr>Принцип Гюйгенса-Френеля</vt:lpstr>
      <vt:lpstr>Дифракція Френеля на круглому отворі</vt:lpstr>
      <vt:lpstr>Дифракція Френеля на диску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Дифракція світла – оптичне явище, повязане зі зміною напряму поширення світлових хвиль (порівняно з напрямом, передбаченим у геометричній оптиці) та з просторовим перерозподілом їх інтенсивності під впливом перешкод і неоднорідностей середовища на їх шляху.   Це явище зумовлене хвильовою природою світла. Вперше пояснив О. Френель 1819р.</dc:title>
  <dc:creator>Nadin</dc:creator>
  <cp:lastModifiedBy>RePack by Diakov</cp:lastModifiedBy>
  <cp:revision>35</cp:revision>
  <dcterms:created xsi:type="dcterms:W3CDTF">2016-03-03T18:19:10Z</dcterms:created>
  <dcterms:modified xsi:type="dcterms:W3CDTF">2022-02-01T10:40:13Z</dcterms:modified>
</cp:coreProperties>
</file>