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2" r:id="rId10"/>
    <p:sldId id="268" r:id="rId11"/>
    <p:sldId id="270" r:id="rId12"/>
    <p:sldId id="271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Фізика</a:t>
            </a: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11 </a:t>
            </a:r>
            <a:r>
              <a:rPr lang="ru-RU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31.03.2022р.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99835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4800" dirty="0" smtClean="0">
                <a:solidFill>
                  <a:srgbClr val="0070C0"/>
                </a:solidFill>
              </a:rPr>
              <a:t>Квантово-оптичні генератори (лазери)</a:t>
            </a:r>
            <a:endParaRPr lang="uk-UA" sz="4800" dirty="0">
              <a:solidFill>
                <a:srgbClr val="0070C0"/>
              </a:solidFill>
            </a:endParaRPr>
          </a:p>
        </p:txBody>
      </p:sp>
      <p:sp>
        <p:nvSpPr>
          <p:cNvPr id="35848" name="AutoShape 8" descr="data:image/jpeg;base64,/9j/4AAQSkZJRgABAQAAAQABAAD/2wCEAAkGBxQTEhUUExQWFhUXGBgaGBgXFxcXHRcYFxwXGBgYGBgaHCggGBwlHBUXITEhJSkrLi4uFx8zODMsNygtLisBCgoKDg0OGxAQGywlICQsLCwsLCwsLCwsLCwsLCwsLCwsLCwsLCwsLCwsLCwsLCwsLCwsLCwsLCwsLCwsLCwsLP/AABEIAMEBBQMBEQACEQEDEQH/xAAbAAADAQEBAQEAAAAAAAAAAAACAwQBBQAGB//EADsQAAECBAQDBQYFAwQDAAAAAAEAAgMRITEEEkFRYXGBBSIykfAGE0KhsdEHUsHh8RQjcjNigpIVNKL/xAAaAQACAwEBAAAAAAAAAAAAAAACAwABBAUG/8QANxEAAgIBAwIFAwIFBAEFAQAAAQIAEQMSITEEQQUTIjJRYXGBQpEUFSNSoUOxwdEzYoLh8PE0/9oADAMBAAIRAxEAPwD8gaaH1NehDKuw4hCMNanojINFmhGMFJE3+iehFgt+JYiYsOZGpWXNjBNtzBIguFRqaqMNwDKIgW5pIJuVUx3VQsQdpRmudaepVlydP3MuGdEWSjxJAhCny+/1VYg3eSHSczU0R6UVvneSeDSdgP3Qgaj6pIx3A0Wk6gKSFt3lMB7Bu4rV074VFVZj8bL95Wx7zZoaFpDZewofWaAcnZaE85j9XAdELBjyw/EjX3MgxBI8LgdK/Vc7qNValNzJkB+ZGX3p5LACx9w4ibmBw0JHoKlyKODW8lxriZbrUxat5dzHSlO10LaSokIgdNUG/YQZ5o5qlB7y4OWqEKdVyVGFaCBVdpJjaJW6bSTzhSl+aY66Fsd5JjT+qXjJ7/WVCB25pq1uRLgH9PukNbGSptq8UdHGuoc2JIwUlsZWTfaNpclxl1h6s+uCY+GBraW8loSiaMsSiJEnU2lILU52N9uIdzwdYm+nBWpumPMk3JUi7j8lYTS1c3/iXU86FprxReVvpX95KuB7oWF9UIwg8byaYnIZyWMY2LaRFkbzSJUFaomFKO+8lVNDfOfki0f2y6nhDOprTVWuK+TJU0tIdbZTS4bjvJW8xh33t1Ux0T6vmUIwMNaTE9kRVxuRtGbiUwXEiQk0CfNbcTMeABGI97GhHlrdYjjwCcUBNnIbj6T+4mYWM0Y93QoCuMdiZKQ9jE4lol/pmUry+qz9R5dbIYnIinsZzoTm8QeK5eJsd8m5nodp5zJ6A1+ypkLGq7yGMzDSYK0iiNhJcEu0V6wRREqaPQUBElQpikxVMLChYkuLzSSC2kyXGRDQSFE3KRQriS5k5ifr+VVh95Jh+37KiTwZJgbb1dUoIO8qa1itQLNQhCyinL7owFG8uYBvuhB33+ZVTZ6aIuNpJJijZc7rXAYQTDN0b2pMgj4TqzJoFqxkE6j2hiOYZSduKBaEajr+e0MGPhtlYzcVpxjSpB5MIRjWkUEpm/8APRMCMBpWGFglmjep33UbEvtx/mUVihCBoLC5SRjBND94BWJfBocvEE+rLK2G0On5iyhmQ2k0HmogYLS/vIBNYJWqacVeMb/WQczYzHAzO9gryLlB3MsjeLhGRtc0SsTKj2RuYI5jXuJqafr0Wh8jk2xoQrjYZZsXGtk3GcR7Exile4uXQmuoQwDmtqhqtVAmzGHO6gVGERPzMA9cUVZuxEaRl7kVE4hjiP8AUAPRZ+oR2FF6Mz5FPzOc+E4eKThPQbfyuYcTpuaImMqQd4EQNNu6Z/oqKI4tTW8phMmXDe/yFVQt+BcqoDxSVlek1RlGaBO/oKgm1SCE2kiaiV/si9tat5LgTFP2QtTEVJCe2frkjyiwBJUEN0Qha2lQssvkr07iSel6KM1cuocJort8rIsSAg3LAhNbIDZGEFae0uoqiRsDf1gwiaA+vU0zbTchkWNFQuR4h7l+0qFEHH1RHkBJG8qHOVNE1iF3lxrIlQVoxZPXLBlMN0r+KdAtiMDve8YplIJHdFz8gthcqdI5jvoJ5rZzaLC5QiitJ+ZYGo0JoGaYbRouZXVgDIdK8DmWPXsOJhZmEh3WjXcICA40jZf95Wm9jsIuI0kSbRuptNBkQ6dKbAQGB7DaJhbMFKVKThZyNOMfkwB9J5+Ww7xpXZC+kHSgs95RrtFuBG0+Q6JJBU78wSIcNzfibPonrlx/rUmGoHcS2AHHQME+q24lc77KJoxhj9BKZM+J5PAfYKOUuiZrAxcMxMIQmaMPkf1RImOFoxfpU/mLjQ2yrDJUyDGwoi4rKu26zmPy5pNLmnjblVcx9AOldpzm03tc33TtmkV4XTDgyWNgV/zC0t3hNgj/AAOyJMIr4k0X7touPDcBMyI/dDlR1S+RAZCIDHEWrP5US8bsNgNoAnoTAbUOxUTS/t5l1AcyRqEpsZV6yD9pKqE8SqbJjkqRY2khvhy4hMZa9Q3kImBkq3FFKreWVoTcsqi1lekA3JUJjZAysdEappUt/iEBPNEgrC0lyqinCR0qszgKYNQZ6Tp6sgv9pVyTG3C5vX+5ftBjAOdEyvVvJAeb8SlMTRkhsNiT6km42prMuNgxJEuNdv4T8GXQxbn4hAyiHHIbu53y5rTjzsqfLN/iMD1xKYdGZW3+Iz3ut+P/AMehee8cntpZS2oyjwi5WhPUNA2A5MahsUOJ57Mw2YPmpkQMAOFkYBhZ4Ex8HMJk5WDTfmhy4Ne5NAf5kbH6dXA+IgszCZ7jNtSkDFr3b0rFBLGrgQYjCfAMrdzRCyt/p7L8wWWxYFSdjZnugkak8LlZ1UMfQL+TFAXuJQI0u6wTO60jPo9Kbxiv2WUMLZ945jsP2TtSDdjZmjGy3TG5bCn8LJDjIfJQt3M6OJW/QlRmV248krzU5CzVoy8FhPOaZXT8OYN2g5MTVu05uLaQRmaHCdxp90Gbf3JYnHygq1EXM90w1Y7Kdv5UGNCQyGoOhD7TUOISG95oPJPYsqesXLewPULkL6+E30P2WBqYekzI30imN6Jar6uaiwLMcGfmGlwmrjH6hX1jQJjoZEvib6qqCFWr3CCwo7zHw5GYMwbjihbFpOrkSytbxnu/ibadk8JQ1DiXpJFiaG0m2ctefqaipQ1CEBa2JjmZRmFp1VMukaxK0mrnn0kdCiYhVDHgyu1xJdlp8JWZn0bdjAuJzUqk7VvBmsFaqY1+ZQkeMFQuV4iKYfaURKsS7Y9fJdDqm39MjGSyNeC51OxlCMEM7/bROXE5khe64q/Krky55u/T91N03k+0uguIblHicama6eAlMYTuTNAbbaWipDBOXxfZdAtqOhe3M0L6iEEc6TjL4WmvEptea30E0HSzaewmxgHGbvCLDcqFbbUeBLyFWPr4HEBzJnM+jdGy14pZxgtrbj4iipY6m47CZGhTq8ybo3fmpkxkm22X4l5EJNvx2iokNxE6NZtqfsltjyOPhfiJZHqzsIEPDzt3W76lAMIrbYQVxORY2WWYZshKG0Abmk/uUzZF/pTb06sNsa/mUZPzOPSn0SQ78hZtXCP1Ob+kNrQkZsuQqQSomzFjx3e5P1lGOa2dKjK3zkJrk+Dtms6m7x+dMej1CcSJKfceQdnfuvQsLo6t55bIE1WhqG6olEZbUfsmkWv9QftID/eItol4HdD+6pPSaQ7V3gjb2yTEtk4TEuItqsec0wsfmZsgN7z2agzCdLhRXOkAi/rJ6jzxCwzqS8TUfTtWzbiWl8DiM91Xu1bqEwoSf6fHxGAb+ma3D3LOrTurbAT60P3EiYCd1hsEpvFRqEwqMdOOPiEh0+rtDiSaQ4eFyJ2CsCODDKhKPYxcUBjpfC5C4VDR4MW40tXYyaI8AFun0WbKwC6IpttogTqD0WJbbUDFQ2MnfjfROChhX0lgR0NoEjNakxKu9xgAnO7SlMdVwfFq1rXxFNzFOnRIJI7xcyqCix5lw2E0rqm49erYy5srniiok3KuFsOf1Vkby7jMNEy5na8h8k/BkKBn73LQ1KhGyjK3xONTRdBOopQq+4xy5NIod5dCigmQNG+IrfjyKwoduZpxvvXaPhOB758I8I/VGDr9XaasdH1n2x4HxHoNkLOGPpmkKB6n/AnvdyOZ1ToNktWDH5+ss4NJ1vz2ECLC1dXZo3/VTUpbVZIisuGjqyb/AAIDmG7+jR8uacCW3P7RLY2G7/gRrWuNzlGw/UrO2TV7RvNWLHkI9R0iNY38rZ+t1zeqfTvkyUPgTfhUL7FuU+5dwHVch+o6Y+1WP1m9fMPu2injiFu6HIm1IRFZwxXkTn4iAXHvyI3FCF3VxDNv2/YzzmfCS3qr7iKq3wuzDYlWLxmkN/QzOfR7WuPiBrh3gQfWq0FNfPE0toyDcV9pLEw5/wAmjzSnxWtDcTI+Fu28LD4Qjw22KHH0wRQRx8QsfTNV/wCI5mCAq2h2+qMYseNrXvNC9HYteZphUzN0uN0w+61k8r0617czIgykPFj4vulEFWsSmUIQy8HmC/uxJaO+qIrTgdjFvSvQ4Mne4Scw20vRLejamIcjdO0kiGfdP1ksmaj6W/EzsbAEyHBmDmvxQY8Fr65QF8zWgX1RqqGz3l0IT3Ce0wqag1GQkRQimqUGNneDqkWONuS5XiW7r9oBMz3fJUMNyoTIfL+Fa4aMkNrKzpP5JiYtyW5kgw4ROyrHgdgSZAIcPDGSZj6N2EMJHuwsgBSq1P0ZRAPkwtENgkXEEDQT2VqoQsfxIBGwgAxrQak1K1Y8enEEB5NmNQ7VOk2IHOlPus+q2nf0rwJvXKGIA4WUwzPveSTlRvas6GIg+tvxCF5rM/t0psO81rV6m57TZapK5wRQ2UQzj31HcwS2Rmau09aJ65te4NKO8ztjIOphbdp4N1dUqmza1pNl7mQYgD/WNt2EphQibuDQuF1ObAGIxoXb/E2qr16zUohthf73ngFzsvU9WfdpT6bRihexMmxEMaMcBxXS6DqMn6swi8y463WcyOxgvmb5y87L0KsCRqP5E4GfHiB2sfe5OYTAfCZbtr5yTmVEPt/ImI4x2Evw8MgXzDjdMY6BpJnS6fE9bbiaYdZjqFAxG0YcQ1WvPcQ8vxDqlnISxQ8xgxD/AMi9prt0vGxYlDyIzIDQyDvAs6Wh+oWpDtMzDQ+kcGTXzM2RAgiZCLLJ8SKNGJa0jRZnfYNMGTISoMmixKnjbX+FiyZCTt3iWbe4oxZAbj1dJbMFHq7QbmnEeRkr/it/vLuA2JQ/ZLGalMEmY4zlVUxLgGSeyo6IMkmxlwub4gbYfaCY8D15LVQEuec2c+BuppsyTIgrXdQ++j8yo6APEtWDGTqhLHOoBVaSwWhGXNjRa7y+SmXJ6pGaIhtLnS4zKy4wcr6TAUWZXh4dS7Ro/iXktuBLck9o5E31RwGg1N/utXIoRgNjSJ0IBJJJsKBW2qq+dp0+msm24Ec00mei5vUqSwwDgbkzp4HAQu3PYSgCQ3cbcFx8jjqMhANYk5+s1LarqPJ7Qn4eRDRV5+SQvXedeRjpxrx9Yfl6eOTBGHObKKuWg+IBsXmPsnYdzAGLSfTu0vwuGY10iDFf+VthzXF6jrczqfLrGvzwTDocsbn0MHBYkt7rIUIcanyC863UdKG3LZD3/wD3eIOVQdpBjOznGjsSye1B+qdh6rGh1LhNff8A+JoTJY4nFx3Zr4dSA5u4XrvD/F+lz1jPpP8AiJyqTyLE57WAeEdF6QZ7Hltt8ETEMSqbxj8RmTZc7+OAc4cu/wAGbVwaTaTJJmDqtaHHfEo41U6p47JvnXjGRexoytCq2jsYGWYIWg5AuRci95n0lg2L44gRKgHVp/YrShIciZMg1Y1fup3gxJB4O4l9loRJnyUuTUO85sdki5u8ysrjSCnzObmXQSonOc/9Fyncrt8TLBiDWVCgyJ+o8GURcFh09DqlAgGu3aQQjUJjWRtJGsAn6onqoAqEINlQ9O0oyPF6Ll9cKYQZW0i/rRdFaIJhXCcZCmqadIAqUYuIapWQgt+ZU1rriamNyDpB5lgxp8VpcU3fWBCmMEz1RpbvxK5MqwsOTnXstXT4qdpoxruZQGBrJbn6rToCLHadCRjooa/kERyqj1DDhHuu0KFicwpqfkmJkDrtxCTKWG3zLWmZ5LJ1GKlKjlu86+Jwzaj2jIcQ+LXRcnqOiVkHTj2jdjNWLKSNZ57CdPAwzMNbWI/X8o3XlOudHBfjGuwHyZsB0i+86kLs45vcQauvEiflnpzXIbqSVGXLsP0iA2QKL7zr9iYB7iYeEYO7R8Z1RPWX5j1WLqspyDXmP/tHaZuozJjF5D9hOvE7Dgh2WPFiR4n5Gzl/1bbqsQz5n2woAP3nOPUsfaKH1lsTsCEGf+mQ2WzSeouqZOuBskxadWdXvnx+P7FYSTh3lpF2O+xsuj0/XlRWdbHyNjO1izNXqnIw/ZGaJkiAw3m2zuS7DeL5cePVja1/zHl1K61jsN2Vle7DxRJxE2O35JGfrXcL1OM2ByIPm2lrJ4OAmyJCcJRIZmOIW9uv8vqE6nHujCiPrJyP+Zz4kMGGDq0yK6HSdUU6l8X6XFiWUFA/EneROi7fh4Z8RxtyOInMQrhx3iHvAJC7+JbVSeROVlyKpZfmc+PiO7PZVky6QT8TlPmsX8SWLFm5p0M+ixZcp8xG+ZnZyxuYYcnEGXrbdCyL5hvvUEgRURwkRxOiW7LpIMo0IuKBRZ8gx0KizEPffisr5OwgwmusnKxJkE3NqrLat5cnxmiw+Ie5ftKjZ+vJaLOkyxDBGvoq9ekC5Zgk1pVBqDN+YMdCg1/j6LVhxgvCCxoZeY+01o0MLaHpnobg2X8q1yDHvINo6FihXSq0Y+qWyY5Mg3m4yN3GgXmh6nOdAr5kfJaCoL+/PmJ8LqyPN2+1wPU5szqQoYBAFgF0dC410rOnixqGAjs0gVTD1C5pV1VSYUN8zTRYeswkYXHc/wC01dPlDOD2E7PZeL9217xWI7ut6rwfieDzci4DsiizOnp1AtPp8FBLWMw8OsaNV7tWg1c49KBeY6jJ5mQ5W9ibATG+39R+BPs8DhJAYWB3GMH9x4v/AIg7ndYenDZ3LfM4mV6/qvuTwJ9H2f2dDhCTGgfU8SdSvR9J0tTmZczv7pW6Et+Tpgy0YkEAzi9sezkKNMmbXGzm0IO642Tw7Q2q5vwdfkxcTkP9nBGgGHEP96Ge68UMx4Xj1uudixFNeUftNY6448gK8HtPn+1cIXwGvdSNBNSNxfoR9VnwZjjcovtbap1MOSnocGfN9txw18OM34hJ3ELs9DibJjbB8bidPFtamfORo3edKxM17XoPDC6JlPIisudcXoM50XFDvAXC9RiREsjmcPP1uonGO0kjkuyuFK1RZgzBWX8znOWemhwoIDiNxPomDGLIaRMYupPiGtynh+6R1AxjHY7Rb0OJHGjVHT1zXOy5wWFfSZi28nc4me9VhYsQb+sEzCLclTUFlQC2k0LKNFyRrDVPxmSeFtPNWD6fzJEY0+HksXX8r9pJ73qHzxclwzGCM5kPMu4IigGdboFz4wblXKW40Tmfpp91sx9fjWGHnjjhKUz6OqJvElZCol67ER74EVNVn/iQybwdpVBxLBKZM9afNa8XV9PjILQ0IEccdDzTmQJbJx8Q6ZnjCyxMPGtB1vO10vH4jhV7gDIAZdA7Xh5iSTKWy0/zfATNmDq0UnVNjdqQiJAm9aIz4vgMmXqcTKKuFh+14QLqmtqJObxLp8h7x3S9bjxXcrw/b8FrmmZoZ2XB8QGPMGCncidVPGenC6TO72Z7fQoT4kSpe4SbS0t15zqvCNaKg47xefxPp8i6RxPr+wvxSwEFjGGI8kzdEf7txmTWg5/RZcPhnVLk2A09pyOqzpkYkRftj+NEIQQOziXRnGRdEhkCG2VwD4nHjQLvYMRQeoznEz897P8AxU7UhxM/9SYmpZEa1zDwkJEdCE+VP1vDfjX2c5jTE9815ALmiHmDXSqAdRPVKyYg4qpYnO7S/F3A52PhOizEw4GGRNvnoVw+p8Kzl7wmpqx5cYHqny/aP4kQHPi5c+V4p3ZVQYfBMi6NfInYw+IdMgHO30nykX2lYWZZuMrCS9f02Po+ny61HbeHl8ZxnGQLuTP7ZhHKTOl6Lu4/E+mQGgZz8vXpkKmoTu1oE51n/iovi/T/AAf2kfqcF33iYvasLIQJz0oibxfAVoAxL9ShWhJIvaQzAtnQLNk8VQ5FfeZTmk7sSKjQrIeuQk3e5iy1wXRmzEpoX6nEaIlWJ4Rxx+Sg6tL4kuZFxAJp0QZOqVjsJLge+9SQHqBVSrnhFGqg6hJLhe9Fkz+IxyXFR3Aylss2fIrEVJKDgxKcz5Lc3hyBfdCoTHYSsp/RD/LwP1Sqmf0w3QnoV+ZJrcJPVGnh97AyAQ/6C1box4bQ90PRPHBAGWZC3hoGxaCVExuEBsT8lQ6AMaB4k0wm9nzsTIHbRN/lhZvSZYxkytnYoMu8ZHktH8jBF6ppXpCaMeOwW/nPkFTeCKB7ppXw9SdzUGJ2E0CecnoEK+Ci/dI/h6hb1TW+z4p3z5BLy+HYMKli/EYnhLPRB2nU7N9hzFflzuFJ2C8v1niGDCmpTc0HwRBZZp9H2X+EQiMLnRnggyIDQabrkP48bpUuY8vQ48b6dU+jgfgRh3AH+rjVE/AxdnpOrGZQ1czmMlGfL/iD+Ej8FBbFwromIaCREblGZgNnANqROh2mFq2uDPzbAYCLFie7hQ3veaBrWlxnyCkk/aOz/wADIZgMdGjxWxi0F7GCGWtefhB1lO6y9T1JwrYFwlUE7zkY/wDCaGyKIUONEcQJvJDZN2AlquP/ADtlB1rOng6HE6amM+VjeyDQHnO4ta7LOlV3em6rHkyY1PJ5m/8AkaUaYyI+z7Z+J0uQXosPhuLMpKt3mXJ4QEIBPaTf+HblnmN5WCd/JcZA9ZmL+FXTd94x3YjM0szrTsER8Ex/3GGejXVV7yeN2WAwumb7JeXwdUXUGMQ+Glu4tvZonLNpNKHhQ1UWitFczzuz25c2Yq38LRU1FoXlDmLfhGjU/JLydAijmAVAim4YF0prOvRDXpuCBZqOHZ96rUPCv/VC0Qf6LiUP8tH90rTAOHG5ST0SA1cqpowo3Rr0Ck8yVFYmDllxWXq+m8kgSiJW51AF1XYkCFPGcuihDWPtJDyW6Jip8y6myuOSO6PxJPe8MtaWVBm0gjeSzNbBJNfmix42yHUYSoTOhhsIA7eY1XQxdMqNc1YsXq3ljIQAIWry1B2m5caATJ05KyL2EoVX2jMhJmltkVee0aMLvREdh8POgquH1/jKYcepZ0un6Ls07HZnZ4cwuIq016Lw3ifibtkoHYzogBFCz7fBFjDDiUymhK8jkDvaNMGYM4ZO/M+nwXaDIMUNcQGxfCdJ7IvDXIYivvOJnwvlSxys7mHx0MRDDBAMptG41A3kvS+H9Rh1lE47TmviyadZEvAXaBWZxZgjDNBmGtB3AAPyVySLtXtFsIS8TzRrRcn7cVyPEerXEtjntNGDAXNz5XtiKYMItEjiY5/6z15ALzAUOdTfn/qdnpV8174RZ8N2vgQCzCw6y70R23PmV2vD+pKF+pbnhRO5hcsNTT5jGtAe4NsKeS954NnKYV1e5t4rMC4P0kDYFG85/qvTKwLFe05C9NSqD8wiKk8ExdxCIUEmQ4x4ENK6hgMc52dgMf3kUTeXBZN3Gr8TIQTNiwT3W6IcmFrCQtLXUGPAnPn9EOXCfLMFkIiWM7wmkYwBlFxa8yhrhN1VsDcxlxT3UWZn3gEydxmarK3ugQmmyaps0JYiO0Ph5FYPFfcv2kMo26LoFAKkhuEp8gmMRZr4lzGumOXqSBCWU3KJ+ITYZMieGitMTGjCC3LIcATH0XRXp1B2j0xR8ODcJ6oAKEeqARkiQCLhGVsbRukmiI0MMwUZICxq42LxrYSy5upGMAibMPSbm44Ci4PV9UfM52M6uDCFX7ToQJMLImk5FeRzeZm14zyNxNXI1TsQcS2HGkfBEHzXH/h8mbGWAtli3FgN3jcJjmtMTDRD3TPIeaj9Axxr1KC6O8VkW3DDYwD2wCw4fEEnL4Xj/wCTzC1Dw12rqOkF/Ii2xBWsd4MD2icJMjn3jB4YguNiZa8Ub+EX/U6f0t3H/Uj9Oq7ifVdgdqxhWBiREZ+WKS6X/KeYdVgy9Z1HTN/UU2Jzuq6TE27LX2n2Tu3gGD3jobDKvemJ8B90beO5WWkxm5xh0LF/SCRPnY/tDCa5xgNdHim79B/yNAOAXMZsuRteU1Oji6BiKyHSPifNYrtVzHlzj7zEPoALN+w4py4BlWzsB/mdZOnBUKvtE5zo5YHMac0eJ4nbTp0A2WmrpnHoHH1mny7+wnBxsID+22squPHmvU9B1TIfOy88KITLY0ic8/ReuxZfLUKx9TbzA6g2ewkkVrpEihJoukHOihzc4+RMgH3ksbDGuY0ApzQ5MRr1G7mTJiJu+0BsPuClyqXHSAQFT0iOiGT28vX0THIGVfpGZCFaTxok2uPros2V/Q33icjXImmZ5DzWBSGyXM4ht1T0+suKeRP1IrKzDXUEwHHlqlZCKsSrhwZT0nzTcZXVtzLHMnx58PJYfFGtl+0hlAfTyXQ1goJQhht+QR1cIC46DBrwTsOOuYaJvvHshXAWpUHaOC/EYw0FKjdMQELvDBqNaTMHzTVNwxdyqE2qMtp5m/Cm9RoFFjfIdVGbUQaLhLnupyMU+JpBAAM0OkVz8nTHJjJHKmPGULkCk7GaItC3S6rJ0ALL1Kj7wVy0zYzNdFJAB0stCdBjxZ9aDZuRAOX0b8zHxCak9VF8OXFrxpQB7GX5goFt5j3E3qg6TpkxjR7T/iXlys3HE2FELTTyV9V0a5/S2x+RKx5NO4nSwmLgXcxzTqWkhee6vwrr12VlI7fP+0NX171X3nawWNgfBh4kU7uE/m4rzmbo84J83Ko/+/aLZD2NSzF4/EObJrGYdm5Mz0AWXFi6dW3tz2A4l48Kg2x1T5yNjWsmIZLnm8Q3Xoun8ObIA+elUdhyZpJ/tEmhY0tBDauddxW5vCy9ZX2ReF+YIyC9ImPiANyNufEVMfTt5n8Tl4HtEInsOZNGAsLanddTpGZSc+TdjwPiKyIGpF47xLhMjYfVdzpyyYxq9xmLMgfLfYSLGPMibCwW/ISq0ZxeoZms1JzEq0bBUXAIEQW9QHxFGKKu8kgutsxP2iWcMSZNE8MtZrHlJ8uu8STFw2mnHdJwr64Ij3BbNMYRESqZrGEvJvAi3s05/skZEpYFR0FteMlrw4wWv6QlG8kx+nVcvxUU6/aQypgEx0sugoG0gj4ba1kaD9lsXTrr6Q1jA+YRrkGmMuMLpEEcimi9oYNRzG16LQFN3GKLMdBbTqjUTSi3KM0gChbcUZtDAUwhZpGW6z5E1JfeNXKA1djMY+ZLfVVCo1qw57wBmsMkEOm3iES4V1muDAGYvjB7iMcdUnHi2bHNT5QQMg5mRImWpt9Ea4/TFZM3l78gzA7aoRHB5g1XREFM2jjcGJMYA91wB2d6ogGPGT6jvM56jSfQa+8Mv3IC06F01tK883ud42A43zArj9fgxFSXUkfSdDp8jkj1CdzC4yNL/Va0dJrw+fB0mv042M6VXzUnxcYGsSK6JwFAtPTYcp//AJ8QQfJk2HMhixJ2GULv9H0i4TryHzG+O0RlckVwPmJDtB5rqN0qs3mZvwIgZv0J+8Nr9lnfpT78nbgRy5Q3pX8zJpQw6G8zJyeBDL2NCfkzy2hmTdvceIk0xocRMZgN7BdFWCqFbkzm58Wqz2E58WD3cxuTTlohKWt95ymxkAn5k8aDItF7rPlQalESyadoogGfOnXRILAgn6xc9EZKSt1ClakhxHVtp9kxiNe/AlkyYO8RkuejA6iRAJgONPNDkP8ATgzYTk3E9SAyfHG3Vc3xNrdftITLQKcKfOS64qtoQjDEEp76euSb5i8/MK5sOJWQ29c1eJrehLBjADIpq2VuMHFyltMpuFqViADNC+mjKWmT5aFNujUevpauxnoRnmag5NDtGYzsyGZmmyerf0Q3y0EElPqIL4nhiDaqliw8ovxlhRIuQzu034KncKfoZBl8s6hwYt2Iyjdp2rJC2VU9fI+kD+IONSOxiG44i1RtryQfxQDWBM69Sw25EPDxq90y4FGjBjsa+8PFkKnYxmJZPxMDpahFmCNyv7QsqF/UwgQ4UMykazsTrySlTCxkCY23veWQC38suiDOuQD+manR6M47orK2Fux81wc2Lqi3vAnZUoBtNMX8rQEodEP9XL+BJrP6RERD+YrtdMmlaxD8mY87D/UMW5xNfC36roItC+/zMLMW3GywWRp2oBruqCWdR7QV6kGwvHzGMiAilt0HkqW1tue00J1IZdK8fM2c7eapcNMWfmH5mr0L+8w1pomIvc8xeQ6/SOO8W+RqbBPA7zJkptxwJDGFzKrrJL7We5nPyjv8yR0KUhxmViOOtohlrbvAdEEz0SmPqqCeYMQyB4o8hIQ/WUZOSa/oucrNAhvFE5wStS6ntQqTmVUmxtx1XP8AEvcv2kqWwxTousg0rLE81k6EVURb5hDeOhtIkelE9EIGoQlWVQGSJGhW5MdNU0Yl3qNhtmHN1FkYHKxqeoEfEN5myYu1Qn03GMdSD6QYkTwvFjQobqnEBn3Dia6NlOYVab86KMdHqHBkOXQ+rsZOX5Zyq06bJd6B9DEMxU12M9DecshUKwx00BYlhjprtJgwz7pI4LHTFvTsIgDfaA6YdsULFw3xBI9UpcD8TZ8RotBuvULjqMpgk/C6fA6LSoNbGaUJqlNn4gYlw+NhHEV6pGeiKZfzByN2dalWCFKRMw4yog049Pv1f8Tb0II9rSuvBYnwYGPBM7AfIB7hAc7dwCbi6fGvtSIfL/e0UYoHhBcfWpWzTk+JjbMg9ouS4l5qXmv5QjZiF/4nPzMa1OfxJoUefimALN3SMeXfc8dvmZkygm+B8StsYkTIytWsOWFsNImoZTXwIbI2a1GDU6q1OveMXNrFDZYfvZ8GjXdEPVvC82xQ4nmmYmaNCO5YIItthALfiPQIdgbP4iyu2pvxJojC0T+JyRkXT9zMzpp3PJkkWDItFzqsWTFTrEMs9Eb4v2TMijcGDUSAK+tVjAWBU15sUbEVIYtpE/NIVxqlCS4zTqud4iRqWviUZZDbsNvXyXUxgsLhKI+DCkecrrTixizfeGq718x0JlC3ULVjGxQcxyrYK/EYHTaCLtRn1KGHaHZrUO018azxXdXkzfrWWXApl/MwxpGYpNC+TQ3p7wPMqKgm8rEeXFJxnTd8QFO8wPvIzGyhcLusq94DXZraaIdQfcHeDcJrgdSDP1RWHB4NESwYrERQbiXEbrPnyhtmEFzcERxZ3KaoZ1b05B2lapdh3mzTMbLfhPZdx8TTiZu0KI9sxnBad9PNWzp+sEGGWW99oMR7gO6Q8bFA5dVsGx8SmdgNjYjoEVmrCDwH2VKyr+jcx2HJjB9QqVe8ad/IqMSeJ0Bkwn5M0mVmT9cUQV+5lFlHtSBGLtSGjgm03zMuV3+05UW/d7x3KxOLJ8vc/M5z7xTWlptNx+STjV8ZAI9UXVRsR0hNzsx2TntVtzZhFoxjyavIDdBNMTITvkhq/wDdD99mkTRg+aamXXudlheZf2j/AHua9Gj9E5W7niPOTVWqE506mwsFbUaviGTq3btFuNcxrsELMQdZirJ9R/EnisM53cfokZMZVgw5MQym9uYiJBuLuukvjOkr3i2X94hrbna6wovJ+IuoDm2qqZbqDMbDkfXNDjx1UsRGOFlh8SHqX7SjOlg5FpHqgou30oHl13jUAMNxpxb+icaC38Qya4mOjCj20FnIPO2GRPzIW3sQ3xJOzNsbpmR6bUvBhFqNjgwAaHLbiqPs9EWODUwgSmqqzqEphcwOFwQdxZUjULkG28FxnItNdtgklTepJRN7wA0HcFA6i7HMqYCNfNWtHmSDEBIoZyScgJvyzck1pM6DeiuyxG0obR+Zs9WnotJKXY2MYDDdiHSrJwRHM1eujCOQ1Rkz3Nt3mrKzqx3sfaLJHAnQwYeBR4dz+62dOMlbMD95rwBgLFfmWtdE/wBnzWplfk1NyPkPxCcHavA5SCHQCYR1Vu1SHEuZpN5QZWC7UTMGZl+bkjs0rAbDmszlwu20ymLYTefrgqRzd3cC94c6U3ui300YVwWu3mZTS8TE3e8q75mtcdeNESEt75Bt9o9seZ73kPqtOPKT7hGK9+6MfHmcxoBYblE+RSR2EMsTzDD/AIj0Cbro6m47CEG3+kEOqSfEbDZCHIbVzf8AiVqN33gGnMz6IXBAocwTzvJi2uUV3KxGtWlfzFEb1FOHr1wQsvx8QJ5oshQb1JJe0BULmeKD1r9oJlMF5ABC39O5AvvCBImuizrui84tV95LmNeelSdECvakCVcNsSVR/HqqaMoWu8IGNL9RYrQcijdOJdxfvZGbdUrzNO6yrgOfqEp2BGxkvaYyJboouU1QggwW7c0Fn/eS5rYkuXqytMtH8SXBLhoUOob6NpJ5z9qIRkMotDiRiW1E/wBkzJl1LVXC1bTA5ps4jhW6UcitsDUq7hvc9orUImObGgJoiHbV9IUKPCscwPD6SRYeo6duQQYSMne5fDdDl8R86zXUU4Su1zUr4vgxgczRjjzCYpSuDD14+ymBHcZaNG6rJrA+kXkJ+0giTOs1iyBmG5mWZLQKbAAKN5VQojuVEbkgSmgQ4p080pH7DaQGMa4c901X07GFcX72qBcu8DVNdFqCTyBQZHAOo8/ELXvGCLqdLJy5NQDNz8S9UZCiSMzfTrNNw5ApPyYQaa1299E2zx3hA7wCZTA8RWZwo9KcmCTvMcz4RtUqFdvxKIistZ7JQWmgVUhx9wuP4p71+0EyiC2263JstyhPqO1fZFsOGCyITEAJcXZfdmoaBDPin3pyIlILK2q7+JDFxuw4DfeuLo5bh3ZIsms77ycoMMmmWdagmUjqEXmH8ypPjOxmMw8SKHPzsLCGFoHciPfDaXC4d/bJ/wCTd0LZgrAH8y7lmL9j3iKWQnsP9yIxgc4hzhDye8cZNLAGiIDecpyBNEa51q+8hMmi+yUaTi18J4aXAZS8lzmEtiMaCwVaQZkyGxcq85NtzK3j3exsQQw5z2ViMa1zfeZMpbiHRM02Z5t9wLNIOYynRD5ouj9ZN5z8R2KYf9QIh70BsJ4yzyubEdDANQCBlitNQDOUwmrkBqVKsb7LvaXFrmlrfhdmDzlZBdEIGWQAMcCpBpYyRXvtxCoxjPYyKYkQNiQWQ2FwMSLEysAa57DN2S7SwzkNRulHKqbiVUB/spFnlzwC7KXZWueS4B7obSJQ5EucwgV2nlmo+a13WuJZgD2Wc+EHw4jS85MsM5szw+EIpLSGZZgEmRNmHhPNrbVUGcTFwcjnMJE2kgkWmKUJFRMLWb0ipcmiX+yRkVgdpJhcaCZS2LAgXLuOwxcDQt6rRg8wNYIhKaNidiBEeR8K7+N8rLuRNyPkPFRmV0u9EHSieqsOWjf6lepv2kmJYJipcVlzqpO9mZcgX6mIc0gbetUkihtE1UxpJFKBQaiBUq5ryBavRFkdQPmWYnN65rLqvmDYhZk4ZBxJcBpr1SV3aVQnnaKOu9ypo+yu+8kOG+W0+lE1Xpia3hAxrXZQSbn5JyuVsnvDBi2PlbxFZsbjVYghhDLpCS0F6MKC86ICbaCZB2hcdVxfFfev2gGNhuktSNQoyhK8Tj4jmBjojyxvhYXEtbyBoo224kMY3t3EAsIjxQWza3vu7o1AM6BJaiNpUXD7WjtfnZFiNiESLw8hxbaU57CSmQWAKklUD2gjsYxgecrIjokpmT3EtdOJXv1YPM7qxiXST3kgYj2hxDy5xjRJvo6TnASnMNlOwmZBWpGkDTJPH2gxJIJxEYuBzA+8dMEBwBveT3if+47qAL8fMkXA7WjNf71sWIIhABeHEOIAkBO5EgBLgNlakVuskWO0okj/AHIlc0+8a55Zyd55Wz3kmFlK7CXc1nbEcEOEWIHNc5wcHuEnPrEIM6FxAJ3WYtYqpUNva8cEuEaJMgtmHunlcS5wnO03Ey3J3RgjTfMgm4Lt6NDmWvdYABxcQ0hpY17RMDM0UE6DZJ1AnUJJA51BSiezGhclQHkT9BJdlJ4kgFmt/slZFs7SQ4OWciCEeHy9VMIYnSgOhgTm4+dl28JwBQdzNCFByZQ1zDZh6rYjI3tWOBQ8CE/ObAAJjh62EjF+wkbxK5n6sshWhMpgETv5JRXVVwQKmvBlSlao3BC7bSMIkay9SCyj1QJ5oCPTtcuoTQrQCXFxLfugy2BKM8RvqhYUN+8ozzG13ohTESSblCGB6nwWiiQd4UUL+qLIoIaDKG7ea3K18xgMJwnQIuTtJVzn9oXHX6rieK+9ftAMYLnkmmVMjWHVG8owBY8/skDj8yQn6Jr9pJpt1RHiSeOiFeBJMZfzVL/3JNZccx+iteBJNcjHH7y4D7H1os57/aUYLLFRPYftJAhrOnskEeyw5rY3sEsRcS6yt7pRmN15fqibk/aSOb4hy/RRPeIYnUw3hZ/iV28H/jWNWdCDbquhj5mrFE4lOycRmTic+HZ3Jc88TBAfohPAlGHE8KPJ7ZZ4k4t5/RYcfB+8VPfumngQpkLRCnIkmRlM/eU3EJ+nNBn/AEyHiDCsen0RYf1QZsOx9aIl4MsRUO6y/rlCOw61pxCWPbcp6xg5nO7RuOv1XC8V96/aKb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http://www.dw.de/image/0,,6427229_4,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http://www.dw.de/image/0,,6427229_4,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71810"/>
            <a:ext cx="3891852" cy="35975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5"/>
                </a:solidFill>
              </a:rPr>
              <a:t>у </a:t>
            </a:r>
            <a:r>
              <a:rPr lang="ru-RU" b="1" dirty="0" err="1" smtClean="0">
                <a:solidFill>
                  <a:schemeClr val="accent5"/>
                </a:solidFill>
              </a:rPr>
              <a:t>медицині</a:t>
            </a:r>
            <a:r>
              <a:rPr lang="ru-RU" b="1" dirty="0" smtClean="0">
                <a:solidFill>
                  <a:schemeClr val="accent5"/>
                </a:solidFill>
              </a:rPr>
              <a:t> — для </a:t>
            </a:r>
            <a:r>
              <a:rPr lang="ru-RU" b="1" dirty="0" err="1" smtClean="0">
                <a:solidFill>
                  <a:schemeClr val="accent5"/>
                </a:solidFill>
              </a:rPr>
              <a:t>проведення</a:t>
            </a:r>
            <a:r>
              <a:rPr lang="ru-RU" b="1" dirty="0" smtClean="0">
                <a:solidFill>
                  <a:schemeClr val="accent5"/>
                </a:solidFill>
              </a:rPr>
              <a:t> тонких </a:t>
            </a:r>
            <a:r>
              <a:rPr lang="ru-RU" b="1" dirty="0" err="1" smtClean="0">
                <a:solidFill>
                  <a:schemeClr val="accent5"/>
                </a:solidFill>
              </a:rPr>
              <a:t>і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</a:rPr>
              <a:t>складних</a:t>
            </a: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err="1" smtClean="0">
                <a:solidFill>
                  <a:schemeClr val="accent5"/>
                </a:solidFill>
              </a:rPr>
              <a:t>операцій</a:t>
            </a:r>
            <a:r>
              <a:rPr lang="ru-RU" b="1" dirty="0" smtClean="0">
                <a:solidFill>
                  <a:schemeClr val="accent5"/>
                </a:solidFill>
              </a:rPr>
              <a:t>.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-1"/>
            <a:ext cx="4788024" cy="314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Використання лазерів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56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41702"/>
            <a:ext cx="5508104" cy="33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1757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3296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Лазерний принтер, сканер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4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293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165304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Лазерне озброєння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Завдання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Переглянувши презентацію , доповніть вивчене матеріалом підручника</a:t>
            </a:r>
          </a:p>
          <a:p>
            <a:endParaRPr lang="uk-UA" dirty="0" smtClean="0"/>
          </a:p>
          <a:p>
            <a:r>
              <a:rPr lang="uk-UA" dirty="0" smtClean="0"/>
              <a:t>Особливу увагу зверніть на використання лазера у </a:t>
            </a:r>
            <a:r>
              <a:rPr lang="uk-UA" smtClean="0"/>
              <a:t>різних галузях</a:t>
            </a:r>
          </a:p>
          <a:p>
            <a:endParaRPr lang="uk-UA" dirty="0" smtClean="0"/>
          </a:p>
          <a:p>
            <a:r>
              <a:rPr lang="uk-UA" dirty="0" smtClean="0"/>
              <a:t>Виконайте вправу 38 (2,4,5)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734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728"/>
            <a:ext cx="8964488" cy="350046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Кв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á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нтовий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генер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á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тор -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загальна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назва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джерел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електромагнітного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випромінювання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працюють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основі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вимушеного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випромінювання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атомів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молекул.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019" y="4293096"/>
            <a:ext cx="3134965" cy="2160240"/>
          </a:xfrm>
        </p:spPr>
        <p:txBody>
          <a:bodyPr>
            <a:normAutofit/>
          </a:bodyPr>
          <a:lstStyle/>
          <a:p>
            <a:r>
              <a:rPr lang="ru-RU" b="1" dirty="0" smtClean="0"/>
              <a:t>Лазер</a:t>
            </a:r>
          </a:p>
          <a:p>
            <a:r>
              <a:rPr lang="ru-RU" b="1" dirty="0" smtClean="0"/>
              <a:t>Мазер</a:t>
            </a:r>
          </a:p>
          <a:p>
            <a:r>
              <a:rPr lang="ru-RU" b="1" dirty="0" err="1" smtClean="0"/>
              <a:t>Разер</a:t>
            </a:r>
            <a:endParaRPr lang="ru-RU" b="1" dirty="0" smtClean="0"/>
          </a:p>
          <a:p>
            <a:r>
              <a:rPr lang="ru-RU" b="1" u="sng" dirty="0" err="1" smtClean="0"/>
              <a:t>Газер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250203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accent5">
                    <a:lumMod val="50000"/>
                  </a:schemeClr>
                </a:solidFill>
              </a:rPr>
              <a:t>Лазер та мазер</a:t>
            </a:r>
            <a:endParaRPr lang="ru-RU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55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63" y="0"/>
            <a:ext cx="4267437" cy="558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93096"/>
            <a:ext cx="8316416" cy="2304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 1917 р. А. </a:t>
            </a:r>
            <a:r>
              <a:rPr lang="ru-RU" sz="2400" b="1" dirty="0" err="1" smtClean="0">
                <a:solidFill>
                  <a:srgbClr val="0070C0"/>
                </a:solidFill>
              </a:rPr>
              <a:t>Ейнштейн</a:t>
            </a:r>
            <a:r>
              <a:rPr lang="ru-RU" sz="2400" b="1" dirty="0" smtClean="0">
                <a:solidFill>
                  <a:srgbClr val="0070C0"/>
                </a:solidFill>
              </a:rPr>
              <a:t> на </a:t>
            </a:r>
            <a:r>
              <a:rPr lang="ru-RU" sz="2400" b="1" dirty="0" err="1" smtClean="0">
                <a:solidFill>
                  <a:srgbClr val="0070C0"/>
                </a:solidFill>
              </a:rPr>
              <a:t>основі</a:t>
            </a:r>
            <a:r>
              <a:rPr lang="ru-RU" sz="2400" b="1" dirty="0" smtClean="0">
                <a:solidFill>
                  <a:srgbClr val="0070C0"/>
                </a:solidFill>
              </a:rPr>
              <a:t> теоретичного </a:t>
            </a:r>
            <a:r>
              <a:rPr lang="ru-RU" sz="2400" b="1" dirty="0" err="1" smtClean="0">
                <a:solidFill>
                  <a:srgbClr val="0070C0"/>
                </a:solidFill>
              </a:rPr>
              <a:t>аналізу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дійшов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висновку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що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перехід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атомів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із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збудженого</a:t>
            </a:r>
            <a:r>
              <a:rPr lang="ru-RU" sz="2400" b="1" dirty="0" smtClean="0">
                <a:solidFill>
                  <a:srgbClr val="0070C0"/>
                </a:solidFill>
              </a:rPr>
              <a:t> стану в </a:t>
            </a:r>
            <a:r>
              <a:rPr lang="ru-RU" sz="2400" b="1" dirty="0" err="1" smtClean="0">
                <a:solidFill>
                  <a:srgbClr val="0070C0"/>
                </a:solidFill>
              </a:rPr>
              <a:t>незбуджений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може</a:t>
            </a:r>
            <a:r>
              <a:rPr lang="ru-RU" sz="2400" b="1" dirty="0" smtClean="0">
                <a:solidFill>
                  <a:srgbClr val="0070C0"/>
                </a:solidFill>
              </a:rPr>
              <a:t> бути не </a:t>
            </a:r>
            <a:r>
              <a:rPr lang="ru-RU" sz="2400" b="1" dirty="0" err="1" smtClean="0">
                <a:solidFill>
                  <a:srgbClr val="0070C0"/>
                </a:solidFill>
              </a:rPr>
              <a:t>тільки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спонтанним</a:t>
            </a:r>
            <a:r>
              <a:rPr lang="ru-RU" sz="2400" b="1" dirty="0" smtClean="0">
                <a:solidFill>
                  <a:srgbClr val="0070C0"/>
                </a:solidFill>
              </a:rPr>
              <a:t>, а </a:t>
            </a:r>
            <a:r>
              <a:rPr lang="ru-RU" sz="2400" b="1" dirty="0" err="1" smtClean="0">
                <a:solidFill>
                  <a:srgbClr val="0070C0"/>
                </a:solidFill>
              </a:rPr>
              <a:t>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вимушеним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індукованим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://dvokrapka.com/wp-content/uploads/2009/05/einste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0"/>
            <a:ext cx="4248472" cy="4286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1"/>
            <a:ext cx="5429256" cy="242886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5"/>
                </a:solidFill>
              </a:rPr>
              <a:t>У 1940 р. В. Фабрикант </a:t>
            </a:r>
            <a:r>
              <a:rPr lang="ru-RU" sz="2400" b="1" dirty="0" err="1" smtClean="0">
                <a:solidFill>
                  <a:schemeClr val="accent5"/>
                </a:solidFill>
              </a:rPr>
              <a:t>запропонував</a:t>
            </a:r>
            <a:r>
              <a:rPr lang="ru-RU" sz="2400" b="1" dirty="0" smtClean="0">
                <a:solidFill>
                  <a:schemeClr val="accent5"/>
                </a:solidFill>
              </a:rPr>
              <a:t> метод </a:t>
            </a:r>
            <a:r>
              <a:rPr lang="ru-RU" sz="2400" b="1" dirty="0" err="1" smtClean="0">
                <a:solidFill>
                  <a:schemeClr val="accent5"/>
                </a:solidFill>
              </a:rPr>
              <a:t>посилення</a:t>
            </a:r>
            <a:r>
              <a:rPr lang="ru-RU" sz="2400" b="1" dirty="0" smtClean="0">
                <a:solidFill>
                  <a:schemeClr val="accent5"/>
                </a:solidFill>
              </a:rPr>
              <a:t> </a:t>
            </a:r>
            <a:r>
              <a:rPr lang="ru-RU" sz="2400" b="1" dirty="0" err="1" smtClean="0">
                <a:solidFill>
                  <a:schemeClr val="accent5"/>
                </a:solidFill>
              </a:rPr>
              <a:t>світла</a:t>
            </a:r>
            <a:r>
              <a:rPr lang="ru-RU" sz="2400" b="1" dirty="0" smtClean="0">
                <a:solidFill>
                  <a:schemeClr val="accent5"/>
                </a:solidFill>
              </a:rPr>
              <a:t> на </a:t>
            </a:r>
            <a:r>
              <a:rPr lang="ru-RU" sz="2400" b="1" dirty="0" err="1" smtClean="0">
                <a:solidFill>
                  <a:schemeClr val="accent5"/>
                </a:solidFill>
              </a:rPr>
              <a:t>основі</a:t>
            </a:r>
            <a:r>
              <a:rPr lang="ru-RU" sz="2400" b="1" dirty="0" smtClean="0">
                <a:solidFill>
                  <a:schemeClr val="accent5"/>
                </a:solidFill>
              </a:rPr>
              <a:t> </a:t>
            </a:r>
            <a:r>
              <a:rPr lang="ru-RU" sz="2400" b="1" dirty="0" err="1" smtClean="0">
                <a:solidFill>
                  <a:schemeClr val="accent5"/>
                </a:solidFill>
              </a:rPr>
              <a:t>використання</a:t>
            </a:r>
            <a:r>
              <a:rPr lang="ru-RU" sz="2400" b="1" dirty="0" smtClean="0">
                <a:solidFill>
                  <a:schemeClr val="accent5"/>
                </a:solidFill>
              </a:rPr>
              <a:t> </a:t>
            </a:r>
            <a:r>
              <a:rPr lang="ru-RU" sz="2400" b="1" dirty="0" err="1" smtClean="0">
                <a:solidFill>
                  <a:schemeClr val="accent5"/>
                </a:solidFill>
              </a:rPr>
              <a:t>явища</a:t>
            </a:r>
            <a:r>
              <a:rPr lang="ru-RU" sz="2400" b="1" dirty="0" smtClean="0">
                <a:solidFill>
                  <a:schemeClr val="accent5"/>
                </a:solidFill>
              </a:rPr>
              <a:t> </a:t>
            </a:r>
            <a:r>
              <a:rPr lang="ru-RU" sz="2400" b="1" dirty="0" err="1" smtClean="0">
                <a:solidFill>
                  <a:schemeClr val="accent5"/>
                </a:solidFill>
              </a:rPr>
              <a:t>індукованого</a:t>
            </a:r>
            <a:r>
              <a:rPr lang="ru-RU" sz="2400" b="1" dirty="0" smtClean="0">
                <a:solidFill>
                  <a:schemeClr val="accent5"/>
                </a:solidFill>
              </a:rPr>
              <a:t> </a:t>
            </a:r>
            <a:r>
              <a:rPr lang="ru-RU" sz="2400" b="1" dirty="0" err="1" smtClean="0">
                <a:solidFill>
                  <a:schemeClr val="accent5"/>
                </a:solidFill>
              </a:rPr>
              <a:t>випромінювання</a:t>
            </a:r>
            <a:r>
              <a:rPr lang="ru-RU" sz="2400" b="1" dirty="0" smtClean="0">
                <a:solidFill>
                  <a:schemeClr val="accent5"/>
                </a:solidFill>
              </a:rPr>
              <a:t>.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7170" name="Picture 2" descr="http://upload.wikimedia.org/wikipedia/ru/8/8f/Fabrikant_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3168352" cy="4902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1" y="2285992"/>
            <a:ext cx="52863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Arial Black" pitchFamily="34" charset="0"/>
              </a:rPr>
              <a:t>Суть методу:</a:t>
            </a:r>
          </a:p>
          <a:p>
            <a:r>
              <a:rPr lang="ru-RU" sz="2800" dirty="0" smtClean="0">
                <a:latin typeface="+mj-lt"/>
              </a:rPr>
              <a:t>У  </a:t>
            </a:r>
            <a:r>
              <a:rPr lang="ru-RU" sz="2800" dirty="0" err="1" smtClean="0">
                <a:latin typeface="+mj-lt"/>
              </a:rPr>
              <a:t>атомів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деяких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речонин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є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такі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збуджені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стаціонарні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стани</a:t>
            </a:r>
            <a:r>
              <a:rPr lang="ru-RU" sz="2800" dirty="0" smtClean="0">
                <a:latin typeface="+mj-lt"/>
              </a:rPr>
              <a:t> – </a:t>
            </a:r>
            <a:r>
              <a:rPr lang="ru-RU" sz="2800" dirty="0" err="1" smtClean="0">
                <a:latin typeface="+mj-lt"/>
              </a:rPr>
              <a:t>метастабільні</a:t>
            </a:r>
            <a:r>
              <a:rPr lang="ru-RU" sz="2800" dirty="0" smtClean="0">
                <a:latin typeface="+mj-lt"/>
              </a:rPr>
              <a:t> .</a:t>
            </a:r>
          </a:p>
          <a:p>
            <a:r>
              <a:rPr lang="uk-UA" sz="2800" dirty="0" smtClean="0">
                <a:latin typeface="+mj-lt"/>
              </a:rPr>
              <a:t>Наприклад, </a:t>
            </a:r>
            <a:r>
              <a:rPr lang="uk-UA" sz="2800" dirty="0" smtClean="0">
                <a:solidFill>
                  <a:srgbClr val="FF0000"/>
                </a:solidFill>
                <a:latin typeface="+mj-lt"/>
              </a:rPr>
              <a:t>рубін. </a:t>
            </a:r>
          </a:p>
          <a:p>
            <a:r>
              <a:rPr lang="uk-UA" sz="2800" dirty="0" smtClean="0">
                <a:latin typeface="+mj-lt"/>
              </a:rPr>
              <a:t>Це оксид алюмінію  в якому частина атомів алюмінію заміщена  </a:t>
            </a:r>
            <a:r>
              <a:rPr lang="uk-UA" sz="2800" dirty="0" err="1" smtClean="0">
                <a:latin typeface="+mj-lt"/>
              </a:rPr>
              <a:t>йонами</a:t>
            </a:r>
            <a:r>
              <a:rPr lang="uk-UA" sz="2800" dirty="0" smtClean="0">
                <a:latin typeface="+mj-lt"/>
              </a:rPr>
              <a:t> хрому, що мають метастабільний стан.</a:t>
            </a:r>
          </a:p>
          <a:p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2"/>
                </a:solidFill>
              </a:rPr>
              <a:t>Спрощена схема рубінового лазера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72494" cy="31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4071942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2"/>
                </a:solidFill>
              </a:rPr>
              <a:t>Основні вузли лазера: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accent6"/>
                </a:solidFill>
              </a:rPr>
              <a:t>Рубіновий стержень – 1;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accent6"/>
                </a:solidFill>
              </a:rPr>
              <a:t>Дзеркала – 2;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accent6"/>
                </a:solidFill>
              </a:rPr>
              <a:t>Ксенонова газорозрядна лампа – 3 випромінювання якої , потрапляючи в рубіновий стержень, переводить </a:t>
            </a:r>
            <a:r>
              <a:rPr lang="uk-UA" sz="2400" dirty="0" err="1" smtClean="0">
                <a:solidFill>
                  <a:schemeClr val="accent6"/>
                </a:solidFill>
              </a:rPr>
              <a:t>йони</a:t>
            </a:r>
            <a:r>
              <a:rPr lang="uk-UA" sz="2400" dirty="0" smtClean="0">
                <a:solidFill>
                  <a:schemeClr val="accent6"/>
                </a:solidFill>
              </a:rPr>
              <a:t> хрому у збуджений стан;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14291"/>
            <a:ext cx="8001024" cy="12858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 smtClean="0">
                <a:solidFill>
                  <a:schemeClr val="accent5">
                    <a:lumMod val="50000"/>
                  </a:schemeClr>
                </a:solidFill>
              </a:rPr>
              <a:t>Класифікація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accent5">
                    <a:lumMod val="50000"/>
                  </a:schemeClr>
                </a:solidFill>
              </a:rPr>
              <a:t>лазерів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Газові</a:t>
            </a:r>
            <a:r>
              <a:rPr lang="ru-RU" dirty="0" smtClean="0"/>
              <a:t> </a:t>
            </a:r>
            <a:r>
              <a:rPr lang="ru-RU" dirty="0" err="1" smtClean="0"/>
              <a:t>лазери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Лазери</a:t>
            </a:r>
            <a:r>
              <a:rPr lang="ru-RU" dirty="0" smtClean="0"/>
              <a:t> на </a:t>
            </a:r>
            <a:r>
              <a:rPr lang="ru-RU" dirty="0" err="1" smtClean="0"/>
              <a:t>барвниках</a:t>
            </a:r>
            <a:endParaRPr lang="ru-RU" dirty="0" smtClean="0"/>
          </a:p>
          <a:p>
            <a:r>
              <a:rPr lang="ru-RU" dirty="0" err="1" smtClean="0"/>
              <a:t>Лазери</a:t>
            </a:r>
            <a:r>
              <a:rPr lang="ru-RU" dirty="0" smtClean="0"/>
              <a:t> на парах </a:t>
            </a:r>
            <a:r>
              <a:rPr lang="ru-RU" dirty="0" err="1" smtClean="0"/>
              <a:t>металів</a:t>
            </a:r>
            <a:endParaRPr lang="ru-RU" dirty="0" smtClean="0"/>
          </a:p>
          <a:p>
            <a:r>
              <a:rPr lang="ru-RU" dirty="0" err="1" smtClean="0"/>
              <a:t>Твердотільні</a:t>
            </a:r>
            <a:r>
              <a:rPr lang="ru-RU" dirty="0" smtClean="0"/>
              <a:t>  </a:t>
            </a:r>
            <a:r>
              <a:rPr lang="ru-RU" dirty="0" err="1" smtClean="0"/>
              <a:t>лазери</a:t>
            </a:r>
            <a:endParaRPr lang="ru-RU" dirty="0" smtClean="0"/>
          </a:p>
          <a:p>
            <a:r>
              <a:rPr lang="ru-RU" dirty="0" err="1" smtClean="0"/>
              <a:t>Напівпровідникові</a:t>
            </a:r>
            <a:r>
              <a:rPr lang="ru-RU" dirty="0" smtClean="0"/>
              <a:t> </a:t>
            </a:r>
            <a:r>
              <a:rPr lang="ru-RU" dirty="0" err="1" smtClean="0"/>
              <a:t>лазери</a:t>
            </a:r>
            <a:endParaRPr lang="ru-RU" dirty="0" smtClean="0"/>
          </a:p>
          <a:p>
            <a:r>
              <a:rPr lang="ru-RU" dirty="0" err="1" smtClean="0"/>
              <a:t>Лазери</a:t>
            </a:r>
            <a:r>
              <a:rPr lang="ru-RU" dirty="0" smtClean="0"/>
              <a:t> на </a:t>
            </a:r>
            <a:r>
              <a:rPr lang="ru-RU" dirty="0" err="1" smtClean="0"/>
              <a:t>вільних</a:t>
            </a:r>
            <a:r>
              <a:rPr lang="ru-RU" dirty="0" smtClean="0"/>
              <a:t> </a:t>
            </a:r>
            <a:r>
              <a:rPr lang="ru-RU" dirty="0" err="1" smtClean="0"/>
              <a:t>електронах</a:t>
            </a:r>
            <a:endParaRPr lang="ru-RU" dirty="0" smtClean="0"/>
          </a:p>
          <a:p>
            <a:r>
              <a:rPr lang="ru-RU" dirty="0" err="1" smtClean="0"/>
              <a:t>Псевдонікєлівосамарієвий</a:t>
            </a:r>
            <a:r>
              <a:rPr lang="ru-RU" dirty="0" smtClean="0"/>
              <a:t> лазер</a:t>
            </a:r>
          </a:p>
          <a:p>
            <a:r>
              <a:rPr lang="ru-RU" dirty="0" err="1" smtClean="0"/>
              <a:t>Оптичний</a:t>
            </a:r>
            <a:r>
              <a:rPr lang="ru-RU" dirty="0" smtClean="0"/>
              <a:t> лазер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 1963 </a:t>
            </a:r>
            <a:r>
              <a:rPr lang="en-US" b="1" dirty="0" smtClean="0">
                <a:solidFill>
                  <a:srgbClr val="7030A0"/>
                </a:solidFill>
              </a:rPr>
              <a:t>p</a:t>
            </a:r>
            <a:r>
              <a:rPr lang="ru-RU" b="1" dirty="0" smtClean="0">
                <a:solidFill>
                  <a:srgbClr val="7030A0"/>
                </a:solidFill>
              </a:rPr>
              <a:t>. М. Басов, О. Прохоров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американський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фізик</a:t>
            </a:r>
            <a:r>
              <a:rPr lang="ru-RU" b="1" dirty="0" smtClean="0">
                <a:solidFill>
                  <a:srgbClr val="7030A0"/>
                </a:solidFill>
              </a:rPr>
              <a:t> Ч. </a:t>
            </a:r>
            <a:r>
              <a:rPr lang="ru-RU" b="1" dirty="0" err="1" smtClean="0">
                <a:solidFill>
                  <a:srgbClr val="7030A0"/>
                </a:solidFill>
              </a:rPr>
              <a:t>Таунс</a:t>
            </a:r>
            <a:r>
              <a:rPr lang="ru-RU" b="1" dirty="0" smtClean="0">
                <a:solidFill>
                  <a:srgbClr val="7030A0"/>
                </a:solidFill>
              </a:rPr>
              <a:t> за </a:t>
            </a:r>
            <a:r>
              <a:rPr lang="ru-RU" b="1" dirty="0" err="1" smtClean="0">
                <a:solidFill>
                  <a:srgbClr val="7030A0"/>
                </a:solidFill>
              </a:rPr>
              <a:t>роботи</a:t>
            </a:r>
            <a:r>
              <a:rPr lang="ru-RU" b="1" dirty="0" smtClean="0">
                <a:solidFill>
                  <a:srgbClr val="7030A0"/>
                </a:solidFill>
              </a:rPr>
              <a:t> в </a:t>
            </a:r>
            <a:r>
              <a:rPr lang="ru-RU" b="1" dirty="0" err="1" smtClean="0">
                <a:solidFill>
                  <a:srgbClr val="7030A0"/>
                </a:solidFill>
              </a:rPr>
              <a:t>галузі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лазерів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були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удостоєні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Нобелівської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премії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Лазери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знаходять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дуже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широке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застосування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сучасній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техніці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920880" cy="3312368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зварювання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різання</a:t>
            </a:r>
            <a:r>
              <a:rPr lang="ru-RU" dirty="0" smtClean="0"/>
              <a:t> тугоплавких </a:t>
            </a:r>
            <a:r>
              <a:rPr lang="ru-RU" dirty="0" err="1" smtClean="0"/>
              <a:t>матеріалів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свердління</a:t>
            </a:r>
            <a:r>
              <a:rPr lang="ru-RU" dirty="0" smtClean="0"/>
              <a:t> </a:t>
            </a:r>
            <a:r>
              <a:rPr lang="ru-RU" dirty="0" err="1" smtClean="0"/>
              <a:t>отворів</a:t>
            </a:r>
            <a:r>
              <a:rPr lang="ru-RU" dirty="0" smtClean="0"/>
              <a:t>,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2AD7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581</TotalTime>
  <Words>234</Words>
  <Application>Microsoft Office PowerPoint</Application>
  <PresentationFormat>Екран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Century Schoolbook</vt:lpstr>
      <vt:lpstr>Wingdings</vt:lpstr>
      <vt:lpstr>Wingdings 2</vt:lpstr>
      <vt:lpstr>Wingdings 3</vt:lpstr>
      <vt:lpstr>Апекс</vt:lpstr>
      <vt:lpstr>Фізика 11 клас 31.03.2022р.</vt:lpstr>
      <vt:lpstr>          Квáнтовий генерáтор -  загальна назва   джерел  електромагнітного випромінювання, що працюють на основі вимушеного випромінювання  атомів і молекул.</vt:lpstr>
      <vt:lpstr>Лазер та мазер</vt:lpstr>
      <vt:lpstr>У 1917 р. А. Ейнштейн на основі теоретичного аналізу дійшов висновку, що перехід атомів із збудженого стану в незбуджений може бути не тільки спонтанним, а й вимушеним, індукованим.</vt:lpstr>
      <vt:lpstr>У 1940 р. В. Фабрикант запропонував метод посилення світла на основі використання явища індукованого випромінювання.</vt:lpstr>
      <vt:lpstr>Презентація PowerPoint</vt:lpstr>
      <vt:lpstr>Класифікація лазерів</vt:lpstr>
      <vt:lpstr>У 1963 p. М. Басов, О. Прохоров і американський фізик Ч. Таунс за роботи в галузі лазерів були удостоєні Нобелівської премії.</vt:lpstr>
      <vt:lpstr>Лазери знаходять дуже широке застосування в сучасній техніці</vt:lpstr>
      <vt:lpstr>у медицині — для проведення тонких і складних операцій. </vt:lpstr>
      <vt:lpstr>Використання лазерів</vt:lpstr>
      <vt:lpstr>Презентація PowerPoint</vt:lpstr>
      <vt:lpstr>Лазерний принтер, сканер </vt:lpstr>
      <vt:lpstr>Лазерне озброєння</vt:lpstr>
      <vt:lpstr>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Квантові генератори та їх застосування</dc:title>
  <cp:lastModifiedBy>RePack by Diakov</cp:lastModifiedBy>
  <cp:revision>62</cp:revision>
  <dcterms:modified xsi:type="dcterms:W3CDTF">2022-03-30T11:07:29Z</dcterms:modified>
</cp:coreProperties>
</file>