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handoutMasterIdLst>
    <p:handoutMasterId r:id="rId19"/>
  </p:handoutMasterIdLst>
  <p:sldIdLst>
    <p:sldId id="256" r:id="rId2"/>
    <p:sldId id="257" r:id="rId3"/>
    <p:sldId id="275" r:id="rId4"/>
    <p:sldId id="258" r:id="rId5"/>
    <p:sldId id="263" r:id="rId6"/>
    <p:sldId id="276" r:id="rId7"/>
    <p:sldId id="259" r:id="rId8"/>
    <p:sldId id="260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75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240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-36513" y="4005263"/>
            <a:ext cx="6227763" cy="11525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363" y="3789363"/>
            <a:ext cx="6227762" cy="1109662"/>
          </a:xfrm>
        </p:spPr>
        <p:txBody>
          <a:bodyPr/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363" y="4532313"/>
            <a:ext cx="6227762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21500" y="1916113"/>
            <a:ext cx="1909763" cy="46085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87450" y="1916113"/>
            <a:ext cx="5581650" cy="46085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700184" y="1360350"/>
            <a:ext cx="58073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7450" y="2636838"/>
            <a:ext cx="3744913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4763" y="2636838"/>
            <a:ext cx="3746500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2488" y="1916113"/>
            <a:ext cx="65532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2636838"/>
            <a:ext cx="7643813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789363"/>
            <a:ext cx="6588125" cy="1109662"/>
          </a:xfrm>
        </p:spPr>
        <p:txBody>
          <a:bodyPr/>
          <a:lstStyle/>
          <a:p>
            <a:r>
              <a:rPr lang="ru-RU" sz="3600" b="1" dirty="0" err="1" smtClean="0">
                <a:solidFill>
                  <a:schemeClr val="bg1"/>
                </a:solidFill>
                <a:latin typeface="Tahoma" charset="0"/>
              </a:rPr>
              <a:t>Розв</a:t>
            </a:r>
            <a:r>
              <a:rPr lang="en-US" sz="3600" b="1" dirty="0" smtClean="0">
                <a:solidFill>
                  <a:schemeClr val="bg1"/>
                </a:solidFill>
                <a:latin typeface="Tahoma" charset="0"/>
              </a:rPr>
              <a:t>’</a:t>
            </a:r>
            <a:r>
              <a:rPr lang="uk-UA" sz="3600" b="1" dirty="0" err="1" smtClean="0">
                <a:solidFill>
                  <a:schemeClr val="bg1"/>
                </a:solidFill>
                <a:latin typeface="Tahoma" charset="0"/>
              </a:rPr>
              <a:t>язування</a:t>
            </a:r>
            <a:r>
              <a:rPr lang="uk-UA" sz="3600" b="1" dirty="0" smtClean="0">
                <a:solidFill>
                  <a:schemeClr val="bg1"/>
                </a:solidFill>
                <a:latin typeface="Tahoma" charset="0"/>
              </a:rPr>
              <a:t> задач</a:t>
            </a:r>
            <a:endParaRPr lang="uk-UA" sz="3600" b="1" dirty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472" y="5589240"/>
            <a:ext cx="6016653" cy="720079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Фізика 11 клас 27.04.2022р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1916113"/>
            <a:ext cx="6103952" cy="1512887"/>
          </a:xfrm>
        </p:spPr>
        <p:txBody>
          <a:bodyPr/>
          <a:lstStyle/>
          <a:p>
            <a: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Радіоактивний розпад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3200" dirty="0" smtClean="0"/>
              <a:t>(правила зміщення </a:t>
            </a:r>
            <a:r>
              <a:rPr lang="uk-UA" sz="3200" dirty="0" err="1" smtClean="0"/>
              <a:t>Содді</a:t>
            </a:r>
            <a:r>
              <a:rPr lang="uk-UA" sz="3200" dirty="0" smtClean="0"/>
              <a:t>)</a:t>
            </a:r>
            <a:endParaRPr lang="uk-UA" dirty="0"/>
          </a:p>
        </p:txBody>
      </p:sp>
      <p:pic>
        <p:nvPicPr>
          <p:cNvPr id="614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643314"/>
            <a:ext cx="2996631" cy="165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5" y="3643314"/>
            <a:ext cx="2617743" cy="1592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214414" y="3571876"/>
            <a:ext cx="2714644" cy="92869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3643314"/>
            <a:ext cx="2643206" cy="85725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2071678"/>
            <a:ext cx="4675192" cy="785818"/>
          </a:xfrm>
        </p:spPr>
        <p:txBody>
          <a:bodyPr/>
          <a:lstStyle/>
          <a:p>
            <a:r>
              <a:rPr lang="uk-UA" dirty="0" smtClean="0"/>
              <a:t>Задача</a:t>
            </a:r>
            <a:endParaRPr lang="uk-UA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8802" y="2928935"/>
            <a:ext cx="774377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928794" y="3000372"/>
            <a:ext cx="928694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2071678"/>
            <a:ext cx="5103820" cy="785818"/>
          </a:xfrm>
        </p:spPr>
        <p:txBody>
          <a:bodyPr/>
          <a:lstStyle/>
          <a:p>
            <a:r>
              <a:rPr lang="uk-UA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Розв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’</a:t>
            </a:r>
            <a:r>
              <a:rPr lang="uk-UA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язання</a:t>
            </a:r>
            <a:endParaRPr lang="uk-UA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9382" y="3071810"/>
            <a:ext cx="6533931" cy="206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2071670" y="4357694"/>
            <a:ext cx="71438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4357694"/>
            <a:ext cx="857256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3116"/>
            <a:ext cx="7286676" cy="1214446"/>
          </a:xfrm>
        </p:spPr>
        <p:txBody>
          <a:bodyPr/>
          <a:lstStyle/>
          <a:p>
            <a:r>
              <a:rPr lang="uk-UA" dirty="0" smtClean="0"/>
              <a:t>Закон радіоактивного розпаду</a:t>
            </a:r>
            <a:endParaRPr lang="uk-UA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143248"/>
            <a:ext cx="689014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4143372" y="3214686"/>
            <a:ext cx="2428892" cy="10001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72" y="1916113"/>
            <a:ext cx="4532316" cy="649287"/>
          </a:xfrm>
        </p:spPr>
        <p:txBody>
          <a:bodyPr/>
          <a:lstStyle/>
          <a:p>
            <a: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Задача</a:t>
            </a:r>
            <a:endParaRPr lang="uk-UA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450" y="2786058"/>
            <a:ext cx="7643813" cy="3738567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Який період піврозпаду радону, </a:t>
            </a:r>
          </a:p>
          <a:p>
            <a:pPr algn="ctr">
              <a:buNone/>
            </a:pPr>
            <a:r>
              <a:rPr lang="uk-UA" dirty="0" smtClean="0"/>
              <a:t>якщо за 11,4 доби кількість радону зменшилась у 8 разів?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2000240"/>
            <a:ext cx="4960944" cy="1155697"/>
          </a:xfrm>
        </p:spPr>
        <p:txBody>
          <a:bodyPr/>
          <a:lstStyle/>
          <a:p>
            <a:r>
              <a:rPr lang="uk-UA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Розв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’</a:t>
            </a:r>
            <a:r>
              <a:rPr lang="uk-UA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язання</a:t>
            </a:r>
            <a:endParaRPr lang="uk-UA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9" y="3000372"/>
            <a:ext cx="7700086" cy="16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071538" y="2928934"/>
            <a:ext cx="1857388" cy="71438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143116"/>
            <a:ext cx="7104084" cy="928694"/>
          </a:xfrm>
        </p:spPr>
        <p:txBody>
          <a:bodyPr/>
          <a:lstStyle/>
          <a:p>
            <a: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Енергетичний вихід реакцій</a:t>
            </a:r>
            <a:endParaRPr lang="uk-UA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Це енергія, що вивільняється під час реакції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643314"/>
            <a:ext cx="34605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/>
          <a:srcRect b="11111"/>
          <a:stretch>
            <a:fillRect/>
          </a:stretch>
        </p:blipFill>
        <p:spPr bwMode="auto">
          <a:xfrm>
            <a:off x="500034" y="4357694"/>
            <a:ext cx="811841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40-42</a:t>
            </a:r>
          </a:p>
          <a:p>
            <a:r>
              <a:rPr lang="uk-UA" smtClean="0"/>
              <a:t>Вправа 42 (3)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193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20" y="1857364"/>
            <a:ext cx="4572032" cy="1000132"/>
          </a:xfrm>
        </p:spPr>
        <p:txBody>
          <a:bodyPr/>
          <a:lstStyle/>
          <a:p>
            <a:r>
              <a:rPr lang="uk-UA" dirty="0" smtClean="0">
                <a:latin typeface="Tahoma" charset="0"/>
              </a:rPr>
              <a:t>Склад ядра атома</a:t>
            </a:r>
            <a:endParaRPr lang="uk-UA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714480" y="3143249"/>
            <a:ext cx="7105670" cy="25717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</a:t>
            </a:r>
            <a:r>
              <a:rPr lang="ru-RU" sz="2400" dirty="0" smtClean="0"/>
              <a:t>А=</a:t>
            </a:r>
            <a:r>
              <a:rPr lang="en-US" sz="2400" dirty="0" smtClean="0"/>
              <a:t>Z</a:t>
            </a:r>
            <a:r>
              <a:rPr lang="ru-RU" sz="2400" dirty="0" smtClean="0"/>
              <a:t>+</a:t>
            </a:r>
            <a:r>
              <a:rPr lang="en-US" sz="2400" dirty="0" smtClean="0"/>
              <a:t>N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sz="2400" b="1" dirty="0" smtClean="0"/>
              <a:t>Z</a:t>
            </a:r>
            <a:r>
              <a:rPr lang="ru-RU" sz="2400" dirty="0" smtClean="0"/>
              <a:t> - 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протонів</a:t>
            </a:r>
            <a:r>
              <a:rPr lang="ru-RU" sz="2400" dirty="0" smtClean="0"/>
              <a:t> </a:t>
            </a:r>
            <a:r>
              <a:rPr lang="ru-RU" b="1" dirty="0" err="1" smtClean="0"/>
              <a:t>р</a:t>
            </a:r>
            <a:r>
              <a:rPr lang="ru-RU" b="1" baseline="30000" dirty="0" err="1" smtClean="0"/>
              <a:t>+</a:t>
            </a:r>
            <a:r>
              <a:rPr lang="ru-RU" sz="2400" b="1" dirty="0" smtClean="0"/>
              <a:t> (</a:t>
            </a:r>
            <a:r>
              <a:rPr lang="ru-RU" sz="2400" dirty="0" err="1" smtClean="0"/>
              <a:t>протонне</a:t>
            </a:r>
            <a:r>
              <a:rPr lang="ru-RU" sz="2400" dirty="0" smtClean="0"/>
              <a:t> число);</a:t>
            </a:r>
          </a:p>
          <a:p>
            <a:pPr>
              <a:buNone/>
            </a:pPr>
            <a:r>
              <a:rPr lang="ru-RU" sz="2400" dirty="0" smtClean="0"/>
              <a:t>     номер </a:t>
            </a:r>
            <a:r>
              <a:rPr lang="ru-RU" sz="2400" dirty="0" err="1" smtClean="0"/>
              <a:t>елементу</a:t>
            </a:r>
            <a:r>
              <a:rPr lang="ru-RU" sz="2400" dirty="0" smtClean="0"/>
              <a:t> в </a:t>
            </a:r>
            <a:r>
              <a:rPr lang="ru-RU" sz="2400" dirty="0" err="1" smtClean="0"/>
              <a:t>таблиці</a:t>
            </a:r>
            <a:r>
              <a:rPr lang="ru-RU" sz="2400" dirty="0" smtClean="0"/>
              <a:t> </a:t>
            </a:r>
            <a:r>
              <a:rPr lang="ru-RU" sz="2400" dirty="0" err="1" smtClean="0"/>
              <a:t>Менделєєва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b="1" dirty="0" smtClean="0"/>
              <a:t>N</a:t>
            </a:r>
            <a:r>
              <a:rPr lang="ru-RU" sz="2400" dirty="0" smtClean="0"/>
              <a:t> -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нейтронів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ядрі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b="1" dirty="0" smtClean="0"/>
              <a:t>А</a:t>
            </a:r>
            <a:r>
              <a:rPr lang="ru-RU" sz="2400" dirty="0" smtClean="0"/>
              <a:t> -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частинок</a:t>
            </a:r>
            <a:r>
              <a:rPr lang="ru-RU" sz="2400" dirty="0" smtClean="0"/>
              <a:t> в </a:t>
            </a:r>
            <a:r>
              <a:rPr lang="ru-RU" sz="2400" dirty="0" err="1" smtClean="0"/>
              <a:t>ядрі</a:t>
            </a:r>
            <a:r>
              <a:rPr lang="ru-RU" sz="2400" dirty="0" smtClean="0"/>
              <a:t> (</a:t>
            </a:r>
            <a:r>
              <a:rPr lang="ru-RU" sz="2400" dirty="0" err="1" smtClean="0"/>
              <a:t>нуклонне</a:t>
            </a:r>
            <a:r>
              <a:rPr lang="ru-RU" sz="2400" dirty="0" smtClean="0"/>
              <a:t> число)</a:t>
            </a:r>
          </a:p>
          <a:p>
            <a:pPr>
              <a:buNone/>
            </a:pPr>
            <a:r>
              <a:rPr lang="ru-RU" sz="2400" dirty="0" smtClean="0"/>
              <a:t>  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r="12500"/>
          <a:stretch>
            <a:fillRect/>
          </a:stretch>
        </p:blipFill>
        <p:spPr bwMode="auto">
          <a:xfrm>
            <a:off x="2500298" y="2428868"/>
            <a:ext cx="857256" cy="78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500298" y="2357430"/>
            <a:ext cx="928694" cy="92869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71934" y="2357430"/>
            <a:ext cx="4643470" cy="714380"/>
          </a:xfrm>
        </p:spPr>
        <p:txBody>
          <a:bodyPr/>
          <a:lstStyle/>
          <a:p>
            <a:r>
              <a:rPr lang="uk-UA" dirty="0" smtClean="0">
                <a:latin typeface="Tahoma" charset="0"/>
              </a:rPr>
              <a:t>Задача</a:t>
            </a:r>
            <a:br>
              <a:rPr lang="uk-UA" dirty="0" smtClean="0">
                <a:latin typeface="Tahoma" charset="0"/>
              </a:rPr>
            </a:br>
            <a:endParaRPr lang="uk-UA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2786059"/>
            <a:ext cx="7820050" cy="335758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 </a:t>
            </a:r>
          </a:p>
          <a:p>
            <a:pPr algn="ctr">
              <a:buNone/>
            </a:pPr>
            <a:r>
              <a:rPr lang="ru-RU" sz="2000" dirty="0" smtClean="0"/>
              <a:t> </a:t>
            </a:r>
            <a:r>
              <a:rPr lang="uk-UA" dirty="0" smtClean="0">
                <a:latin typeface="Tahoma" charset="0"/>
              </a:rPr>
              <a:t>Визначити склад ядра атомів</a:t>
            </a:r>
            <a:r>
              <a:rPr lang="ru-RU" dirty="0" smtClean="0"/>
              <a:t>                    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</a:t>
            </a:r>
            <a:r>
              <a:rPr lang="ru-RU" dirty="0" smtClean="0"/>
              <a:t>11е</a:t>
            </a:r>
            <a:r>
              <a:rPr lang="ru-RU" baseline="30000" dirty="0" smtClean="0"/>
              <a:t>-</a:t>
            </a:r>
            <a:r>
              <a:rPr lang="ru-RU" dirty="0" smtClean="0"/>
              <a:t>  11р</a:t>
            </a:r>
            <a:r>
              <a:rPr lang="ru-RU" baseline="30000" dirty="0" smtClean="0"/>
              <a:t>+</a:t>
            </a:r>
            <a:r>
              <a:rPr lang="ru-RU" dirty="0" smtClean="0"/>
              <a:t> 12 </a:t>
            </a:r>
            <a:r>
              <a:rPr lang="en-US" dirty="0" smtClean="0"/>
              <a:t>n</a:t>
            </a:r>
            <a:r>
              <a:rPr lang="ru-RU" dirty="0" smtClean="0"/>
              <a:t>°;                                                          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</a:t>
            </a:r>
          </a:p>
          <a:p>
            <a:pPr>
              <a:buNone/>
            </a:pPr>
            <a:r>
              <a:rPr lang="ru-RU" sz="2000" dirty="0" smtClean="0"/>
              <a:t>                                </a:t>
            </a:r>
            <a:r>
              <a:rPr lang="ru-RU" dirty="0" smtClean="0"/>
              <a:t>47е</a:t>
            </a:r>
            <a:r>
              <a:rPr lang="ru-RU" baseline="30000" dirty="0" smtClean="0"/>
              <a:t>-</a:t>
            </a:r>
            <a:r>
              <a:rPr lang="ru-RU" dirty="0" smtClean="0"/>
              <a:t>  47р</a:t>
            </a:r>
            <a:r>
              <a:rPr lang="ru-RU" baseline="30000" dirty="0" smtClean="0"/>
              <a:t>+</a:t>
            </a:r>
            <a:r>
              <a:rPr lang="ru-RU" dirty="0" smtClean="0"/>
              <a:t> 60 </a:t>
            </a:r>
            <a:r>
              <a:rPr lang="en-US" dirty="0" smtClean="0"/>
              <a:t>n</a:t>
            </a:r>
            <a:r>
              <a:rPr lang="ru-RU" dirty="0" smtClean="0"/>
              <a:t>°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786322"/>
            <a:ext cx="1353004" cy="895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905466"/>
            <a:ext cx="995362" cy="666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928794" y="3857628"/>
            <a:ext cx="1071570" cy="78581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4857760"/>
            <a:ext cx="1143008" cy="71438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2285992"/>
            <a:ext cx="5072098" cy="571504"/>
          </a:xfrm>
        </p:spPr>
        <p:txBody>
          <a:bodyPr/>
          <a:lstStyle/>
          <a:p>
            <a: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Ядерні реакції</a:t>
            </a:r>
            <a:b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uk-UA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2624"/>
          <a:stretch>
            <a:fillRect/>
          </a:stretch>
        </p:blipFill>
        <p:spPr bwMode="auto">
          <a:xfrm>
            <a:off x="1714480" y="4286256"/>
            <a:ext cx="5568285" cy="91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00034" y="2714621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chemeClr val="tx2"/>
                </a:solidFill>
              </a:rPr>
              <a:t>перетворення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</a:rPr>
              <a:t>атомних</a:t>
            </a:r>
            <a:r>
              <a:rPr lang="ru-RU" sz="2800" dirty="0" smtClean="0">
                <a:solidFill>
                  <a:schemeClr val="tx2"/>
                </a:solidFill>
              </a:rPr>
              <a:t> ядер </a:t>
            </a:r>
            <a:r>
              <a:rPr lang="ru-RU" sz="2800" dirty="0" err="1" smtClean="0">
                <a:solidFill>
                  <a:schemeClr val="tx2"/>
                </a:solidFill>
              </a:rPr>
              <a:t>хімічних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</a:rPr>
              <a:t>елементів</a:t>
            </a:r>
            <a:r>
              <a:rPr lang="ru-RU" sz="2800" dirty="0" smtClean="0">
                <a:solidFill>
                  <a:schemeClr val="tx2"/>
                </a:solidFill>
              </a:rPr>
              <a:t> при </a:t>
            </a:r>
            <a:r>
              <a:rPr lang="ru-RU" sz="2800" dirty="0" err="1" smtClean="0">
                <a:solidFill>
                  <a:schemeClr val="tx2"/>
                </a:solidFill>
              </a:rPr>
              <a:t>їх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</a:rPr>
              <a:t>взаємодії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</a:rPr>
              <a:t>з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</a:rPr>
              <a:t>елементарними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</a:rPr>
              <a:t>частинками</a:t>
            </a:r>
            <a:r>
              <a:rPr lang="ru-RU" sz="2800" dirty="0" smtClean="0">
                <a:solidFill>
                  <a:schemeClr val="tx2"/>
                </a:solidFill>
              </a:rPr>
              <a:t>.</a:t>
            </a:r>
            <a:endParaRPr lang="uk-UA" sz="2400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286256"/>
            <a:ext cx="5500726" cy="85725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1916113"/>
            <a:ext cx="4603754" cy="649287"/>
          </a:xfrm>
        </p:spPr>
        <p:txBody>
          <a:bodyPr/>
          <a:lstStyle/>
          <a:p>
            <a:r>
              <a:rPr lang="uk-UA" sz="4000" dirty="0" smtClean="0"/>
              <a:t>Задача</a:t>
            </a:r>
            <a:endParaRPr lang="uk-UA" sz="4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929066"/>
            <a:ext cx="59817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786058"/>
            <a:ext cx="5895976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5" name="AutoShape 5" descr="Енергія зв'язку ядра. Дефект мас. Дефект мас і енергія зв'язку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929198"/>
            <a:ext cx="5572164" cy="1012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071802" y="3929066"/>
            <a:ext cx="114300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6072198" y="5000636"/>
            <a:ext cx="107157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2857496"/>
            <a:ext cx="1214446" cy="92869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2488" y="1714489"/>
            <a:ext cx="4521214" cy="78581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dirty="0" smtClean="0"/>
              <a:t>Дописати реакції :</a:t>
            </a:r>
            <a:endParaRPr lang="uk-UA" dirty="0"/>
          </a:p>
        </p:txBody>
      </p:sp>
      <p:pic>
        <p:nvPicPr>
          <p:cNvPr id="4" name="Содержимое 3" descr="Закончите уравнение ядерных реакций с подробностями Очень срочно ..."/>
          <p:cNvPicPr>
            <a:picLocks noGrp="1"/>
          </p:cNvPicPr>
          <p:nvPr>
            <p:ph idx="1"/>
          </p:nvPr>
        </p:nvPicPr>
        <p:blipFill>
          <a:blip r:embed="rId2"/>
          <a:srcRect t="3838" b="9799"/>
          <a:stretch>
            <a:fillRect/>
          </a:stretch>
        </p:blipFill>
        <p:spPr bwMode="auto">
          <a:xfrm>
            <a:off x="1285852" y="2500306"/>
            <a:ext cx="571504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2488" y="2000240"/>
            <a:ext cx="6553200" cy="642942"/>
          </a:xfrm>
        </p:spPr>
        <p:txBody>
          <a:bodyPr/>
          <a:lstStyle/>
          <a:p>
            <a:r>
              <a:rPr lang="uk-UA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Дефект маси атомного ядра</a:t>
            </a:r>
            <a:endParaRPr lang="uk-UA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450" y="2636839"/>
            <a:ext cx="7643813" cy="1149352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це різниця суми мас нуклонів, що входять до складу ядра, і маси самого ядра  </a:t>
            </a: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r="3896"/>
          <a:stretch>
            <a:fillRect/>
          </a:stretch>
        </p:blipFill>
        <p:spPr bwMode="auto">
          <a:xfrm>
            <a:off x="2071670" y="3714752"/>
            <a:ext cx="5286412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4572008"/>
            <a:ext cx="48015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928794" y="3643314"/>
            <a:ext cx="5500726" cy="85725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2" y="1916113"/>
            <a:ext cx="4175126" cy="649287"/>
          </a:xfrm>
        </p:spPr>
        <p:txBody>
          <a:bodyPr/>
          <a:lstStyle/>
          <a:p>
            <a:r>
              <a:rPr lang="uk-U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Задача</a:t>
            </a:r>
            <a:endParaRPr lang="uk-UA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636839"/>
            <a:ext cx="8402667" cy="136366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Знайти</a:t>
            </a:r>
            <a:r>
              <a:rPr lang="ru-RU" dirty="0" smtClean="0"/>
              <a:t> дефект </a:t>
            </a:r>
            <a:r>
              <a:rPr lang="ru-RU" dirty="0" err="1" smtClean="0"/>
              <a:t>маси</a:t>
            </a:r>
            <a:r>
              <a:rPr lang="ru-RU" dirty="0" smtClean="0"/>
              <a:t> ядра атома дейтерия </a:t>
            </a:r>
          </a:p>
          <a:p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 l="7459" b="25414"/>
          <a:stretch>
            <a:fillRect/>
          </a:stretch>
        </p:blipFill>
        <p:spPr bwMode="auto">
          <a:xfrm>
            <a:off x="8072462" y="2428868"/>
            <a:ext cx="88635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429000"/>
            <a:ext cx="464347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3857628"/>
            <a:ext cx="346199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99302" y="4357694"/>
            <a:ext cx="425651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588" y="4929198"/>
            <a:ext cx="5286412" cy="30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290" y="4817152"/>
            <a:ext cx="928694" cy="50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2858282" y="4287050"/>
            <a:ext cx="1928032" cy="70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57224" y="4786322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9650" y="3357562"/>
            <a:ext cx="287494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58214" y="4929199"/>
            <a:ext cx="78578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43835" y="3475087"/>
            <a:ext cx="933460" cy="38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8072462" y="2428868"/>
            <a:ext cx="857256" cy="71438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071678"/>
            <a:ext cx="6746894" cy="1000132"/>
          </a:xfrm>
        </p:spPr>
        <p:txBody>
          <a:bodyPr/>
          <a:lstStyle/>
          <a:p>
            <a:r>
              <a:rPr lang="uk-UA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Енергія </a:t>
            </a:r>
            <a:r>
              <a:rPr lang="uk-UA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зв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’</a:t>
            </a:r>
            <a:r>
              <a:rPr lang="uk-UA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язку</a:t>
            </a:r>
            <a:r>
              <a:rPr lang="uk-UA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атомного ядра</a:t>
            </a:r>
            <a:endParaRPr lang="uk-UA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496"/>
            <a:ext cx="8643966" cy="3071835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це енергія, необхідна для розщеплення ядра на окремі нуклони</a:t>
            </a:r>
          </a:p>
          <a:p>
            <a:pPr algn="ctr">
              <a:buNone/>
            </a:pPr>
            <a:r>
              <a:rPr lang="ru-RU" sz="3200" dirty="0" err="1" smtClean="0"/>
              <a:t>Е</a:t>
            </a:r>
            <a:r>
              <a:rPr lang="ru-RU" sz="3200" baseline="-25000" dirty="0" err="1" smtClean="0"/>
              <a:t>зв</a:t>
            </a:r>
            <a:r>
              <a:rPr lang="en-US" sz="3200" baseline="-25000" dirty="0" smtClean="0"/>
              <a:t>’</a:t>
            </a:r>
            <a:r>
              <a:rPr lang="en-US" sz="3200" baseline="-25000" dirty="0" err="1" smtClean="0"/>
              <a:t>язку</a:t>
            </a:r>
            <a:r>
              <a:rPr lang="uk-UA" sz="3200" dirty="0" smtClean="0"/>
              <a:t> =∆</a:t>
            </a:r>
            <a:r>
              <a:rPr lang="en-US" sz="3200" dirty="0" smtClean="0"/>
              <a:t>m </a:t>
            </a:r>
            <a:r>
              <a:rPr lang="uk-UA" sz="3200" dirty="0" smtClean="0"/>
              <a:t>с</a:t>
            </a:r>
            <a:r>
              <a:rPr lang="uk-UA" sz="3200" baseline="30000" dirty="0" smtClean="0"/>
              <a:t>2</a:t>
            </a:r>
          </a:p>
          <a:p>
            <a:pPr algn="ctr">
              <a:buNone/>
            </a:pPr>
            <a:r>
              <a:rPr lang="uk-UA" sz="3200" dirty="0" smtClean="0"/>
              <a:t> </a:t>
            </a:r>
            <a:r>
              <a:rPr lang="uk-UA" sz="2400" dirty="0" smtClean="0"/>
              <a:t>Енергію зв'язку визначає дефект маси: що більший дефект маси, то більша енергія зв'язку й стійкіше ядро.</a:t>
            </a:r>
          </a:p>
          <a:p>
            <a:pPr algn="ctr">
              <a:buNone/>
            </a:pPr>
            <a:r>
              <a:rPr lang="uk-UA" sz="2400" u="sng" dirty="0" smtClean="0"/>
              <a:t>Якщо ∆</a:t>
            </a:r>
            <a:r>
              <a:rPr lang="en-US" sz="2400" u="sng" dirty="0" smtClean="0"/>
              <a:t>m</a:t>
            </a:r>
            <a:r>
              <a:rPr lang="uk-UA" sz="2400" u="sng" dirty="0" smtClean="0"/>
              <a:t>= 1 </a:t>
            </a:r>
            <a:r>
              <a:rPr lang="uk-UA" sz="2400" u="sng" dirty="0" err="1" smtClean="0"/>
              <a:t>а.о.м</a:t>
            </a:r>
            <a:r>
              <a:rPr lang="uk-UA" sz="2400" u="sng" dirty="0" smtClean="0"/>
              <a:t>.,то </a:t>
            </a:r>
            <a:r>
              <a:rPr lang="ru-RU" sz="2400" u="sng" dirty="0" err="1" smtClean="0"/>
              <a:t>Е</a:t>
            </a:r>
            <a:r>
              <a:rPr lang="ru-RU" sz="2400" u="sng" baseline="-25000" dirty="0" err="1" smtClean="0"/>
              <a:t>зв</a:t>
            </a:r>
            <a:r>
              <a:rPr lang="en-US" sz="2400" u="sng" baseline="-25000" dirty="0" smtClean="0"/>
              <a:t>’</a:t>
            </a:r>
            <a:r>
              <a:rPr lang="en-US" sz="2400" u="sng" baseline="-25000" dirty="0" err="1" smtClean="0"/>
              <a:t>язку</a:t>
            </a:r>
            <a:r>
              <a:rPr lang="uk-UA" sz="2400" u="sng" dirty="0" smtClean="0"/>
              <a:t> = 931,5 </a:t>
            </a:r>
            <a:r>
              <a:rPr lang="uk-UA" sz="2400" u="sng" dirty="0" err="1" smtClean="0"/>
              <a:t>МеВ</a:t>
            </a:r>
            <a:endParaRPr lang="ru-RU" sz="2400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3786190"/>
            <a:ext cx="2786082" cy="71438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6">
  <a:themeElements>
    <a:clrScheme name="template 3">
      <a:dk1>
        <a:srgbClr val="5F5F5F"/>
      </a:dk1>
      <a:lt1>
        <a:srgbClr val="FFFFFF"/>
      </a:lt1>
      <a:dk2>
        <a:srgbClr val="006600"/>
      </a:dk2>
      <a:lt2>
        <a:srgbClr val="FFCC99"/>
      </a:lt2>
      <a:accent1>
        <a:srgbClr val="00CC00"/>
      </a:accent1>
      <a:accent2>
        <a:srgbClr val="CC9900"/>
      </a:accent2>
      <a:accent3>
        <a:srgbClr val="FFFFFF"/>
      </a:accent3>
      <a:accent4>
        <a:srgbClr val="505050"/>
      </a:accent4>
      <a:accent5>
        <a:srgbClr val="AAE2AA"/>
      </a:accent5>
      <a:accent6>
        <a:srgbClr val="B98A00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33CC33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DE2AD"/>
        </a:accent5>
        <a:accent6>
          <a:srgbClr val="B98A00"/>
        </a:accent6>
        <a:hlink>
          <a:srgbClr val="FF9900"/>
        </a:hlink>
        <a:folHlink>
          <a:srgbClr val="DFF5E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339966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DCAB8"/>
        </a:accent5>
        <a:accent6>
          <a:srgbClr val="B98A00"/>
        </a:accent6>
        <a:hlink>
          <a:srgbClr val="FF990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00CC00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AE2AA"/>
        </a:accent5>
        <a:accent6>
          <a:srgbClr val="B98A00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473</TotalTime>
  <Words>230</Words>
  <Application>Microsoft Office PowerPoint</Application>
  <PresentationFormat>Екран (4:3)</PresentationFormat>
  <Paragraphs>44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0" baseType="lpstr">
      <vt:lpstr>Arial</vt:lpstr>
      <vt:lpstr>Tahoma</vt:lpstr>
      <vt:lpstr>Тема6</vt:lpstr>
      <vt:lpstr>Розв’язування задач</vt:lpstr>
      <vt:lpstr>Склад ядра атома</vt:lpstr>
      <vt:lpstr>Задача </vt:lpstr>
      <vt:lpstr>Ядерні реакції </vt:lpstr>
      <vt:lpstr>Задача</vt:lpstr>
      <vt:lpstr>Дописати реакції :</vt:lpstr>
      <vt:lpstr>Дефект маси атомного ядра</vt:lpstr>
      <vt:lpstr>Задача</vt:lpstr>
      <vt:lpstr>Енергія зв’язку атомного ядра</vt:lpstr>
      <vt:lpstr>Радіоактивний розпад (правила зміщення Содді)</vt:lpstr>
      <vt:lpstr>Задача</vt:lpstr>
      <vt:lpstr>Розв’язання</vt:lpstr>
      <vt:lpstr>Закон радіоактивного розпаду</vt:lpstr>
      <vt:lpstr>Задача</vt:lpstr>
      <vt:lpstr>Розв’язання</vt:lpstr>
      <vt:lpstr>Енергетичний вихід реакцій</vt:lpstr>
      <vt:lpstr>Домашнє завдання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-</dc:creator>
  <cp:lastModifiedBy>RePack by Diakov</cp:lastModifiedBy>
  <cp:revision>7</cp:revision>
  <dcterms:created xsi:type="dcterms:W3CDTF">2005-09-09T13:55:20Z</dcterms:created>
  <dcterms:modified xsi:type="dcterms:W3CDTF">2022-04-20T16:34:24Z</dcterms:modified>
</cp:coreProperties>
</file>