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6" r:id="rId16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388520" y="3292560"/>
            <a:ext cx="63666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5120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38852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3875400" y="2712240"/>
            <a:ext cx="1392480" cy="111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3875400" y="2712240"/>
            <a:ext cx="1392480" cy="111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1388520" y="772560"/>
            <a:ext cx="6366600" cy="86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138852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5120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1388520" y="3292560"/>
            <a:ext cx="63666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1388520" y="3292560"/>
            <a:ext cx="63666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5120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138852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4" name="Рисунок 173"/>
          <p:cNvPicPr/>
          <p:nvPr/>
        </p:nvPicPr>
        <p:blipFill>
          <a:blip r:embed="rId2"/>
          <a:stretch/>
        </p:blipFill>
        <p:spPr>
          <a:xfrm>
            <a:off x="3875400" y="2712240"/>
            <a:ext cx="1392480" cy="111096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2"/>
          <a:stretch/>
        </p:blipFill>
        <p:spPr>
          <a:xfrm>
            <a:off x="3875400" y="2712240"/>
            <a:ext cx="1392480" cy="111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388520" y="772560"/>
            <a:ext cx="6366600" cy="86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38852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111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1200" y="329256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1200" y="2712240"/>
            <a:ext cx="31068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388520" y="3292560"/>
            <a:ext cx="6366600" cy="529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6200000">
            <a:off x="828720" y="502560"/>
            <a:ext cx="593640" cy="593640"/>
          </a:xfrm>
          <a:prstGeom prst="pie">
            <a:avLst>
              <a:gd name="adj1" fmla="val 10792838"/>
              <a:gd name="adj2" fmla="val 16200000"/>
            </a:avLst>
          </a:prstGeom>
          <a:solidFill>
            <a:schemeClr val="dk2">
              <a:alpha val="1254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 rot="16200000">
            <a:off x="626040" y="299520"/>
            <a:ext cx="999000" cy="999000"/>
          </a:xfrm>
          <a:prstGeom prst="pie">
            <a:avLst>
              <a:gd name="adj1" fmla="val 10792838"/>
              <a:gd name="adj2" fmla="val 16200000"/>
            </a:avLst>
          </a:prstGeom>
          <a:solidFill>
            <a:schemeClr val="dk2">
              <a:alpha val="1254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303920" y="598680"/>
            <a:ext cx="7030080" cy="999000"/>
          </a:xfrm>
          <a:prstGeom prst="rect">
            <a:avLst/>
          </a:prstGeom>
        </p:spPr>
        <p:txBody>
          <a:bodyPr tIns="91440" bIns="9144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303920" y="1990080"/>
            <a:ext cx="7030080" cy="254124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51000" y="47368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12C476EB-7746-47B6-8645-F1FA1D8C037D}" type="slidenum">
              <a:rPr lang="ru-RU" sz="9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Nunito"/>
                <a:ea typeface="Nunito"/>
              </a:rPr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flipH="1">
            <a:off x="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 flipH="1">
            <a:off x="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"/>
          <p:cNvSpPr/>
          <p:nvPr/>
        </p:nvSpPr>
        <p:spPr>
          <a:xfrm flipH="1">
            <a:off x="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"/>
          <p:cNvSpPr/>
          <p:nvPr/>
        </p:nvSpPr>
        <p:spPr>
          <a:xfrm flipH="1">
            <a:off x="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5"/>
          <p:cNvSpPr/>
          <p:nvPr/>
        </p:nvSpPr>
        <p:spPr>
          <a:xfrm flipH="1">
            <a:off x="37152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6"/>
          <p:cNvSpPr/>
          <p:nvPr/>
        </p:nvSpPr>
        <p:spPr>
          <a:xfrm flipH="1">
            <a:off x="37152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7"/>
          <p:cNvSpPr/>
          <p:nvPr/>
        </p:nvSpPr>
        <p:spPr>
          <a:xfrm flipH="1">
            <a:off x="371520" y="451872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8"/>
          <p:cNvSpPr/>
          <p:nvPr/>
        </p:nvSpPr>
        <p:spPr>
          <a:xfrm flipH="1">
            <a:off x="371520" y="4099320"/>
            <a:ext cx="231120" cy="10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9"/>
          <p:cNvSpPr/>
          <p:nvPr/>
        </p:nvSpPr>
        <p:spPr>
          <a:xfrm flipH="1">
            <a:off x="371520" y="493812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10"/>
          <p:cNvSpPr/>
          <p:nvPr/>
        </p:nvSpPr>
        <p:spPr>
          <a:xfrm flipH="1">
            <a:off x="74268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11"/>
          <p:cNvSpPr/>
          <p:nvPr/>
        </p:nvSpPr>
        <p:spPr>
          <a:xfrm flipH="1">
            <a:off x="74268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2"/>
          <p:cNvSpPr/>
          <p:nvPr/>
        </p:nvSpPr>
        <p:spPr>
          <a:xfrm flipH="1">
            <a:off x="74268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3"/>
          <p:cNvSpPr/>
          <p:nvPr/>
        </p:nvSpPr>
        <p:spPr>
          <a:xfrm flipH="1">
            <a:off x="74268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4"/>
          <p:cNvSpPr/>
          <p:nvPr/>
        </p:nvSpPr>
        <p:spPr>
          <a:xfrm flipH="1">
            <a:off x="111420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5"/>
          <p:cNvSpPr/>
          <p:nvPr/>
        </p:nvSpPr>
        <p:spPr>
          <a:xfrm flipH="1">
            <a:off x="111420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6"/>
          <p:cNvSpPr/>
          <p:nvPr/>
        </p:nvSpPr>
        <p:spPr>
          <a:xfrm flipH="1">
            <a:off x="111420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7"/>
          <p:cNvSpPr/>
          <p:nvPr/>
        </p:nvSpPr>
        <p:spPr>
          <a:xfrm flipH="1">
            <a:off x="185688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8"/>
          <p:cNvSpPr/>
          <p:nvPr/>
        </p:nvSpPr>
        <p:spPr>
          <a:xfrm flipH="1">
            <a:off x="185688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9"/>
          <p:cNvSpPr/>
          <p:nvPr/>
        </p:nvSpPr>
        <p:spPr>
          <a:xfrm flipH="1">
            <a:off x="1856880" y="451872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20"/>
          <p:cNvSpPr/>
          <p:nvPr/>
        </p:nvSpPr>
        <p:spPr>
          <a:xfrm flipH="1">
            <a:off x="1856880" y="4099320"/>
            <a:ext cx="231120" cy="10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1"/>
          <p:cNvSpPr/>
          <p:nvPr/>
        </p:nvSpPr>
        <p:spPr>
          <a:xfrm flipH="1">
            <a:off x="1856880" y="493812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2"/>
          <p:cNvSpPr/>
          <p:nvPr/>
        </p:nvSpPr>
        <p:spPr>
          <a:xfrm flipH="1">
            <a:off x="222804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3"/>
          <p:cNvSpPr/>
          <p:nvPr/>
        </p:nvSpPr>
        <p:spPr>
          <a:xfrm flipH="1">
            <a:off x="222804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4"/>
          <p:cNvSpPr/>
          <p:nvPr/>
        </p:nvSpPr>
        <p:spPr>
          <a:xfrm flipH="1">
            <a:off x="222804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5"/>
          <p:cNvSpPr/>
          <p:nvPr/>
        </p:nvSpPr>
        <p:spPr>
          <a:xfrm flipH="1">
            <a:off x="222804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6"/>
          <p:cNvSpPr/>
          <p:nvPr/>
        </p:nvSpPr>
        <p:spPr>
          <a:xfrm flipH="1">
            <a:off x="259956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7"/>
          <p:cNvSpPr/>
          <p:nvPr/>
        </p:nvSpPr>
        <p:spPr>
          <a:xfrm flipH="1">
            <a:off x="259956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8"/>
          <p:cNvSpPr/>
          <p:nvPr/>
        </p:nvSpPr>
        <p:spPr>
          <a:xfrm flipH="1">
            <a:off x="259956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9"/>
          <p:cNvSpPr/>
          <p:nvPr/>
        </p:nvSpPr>
        <p:spPr>
          <a:xfrm flipH="1">
            <a:off x="334224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30"/>
          <p:cNvSpPr/>
          <p:nvPr/>
        </p:nvSpPr>
        <p:spPr>
          <a:xfrm flipH="1">
            <a:off x="334224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31"/>
          <p:cNvSpPr/>
          <p:nvPr/>
        </p:nvSpPr>
        <p:spPr>
          <a:xfrm flipH="1">
            <a:off x="3342240" y="451872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2"/>
          <p:cNvSpPr/>
          <p:nvPr/>
        </p:nvSpPr>
        <p:spPr>
          <a:xfrm flipH="1">
            <a:off x="3342240" y="4099320"/>
            <a:ext cx="231120" cy="10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3"/>
          <p:cNvSpPr/>
          <p:nvPr/>
        </p:nvSpPr>
        <p:spPr>
          <a:xfrm flipH="1">
            <a:off x="3342240" y="493812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4"/>
          <p:cNvSpPr/>
          <p:nvPr/>
        </p:nvSpPr>
        <p:spPr>
          <a:xfrm flipH="1">
            <a:off x="371340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5"/>
          <p:cNvSpPr/>
          <p:nvPr/>
        </p:nvSpPr>
        <p:spPr>
          <a:xfrm flipH="1">
            <a:off x="371340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36"/>
          <p:cNvSpPr/>
          <p:nvPr/>
        </p:nvSpPr>
        <p:spPr>
          <a:xfrm flipH="1">
            <a:off x="371340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7"/>
          <p:cNvSpPr/>
          <p:nvPr/>
        </p:nvSpPr>
        <p:spPr>
          <a:xfrm flipH="1">
            <a:off x="371340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8"/>
          <p:cNvSpPr/>
          <p:nvPr/>
        </p:nvSpPr>
        <p:spPr>
          <a:xfrm flipH="1">
            <a:off x="148536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9"/>
          <p:cNvSpPr/>
          <p:nvPr/>
        </p:nvSpPr>
        <p:spPr>
          <a:xfrm flipH="1">
            <a:off x="148536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40"/>
          <p:cNvSpPr/>
          <p:nvPr/>
        </p:nvSpPr>
        <p:spPr>
          <a:xfrm flipH="1">
            <a:off x="148536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41"/>
          <p:cNvSpPr/>
          <p:nvPr/>
        </p:nvSpPr>
        <p:spPr>
          <a:xfrm flipH="1">
            <a:off x="148536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42"/>
          <p:cNvSpPr/>
          <p:nvPr/>
        </p:nvSpPr>
        <p:spPr>
          <a:xfrm flipH="1">
            <a:off x="408492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43"/>
          <p:cNvSpPr/>
          <p:nvPr/>
        </p:nvSpPr>
        <p:spPr>
          <a:xfrm flipH="1">
            <a:off x="408492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44"/>
          <p:cNvSpPr/>
          <p:nvPr/>
        </p:nvSpPr>
        <p:spPr>
          <a:xfrm flipH="1">
            <a:off x="408492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5"/>
          <p:cNvSpPr/>
          <p:nvPr/>
        </p:nvSpPr>
        <p:spPr>
          <a:xfrm flipH="1">
            <a:off x="297072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6"/>
          <p:cNvSpPr/>
          <p:nvPr/>
        </p:nvSpPr>
        <p:spPr>
          <a:xfrm flipH="1">
            <a:off x="297072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47"/>
          <p:cNvSpPr/>
          <p:nvPr/>
        </p:nvSpPr>
        <p:spPr>
          <a:xfrm flipH="1">
            <a:off x="297072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48"/>
          <p:cNvSpPr/>
          <p:nvPr/>
        </p:nvSpPr>
        <p:spPr>
          <a:xfrm flipH="1">
            <a:off x="297072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49"/>
          <p:cNvSpPr/>
          <p:nvPr/>
        </p:nvSpPr>
        <p:spPr>
          <a:xfrm flipH="1">
            <a:off x="445608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50"/>
          <p:cNvSpPr/>
          <p:nvPr/>
        </p:nvSpPr>
        <p:spPr>
          <a:xfrm flipH="1">
            <a:off x="445608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51"/>
          <p:cNvSpPr/>
          <p:nvPr/>
        </p:nvSpPr>
        <p:spPr>
          <a:xfrm flipH="1">
            <a:off x="445608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52"/>
          <p:cNvSpPr/>
          <p:nvPr/>
        </p:nvSpPr>
        <p:spPr>
          <a:xfrm flipH="1">
            <a:off x="445608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53"/>
          <p:cNvSpPr/>
          <p:nvPr/>
        </p:nvSpPr>
        <p:spPr>
          <a:xfrm flipH="1">
            <a:off x="482760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4"/>
          <p:cNvSpPr/>
          <p:nvPr/>
        </p:nvSpPr>
        <p:spPr>
          <a:xfrm flipH="1">
            <a:off x="482760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55"/>
          <p:cNvSpPr/>
          <p:nvPr/>
        </p:nvSpPr>
        <p:spPr>
          <a:xfrm flipH="1">
            <a:off x="4827600" y="451872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56"/>
          <p:cNvSpPr/>
          <p:nvPr/>
        </p:nvSpPr>
        <p:spPr>
          <a:xfrm flipH="1">
            <a:off x="4827600" y="4099320"/>
            <a:ext cx="231120" cy="10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57"/>
          <p:cNvSpPr/>
          <p:nvPr/>
        </p:nvSpPr>
        <p:spPr>
          <a:xfrm flipH="1">
            <a:off x="4827600" y="493812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8"/>
          <p:cNvSpPr/>
          <p:nvPr/>
        </p:nvSpPr>
        <p:spPr>
          <a:xfrm flipH="1">
            <a:off x="519912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59"/>
          <p:cNvSpPr/>
          <p:nvPr/>
        </p:nvSpPr>
        <p:spPr>
          <a:xfrm flipH="1">
            <a:off x="519912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60"/>
          <p:cNvSpPr/>
          <p:nvPr/>
        </p:nvSpPr>
        <p:spPr>
          <a:xfrm flipH="1">
            <a:off x="519912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61"/>
          <p:cNvSpPr/>
          <p:nvPr/>
        </p:nvSpPr>
        <p:spPr>
          <a:xfrm flipH="1">
            <a:off x="519912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62"/>
          <p:cNvSpPr/>
          <p:nvPr/>
        </p:nvSpPr>
        <p:spPr>
          <a:xfrm flipH="1">
            <a:off x="557028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63"/>
          <p:cNvSpPr/>
          <p:nvPr/>
        </p:nvSpPr>
        <p:spPr>
          <a:xfrm flipH="1">
            <a:off x="557028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64"/>
          <p:cNvSpPr/>
          <p:nvPr/>
        </p:nvSpPr>
        <p:spPr>
          <a:xfrm flipH="1">
            <a:off x="557028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65"/>
          <p:cNvSpPr/>
          <p:nvPr/>
        </p:nvSpPr>
        <p:spPr>
          <a:xfrm flipH="1">
            <a:off x="594180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66"/>
          <p:cNvSpPr/>
          <p:nvPr/>
        </p:nvSpPr>
        <p:spPr>
          <a:xfrm flipH="1">
            <a:off x="594180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67"/>
          <p:cNvSpPr/>
          <p:nvPr/>
        </p:nvSpPr>
        <p:spPr>
          <a:xfrm flipH="1">
            <a:off x="594180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68"/>
          <p:cNvSpPr/>
          <p:nvPr/>
        </p:nvSpPr>
        <p:spPr>
          <a:xfrm flipH="1">
            <a:off x="594180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69"/>
          <p:cNvSpPr/>
          <p:nvPr/>
        </p:nvSpPr>
        <p:spPr>
          <a:xfrm flipH="1">
            <a:off x="631296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70"/>
          <p:cNvSpPr/>
          <p:nvPr/>
        </p:nvSpPr>
        <p:spPr>
          <a:xfrm flipH="1">
            <a:off x="631296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71"/>
          <p:cNvSpPr/>
          <p:nvPr/>
        </p:nvSpPr>
        <p:spPr>
          <a:xfrm flipH="1">
            <a:off x="6312960" y="451872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72"/>
          <p:cNvSpPr/>
          <p:nvPr/>
        </p:nvSpPr>
        <p:spPr>
          <a:xfrm flipH="1">
            <a:off x="6312960" y="4099320"/>
            <a:ext cx="231120" cy="10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73"/>
          <p:cNvSpPr/>
          <p:nvPr/>
        </p:nvSpPr>
        <p:spPr>
          <a:xfrm flipH="1">
            <a:off x="6312960" y="493812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74"/>
          <p:cNvSpPr/>
          <p:nvPr/>
        </p:nvSpPr>
        <p:spPr>
          <a:xfrm flipH="1">
            <a:off x="668448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75"/>
          <p:cNvSpPr/>
          <p:nvPr/>
        </p:nvSpPr>
        <p:spPr>
          <a:xfrm flipH="1">
            <a:off x="668448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76"/>
          <p:cNvSpPr/>
          <p:nvPr/>
        </p:nvSpPr>
        <p:spPr>
          <a:xfrm flipH="1">
            <a:off x="668448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7"/>
          <p:cNvSpPr/>
          <p:nvPr/>
        </p:nvSpPr>
        <p:spPr>
          <a:xfrm flipH="1">
            <a:off x="668448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78"/>
          <p:cNvSpPr/>
          <p:nvPr/>
        </p:nvSpPr>
        <p:spPr>
          <a:xfrm flipH="1">
            <a:off x="705564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79"/>
          <p:cNvSpPr/>
          <p:nvPr/>
        </p:nvSpPr>
        <p:spPr>
          <a:xfrm flipH="1">
            <a:off x="705564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80"/>
          <p:cNvSpPr/>
          <p:nvPr/>
        </p:nvSpPr>
        <p:spPr>
          <a:xfrm flipH="1">
            <a:off x="705564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81"/>
          <p:cNvSpPr/>
          <p:nvPr/>
        </p:nvSpPr>
        <p:spPr>
          <a:xfrm flipH="1">
            <a:off x="779832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82"/>
          <p:cNvSpPr/>
          <p:nvPr/>
        </p:nvSpPr>
        <p:spPr>
          <a:xfrm flipH="1">
            <a:off x="779832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83"/>
          <p:cNvSpPr/>
          <p:nvPr/>
        </p:nvSpPr>
        <p:spPr>
          <a:xfrm flipH="1">
            <a:off x="7798320" y="451872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84"/>
          <p:cNvSpPr/>
          <p:nvPr/>
        </p:nvSpPr>
        <p:spPr>
          <a:xfrm flipH="1">
            <a:off x="7798320" y="4099320"/>
            <a:ext cx="231120" cy="104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85"/>
          <p:cNvSpPr/>
          <p:nvPr/>
        </p:nvSpPr>
        <p:spPr>
          <a:xfrm flipH="1">
            <a:off x="7798320" y="493812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86"/>
          <p:cNvSpPr/>
          <p:nvPr/>
        </p:nvSpPr>
        <p:spPr>
          <a:xfrm flipH="1">
            <a:off x="816984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87"/>
          <p:cNvSpPr/>
          <p:nvPr/>
        </p:nvSpPr>
        <p:spPr>
          <a:xfrm flipH="1">
            <a:off x="816984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8"/>
          <p:cNvSpPr/>
          <p:nvPr/>
        </p:nvSpPr>
        <p:spPr>
          <a:xfrm flipH="1">
            <a:off x="816984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9"/>
          <p:cNvSpPr/>
          <p:nvPr/>
        </p:nvSpPr>
        <p:spPr>
          <a:xfrm flipH="1">
            <a:off x="816984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90"/>
          <p:cNvSpPr/>
          <p:nvPr/>
        </p:nvSpPr>
        <p:spPr>
          <a:xfrm flipH="1">
            <a:off x="742716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91"/>
          <p:cNvSpPr/>
          <p:nvPr/>
        </p:nvSpPr>
        <p:spPr>
          <a:xfrm flipH="1">
            <a:off x="742716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92"/>
          <p:cNvSpPr/>
          <p:nvPr/>
        </p:nvSpPr>
        <p:spPr>
          <a:xfrm flipH="1">
            <a:off x="742716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93"/>
          <p:cNvSpPr/>
          <p:nvPr/>
        </p:nvSpPr>
        <p:spPr>
          <a:xfrm flipH="1">
            <a:off x="742716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94"/>
          <p:cNvSpPr/>
          <p:nvPr/>
        </p:nvSpPr>
        <p:spPr>
          <a:xfrm flipH="1">
            <a:off x="854100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95"/>
          <p:cNvSpPr/>
          <p:nvPr/>
        </p:nvSpPr>
        <p:spPr>
          <a:xfrm flipH="1">
            <a:off x="854100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96"/>
          <p:cNvSpPr/>
          <p:nvPr/>
        </p:nvSpPr>
        <p:spPr>
          <a:xfrm flipH="1">
            <a:off x="854100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7"/>
          <p:cNvSpPr/>
          <p:nvPr/>
        </p:nvSpPr>
        <p:spPr>
          <a:xfrm flipH="1">
            <a:off x="8912520" y="4728600"/>
            <a:ext cx="231120" cy="414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8"/>
          <p:cNvSpPr/>
          <p:nvPr/>
        </p:nvSpPr>
        <p:spPr>
          <a:xfrm flipH="1">
            <a:off x="8912520" y="4309200"/>
            <a:ext cx="231120" cy="8341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9"/>
          <p:cNvSpPr/>
          <p:nvPr/>
        </p:nvSpPr>
        <p:spPr>
          <a:xfrm flipH="1">
            <a:off x="8912520" y="4519080"/>
            <a:ext cx="231120" cy="6242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00"/>
          <p:cNvSpPr/>
          <p:nvPr/>
        </p:nvSpPr>
        <p:spPr>
          <a:xfrm flipH="1">
            <a:off x="8912520" y="4938480"/>
            <a:ext cx="231120" cy="204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>
              <a:alpha val="902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PlaceHolder 101"/>
          <p:cNvSpPr>
            <a:spLocks noGrp="1"/>
          </p:cNvSpPr>
          <p:nvPr>
            <p:ph type="title"/>
          </p:nvPr>
        </p:nvSpPr>
        <p:spPr>
          <a:xfrm>
            <a:off x="1388520" y="772560"/>
            <a:ext cx="6366600" cy="1863000"/>
          </a:xfrm>
          <a:prstGeom prst="rect">
            <a:avLst/>
          </a:prstGeom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8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xx%</a:t>
            </a:r>
            <a:endParaRPr/>
          </a:p>
        </p:txBody>
      </p:sp>
      <p:sp>
        <p:nvSpPr>
          <p:cNvPr id="140" name="PlaceHolder 102"/>
          <p:cNvSpPr>
            <a:spLocks noGrp="1"/>
          </p:cNvSpPr>
          <p:nvPr>
            <p:ph type="body"/>
          </p:nvPr>
        </p:nvSpPr>
        <p:spPr>
          <a:xfrm>
            <a:off x="1388520" y="2712240"/>
            <a:ext cx="6366600" cy="111096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41" name="PlaceHolder 103"/>
          <p:cNvSpPr>
            <a:spLocks noGrp="1"/>
          </p:cNvSpPr>
          <p:nvPr>
            <p:ph type="sldNum"/>
          </p:nvPr>
        </p:nvSpPr>
        <p:spPr>
          <a:xfrm>
            <a:off x="8451000" y="47368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0F4C9140-CAE3-4EF6-959F-BF54450D6ED9}" type="slidenum">
              <a:rPr lang="ru-RU" sz="9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unito"/>
                <a:ea typeface="Nunito"/>
              </a:rPr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277;p13"/>
          <p:cNvPicPr/>
          <p:nvPr/>
        </p:nvPicPr>
        <p:blipFill>
          <a:blip r:embed="rId2"/>
          <a:stretch/>
        </p:blipFill>
        <p:spPr>
          <a:xfrm>
            <a:off x="0" y="0"/>
            <a:ext cx="9416880" cy="5232600"/>
          </a:xfrm>
          <a:prstGeom prst="rect">
            <a:avLst/>
          </a:prstGeom>
          <a:ln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0" y="0"/>
            <a:ext cx="8721360" cy="204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Альтернативні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джерела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7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енергії</a:t>
            </a:r>
            <a:r>
              <a:rPr lang="ru-RU" sz="7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99360" y="102960"/>
            <a:ext cx="8732520" cy="1503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Геотермальна енергетика (природне тепло Землі)</a:t>
            </a:r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335880" y="2016000"/>
            <a:ext cx="8520120" cy="3030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000" i="1" strike="noStrike" spc="-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Геотермальна енергія</a:t>
            </a:r>
            <a:r>
              <a:rPr lang="ru-RU" sz="2000" strike="noStrike" spc="-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— це енергія, що отримується від природного тепла Землі з її глибинних шарів. Досягнути до цього джерела тепла можна за допомогою глибоких свердловин. Геотермічний градієнт у свердловині становить приблизно 1 °C на 36 метрів заглиблення. Це тепло доставляється на поверхню разом з парою або гарячою водою. Така теплова енергія може використовуватись як безпосередньо для обігрівання будинків, так і для виробництва електроенергії.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311760" y="391320"/>
            <a:ext cx="8520120" cy="1065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Геотермальна енергетика (природне тепло Землі)
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235440" y="1457280"/>
            <a:ext cx="4002840" cy="3519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Переваги: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геотермальну енергію отримують від джерел тепла з великими температурами;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температура теплоносія значно нижча від температури згоряння палива.</a:t>
            </a:r>
            <a:endParaRPr/>
          </a:p>
        </p:txBody>
      </p:sp>
      <p:sp>
        <p:nvSpPr>
          <p:cNvPr id="221" name="CustomShape 3"/>
          <p:cNvSpPr/>
          <p:nvPr/>
        </p:nvSpPr>
        <p:spPr>
          <a:xfrm>
            <a:off x="4610520" y="1457280"/>
            <a:ext cx="4221360" cy="3519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Недоліки: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низька термодинамічна якість;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необхідність використання тепла біля місця видобування 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вартість спорудження свердловин виростає зі збільшенням глибини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192320" y="78840"/>
            <a:ext cx="7030080" cy="999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Біопаливо</a:t>
            </a:r>
            <a:endParaRPr/>
          </a:p>
        </p:txBody>
      </p:sp>
      <p:sp>
        <p:nvSpPr>
          <p:cNvPr id="225" name="TextShape 2"/>
          <p:cNvSpPr txBox="1"/>
          <p:nvPr/>
        </p:nvSpPr>
        <p:spPr>
          <a:xfrm>
            <a:off x="311760" y="1078200"/>
            <a:ext cx="6926040" cy="1667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Біопаливо – альтернативний вид палива, який отримують в результаті переробки тваринної або рослинної сировини, а також органічних промислових відходів і продуктів життєдіяльності. Альтернативна енергетика розглядає біопаливо як варіант заміни традиційного – вугілля, нафти, природного газу і т.д.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Його основна перевага – екологічність, а сучасні методи виробництва дозволяють отримувати такі зразки палива, які за своїми характеристиками і вартістю перевершують традиційні зразки.</a:t>
            </a:r>
            <a:endParaRPr/>
          </a:p>
        </p:txBody>
      </p:sp>
      <p:pic>
        <p:nvPicPr>
          <p:cNvPr id="226" name="Google Shape;391;p29"/>
          <p:cNvPicPr/>
          <p:nvPr/>
        </p:nvPicPr>
        <p:blipFill>
          <a:blip r:embed="rId2"/>
          <a:stretch/>
        </p:blipFill>
        <p:spPr>
          <a:xfrm>
            <a:off x="6816600" y="408960"/>
            <a:ext cx="2327040" cy="233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388520" y="-179640"/>
            <a:ext cx="6366600" cy="1863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 algn="ctr">
              <a:lnSpc>
                <a:spcPct val="100000"/>
              </a:lnSpc>
            </a:pPr>
            <a:r>
              <a:rPr lang="ru-RU" sz="4800" strike="noStrike" spc="-1">
                <a:solidFill>
                  <a:srgbClr val="E06666"/>
                </a:solidFill>
                <a:uFill>
                  <a:solidFill>
                    <a:srgbClr val="FFFFFF"/>
                  </a:solidFill>
                </a:uFill>
                <a:latin typeface="Georgia"/>
                <a:ea typeface="Georgia"/>
              </a:rPr>
              <a:t>Біомаса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1388520" y="1200240"/>
            <a:ext cx="6366600" cy="1110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>
              <a:lnSpc>
                <a:spcPct val="100000"/>
              </a:lnSpc>
            </a:pPr>
            <a:r>
              <a:rPr lang="ru-RU" sz="2000" strike="noStrike" spc="-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Georgia"/>
                <a:ea typeface="Georgia"/>
              </a:rPr>
              <a:t>Під біомасою розуміються органічні речовини, які утворюються в рослинах в результаті фотосинтезу і можуть бути використані для отримання енергії, включаючи всі види рослинності, рослинні відходи сільського господарства, деревообробної та інших видів промисловості. У більш широкому розумінні до біомаси відносять також побутові й промислові відходи не завжди рослинного походження, але для яких характерні однакові принципи їх утилізації.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/>
          <p:cNvSpPr>
            <a:spLocks noGrp="1"/>
          </p:cNvSpPr>
          <p:nvPr>
            <p:ph type="body"/>
          </p:nvPr>
        </p:nvSpPr>
        <p:spPr>
          <a:xfrm>
            <a:off x="1065791" y="2291386"/>
            <a:ext cx="6366600" cy="529560"/>
          </a:xfrm>
        </p:spPr>
        <p:txBody>
          <a:bodyPr/>
          <a:lstStyle/>
          <a:p>
            <a:r>
              <a:rPr lang="uk-UA" dirty="0" smtClean="0"/>
              <a:t>Опрацюйте матеріал презентації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/>
          </p:nvPr>
        </p:nvSpPr>
        <p:spPr>
          <a:xfrm>
            <a:off x="1065791" y="3050513"/>
            <a:ext cx="6366600" cy="529560"/>
          </a:xfrm>
        </p:spPr>
        <p:txBody>
          <a:bodyPr/>
          <a:lstStyle/>
          <a:p>
            <a:r>
              <a:rPr lang="uk-UA" dirty="0" smtClean="0"/>
              <a:t>Доповніть вивчене іншими даними, використовуючи різні джерела інформації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1320" y="198819"/>
            <a:ext cx="6366600" cy="186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Домашнє завдання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9680" y="0"/>
            <a:ext cx="8523360" cy="2354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На нинішньому етапі свого розвитку людство не може знизити кількість енергії, що споживає, — навпаки, ця кількість неухильно зростає, і, як і раніше, більша частина енергії виробляється за рахунок спалювання швидко вичерпуваних вуглеводневих видів палива.</a:t>
            </a:r>
            <a:endParaRPr/>
          </a:p>
        </p:txBody>
      </p:sp>
      <p:pic>
        <p:nvPicPr>
          <p:cNvPr id="179" name="Google Shape;284;p14"/>
          <p:cNvPicPr/>
          <p:nvPr/>
        </p:nvPicPr>
        <p:blipFill>
          <a:blip r:embed="rId2"/>
          <a:stretch/>
        </p:blipFill>
        <p:spPr>
          <a:xfrm>
            <a:off x="0" y="2011320"/>
            <a:ext cx="2647440" cy="1723680"/>
          </a:xfrm>
          <a:prstGeom prst="rect">
            <a:avLst/>
          </a:prstGeom>
          <a:ln>
            <a:noFill/>
          </a:ln>
        </p:spPr>
      </p:pic>
      <p:pic>
        <p:nvPicPr>
          <p:cNvPr id="180" name="Google Shape;285;p14"/>
          <p:cNvPicPr/>
          <p:nvPr/>
        </p:nvPicPr>
        <p:blipFill>
          <a:blip r:embed="rId3"/>
          <a:stretch/>
        </p:blipFill>
        <p:spPr>
          <a:xfrm>
            <a:off x="2936520" y="2668320"/>
            <a:ext cx="2609640" cy="1752120"/>
          </a:xfrm>
          <a:prstGeom prst="rect">
            <a:avLst/>
          </a:prstGeom>
          <a:ln>
            <a:noFill/>
          </a:ln>
        </p:spPr>
      </p:pic>
      <p:pic>
        <p:nvPicPr>
          <p:cNvPr id="181" name="Google Shape;286;p14"/>
          <p:cNvPicPr/>
          <p:nvPr/>
        </p:nvPicPr>
        <p:blipFill>
          <a:blip r:embed="rId4"/>
          <a:stretch/>
        </p:blipFill>
        <p:spPr>
          <a:xfrm>
            <a:off x="5715720" y="2135160"/>
            <a:ext cx="285732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93960" y="1686240"/>
            <a:ext cx="7448760" cy="328392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endParaRPr/>
          </a:p>
          <a:p>
            <a:pPr marL="457200" indent="-418680">
              <a:lnSpc>
                <a:spcPct val="100000"/>
              </a:lnSpc>
              <a:buFont typeface="Arial"/>
              <a:buChar char="➔"/>
            </a:pPr>
            <a:r>
              <a:rPr lang="ru-RU" sz="30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атомна енергетика;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➔"/>
            </a:pPr>
            <a:r>
              <a:rPr lang="ru-RU" sz="30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енергії вітру й Сонця;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➔"/>
            </a:pPr>
            <a:r>
              <a:rPr lang="ru-RU" sz="30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енергію припливів і відпливів;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➔"/>
            </a:pPr>
            <a:r>
              <a:rPr lang="ru-RU" sz="30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геотермальну енергію Землі;</a:t>
            </a:r>
            <a:endParaRPr/>
          </a:p>
          <a:p>
            <a:pPr marL="457200" indent="-418680">
              <a:lnSpc>
                <a:spcPct val="100000"/>
              </a:lnSpc>
              <a:buClr>
                <a:srgbClr val="424242"/>
              </a:buClr>
              <a:buFont typeface="Lato"/>
              <a:buChar char="➔"/>
            </a:pPr>
            <a:r>
              <a:rPr lang="ru-RU" sz="30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- біопаливо та біомаса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136440" y="161280"/>
            <a:ext cx="7355520" cy="58212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15000"/>
              </a:lnSpc>
            </a:pPr>
            <a:r>
              <a:rPr lang="ru-RU" sz="30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Альтернативні джерела енергії:</a:t>
            </a:r>
            <a:endParaRPr/>
          </a:p>
        </p:txBody>
      </p:sp>
      <p:sp>
        <p:nvSpPr>
          <p:cNvPr id="186" name="CustomShape 3"/>
          <p:cNvSpPr/>
          <p:nvPr/>
        </p:nvSpPr>
        <p:spPr>
          <a:xfrm>
            <a:off x="2986920" y="796680"/>
            <a:ext cx="1102680" cy="941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Google Shape;300;p16"/>
          <p:cNvPicPr/>
          <p:nvPr/>
        </p:nvPicPr>
        <p:blipFill>
          <a:blip r:embed="rId2"/>
          <a:stretch/>
        </p:blipFill>
        <p:spPr>
          <a:xfrm>
            <a:off x="5819760" y="796680"/>
            <a:ext cx="3507480" cy="313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48680" y="74520"/>
            <a:ext cx="8845920" cy="1586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Атомна енергетика Франції має найбільший рівень використання атомної енергії в Європі: 78 % електроенергії, що виробляється в країні, походить саме з атомних електростанцій </a:t>
            </a:r>
            <a:endParaRPr/>
          </a:p>
        </p:txBody>
      </p:sp>
      <p:pic>
        <p:nvPicPr>
          <p:cNvPr id="189" name="Google Shape;306;p17"/>
          <p:cNvPicPr/>
          <p:nvPr/>
        </p:nvPicPr>
        <p:blipFill>
          <a:blip r:embed="rId2"/>
          <a:srcRect l="31252" t="55581" r="50957" b="18863"/>
          <a:stretch/>
        </p:blipFill>
        <p:spPr>
          <a:xfrm>
            <a:off x="4359960" y="1288800"/>
            <a:ext cx="4635000" cy="374256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0" y="3321720"/>
            <a:ext cx="3891240" cy="11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АЕС «Палюель» — найбільша атомна електростанція Франції 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3582000" y="3767760"/>
            <a:ext cx="777600" cy="42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 rot="20326200">
            <a:off x="4114440" y="2766240"/>
            <a:ext cx="582120" cy="625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 rot="1350000">
            <a:off x="1933200" y="2766240"/>
            <a:ext cx="582120" cy="625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3"/>
          <p:cNvSpPr txBox="1"/>
          <p:nvPr/>
        </p:nvSpPr>
        <p:spPr>
          <a:xfrm>
            <a:off x="200160" y="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Сонячна енергетика</a:t>
            </a:r>
            <a:endParaRPr/>
          </a:p>
        </p:txBody>
      </p:sp>
      <p:sp>
        <p:nvSpPr>
          <p:cNvPr id="195" name="TextShape 4"/>
          <p:cNvSpPr txBox="1"/>
          <p:nvPr/>
        </p:nvSpPr>
        <p:spPr>
          <a:xfrm>
            <a:off x="-68400" y="517680"/>
            <a:ext cx="6041880" cy="141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Nunito"/>
                <a:ea typeface="Nunito"/>
              </a:rPr>
              <a:t>На енергії Сонця працюють і величезні електростанції, і невеликі сонячні панелі, що обслуговують приватні будинки. </a:t>
            </a:r>
            <a:endParaRPr/>
          </a:p>
        </p:txBody>
      </p:sp>
      <p:sp>
        <p:nvSpPr>
          <p:cNvPr id="197" name="CustomShape 5"/>
          <p:cNvSpPr/>
          <p:nvPr/>
        </p:nvSpPr>
        <p:spPr>
          <a:xfrm>
            <a:off x="260280" y="2027520"/>
            <a:ext cx="5825160" cy="8229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15000"/>
              </a:lnSpc>
            </a:pPr>
            <a:r>
              <a:rPr lang="ru-RU" sz="24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Nunito"/>
                <a:ea typeface="Nunito"/>
              </a:rPr>
              <a:t>     Способи перетворення сонячної енергії на електричну: </a:t>
            </a:r>
            <a:endParaRPr/>
          </a:p>
        </p:txBody>
      </p:sp>
      <p:sp>
        <p:nvSpPr>
          <p:cNvPr id="198" name="CustomShape 6"/>
          <p:cNvSpPr/>
          <p:nvPr/>
        </p:nvSpPr>
        <p:spPr>
          <a:xfrm>
            <a:off x="86760" y="3560760"/>
            <a:ext cx="4015080" cy="15429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15000"/>
              </a:lnSpc>
            </a:pPr>
            <a:r>
              <a:rPr lang="ru-RU" sz="24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Nunito"/>
                <a:ea typeface="Nunito"/>
              </a:rPr>
              <a:t>пряме перетворення за допомогою напівпровідникових пристроїв </a:t>
            </a:r>
            <a:endParaRPr/>
          </a:p>
        </p:txBody>
      </p:sp>
      <p:sp>
        <p:nvSpPr>
          <p:cNvPr id="199" name="CustomShape 7"/>
          <p:cNvSpPr/>
          <p:nvPr/>
        </p:nvSpPr>
        <p:spPr>
          <a:xfrm>
            <a:off x="4263480" y="3456000"/>
            <a:ext cx="4448520" cy="16473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15000"/>
              </a:lnSpc>
            </a:pPr>
            <a:r>
              <a:rPr lang="ru-RU" sz="240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Nunito"/>
                <a:ea typeface="Nunito"/>
              </a:rPr>
              <a:t>перетворення сонячної енергії спочатку на теплову, а потім на електричну.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94240" y="16704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274E13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Сонячна енергетика
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359280" y="1016280"/>
            <a:ext cx="3445200" cy="391104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Переваги: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екологічно чиста енергетика, не виробляє шкідливих відходів;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загальнодоступність;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Невичерпність джерела;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Безпека для навколишнього середовища.</a:t>
            </a:r>
            <a:endParaRPr/>
          </a:p>
          <a:p>
            <a:pPr marL="457200">
              <a:lnSpc>
                <a:spcPct val="100000"/>
              </a:lnSpc>
            </a:pP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4325400" y="1048320"/>
            <a:ext cx="4746600" cy="387936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Недоліки: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потрібне використання великих площ землі;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 різних місцевостях кількість сонячних днів може дуже відрізнятися; залежність потужності сонячної електростанції від часу доби та погодних умов;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висока ціна сонячних фотоелементів;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фотоелементи містять отруйні речовини (свинець, миш’як, галій та інші) 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11600" y="136440"/>
            <a:ext cx="5192640" cy="4659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Вітроенерге́тика</a:t>
            </a:r>
            <a:r>
              <a:rPr lang="ru-RU" sz="300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ru-RU" sz="3000" strike="noStrike" spc="-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— галузь відновлюваної енергетики, яка спеціалізується на використанні кінетичної енергії вітру. Вітер як джерело енергії є непрямою формою сонячної енергії, і тому належить до відновлюваних джерел енергії.</a:t>
            </a:r>
            <a:endParaRPr/>
          </a:p>
        </p:txBody>
      </p:sp>
      <p:pic>
        <p:nvPicPr>
          <p:cNvPr id="208" name="Google Shape;345;p22"/>
          <p:cNvPicPr/>
          <p:nvPr/>
        </p:nvPicPr>
        <p:blipFill>
          <a:blip r:embed="rId2"/>
          <a:stretch/>
        </p:blipFill>
        <p:spPr>
          <a:xfrm>
            <a:off x="5456880" y="957960"/>
            <a:ext cx="3686760" cy="350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11760" y="0"/>
            <a:ext cx="8520120" cy="625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Вітроенергетика
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371880" y="849960"/>
            <a:ext cx="4200120" cy="38055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Переваги: </a:t>
            </a:r>
            <a:endParaRPr/>
          </a:p>
          <a:p>
            <a:pPr marL="457200" indent="-348840">
              <a:lnSpc>
                <a:spcPct val="100000"/>
              </a:lnSpc>
              <a:buFont typeface="Arial"/>
              <a:buChar char="-"/>
            </a:pPr>
            <a:r>
              <a:rPr lang="ru-RU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невисока ціна видобутої енергії;</a:t>
            </a:r>
            <a:endParaRPr/>
          </a:p>
          <a:p>
            <a:pPr marL="457200" indent="-348840">
              <a:lnSpc>
                <a:spcPct val="100000"/>
              </a:lnSpc>
              <a:buFont typeface="Arial"/>
              <a:buChar char="-"/>
            </a:pPr>
            <a:r>
              <a:rPr lang="ru-RU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є екологічно чистим способом вироблення енергії; не забруднює атмосферу, не споживає палива і не спричиняє теплового забруднення довкілля;</a:t>
            </a:r>
            <a:endParaRPr/>
          </a:p>
          <a:p>
            <a:pPr marL="457200" indent="-348840">
              <a:lnSpc>
                <a:spcPct val="100000"/>
              </a:lnSpc>
              <a:buFont typeface="Arial"/>
              <a:buChar char="-"/>
            </a:pPr>
            <a:r>
              <a:rPr lang="ru-RU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може забезпечити близько 2.5% загального річного споживання в Україні.</a:t>
            </a:r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5094000" y="849960"/>
            <a:ext cx="3737880" cy="38055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Недоліки: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повільно окуповується будівництво;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створюють шум високої частоти;</a:t>
            </a:r>
            <a:endParaRPr/>
          </a:p>
          <a:p>
            <a:pPr marL="457200" indent="-342720">
              <a:lnSpc>
                <a:spcPct val="100000"/>
              </a:lnSpc>
              <a:buFont typeface="Arial"/>
              <a:buChar char="-"/>
            </a:pP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великі вітродвигуни можуть заважати прийому телепередач на відстані до 1.6 км.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0" y="589680"/>
            <a:ext cx="4831560" cy="4169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Потужним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і практично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невичерпним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джерелом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енергії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є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енергія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припливів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і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відпливів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. Першу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припливну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електростанцію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було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побудовано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у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Франції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ще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в 1966 р., вона мала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потужність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240 МВт.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Ця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електростанція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працює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і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нині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.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Сьогодні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припливні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електростанції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є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майже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в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усіх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куточках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нашої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 </a:t>
            </a:r>
            <a:r>
              <a:rPr lang="ru-RU" sz="22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планети</a:t>
            </a:r>
            <a:r>
              <a:rPr lang="ru-RU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aven Pro"/>
                <a:ea typeface="Maven Pro"/>
              </a:rPr>
              <a:t>.</a:t>
            </a:r>
            <a:endParaRPr dirty="0"/>
          </a:p>
        </p:txBody>
      </p:sp>
      <p:sp>
        <p:nvSpPr>
          <p:cNvPr id="216" name="CustomShape 2"/>
          <p:cNvSpPr/>
          <p:nvPr/>
        </p:nvSpPr>
        <p:spPr>
          <a:xfrm>
            <a:off x="322200" y="0"/>
            <a:ext cx="8462160" cy="6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3600" strike="noStrike" spc="-1">
                <a:solidFill>
                  <a:srgbClr val="274E13"/>
                </a:solidFill>
                <a:uFill>
                  <a:solidFill>
                    <a:srgbClr val="FFFFFF"/>
                  </a:solidFill>
                </a:uFill>
                <a:latin typeface="Lato"/>
                <a:ea typeface="Lato"/>
              </a:rPr>
              <a:t>Енергія припливів і відпливів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653</Words>
  <Application>Microsoft Office PowerPoint</Application>
  <PresentationFormat>Екран (16:9)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4" baseType="lpstr">
      <vt:lpstr>Arial</vt:lpstr>
      <vt:lpstr>DejaVu Sans</vt:lpstr>
      <vt:lpstr>Georgia</vt:lpstr>
      <vt:lpstr>Lato</vt:lpstr>
      <vt:lpstr>Maven Pro</vt:lpstr>
      <vt:lpstr>Nunito</vt:lpstr>
      <vt:lpstr>Symbol</vt:lpstr>
      <vt:lpstr>Wingdings</vt:lpstr>
      <vt:lpstr>Office Theme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RePack by Diakov</cp:lastModifiedBy>
  <cp:revision>2</cp:revision>
  <dcterms:modified xsi:type="dcterms:W3CDTF">2022-05-17T16:42:01Z</dcterms:modified>
  <dc:language>ru-RU</dc:language>
</cp:coreProperties>
</file>