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7" r:id="rId2"/>
    <p:sldMasterId id="2147483873" r:id="rId3"/>
    <p:sldMasterId id="2147483886" r:id="rId4"/>
    <p:sldMasterId id="2147483967" r:id="rId5"/>
  </p:sldMasterIdLst>
  <p:sldIdLst>
    <p:sldId id="256" r:id="rId6"/>
    <p:sldId id="268" r:id="rId7"/>
    <p:sldId id="273" r:id="rId8"/>
    <p:sldId id="272" r:id="rId9"/>
    <p:sldId id="274" r:id="rId10"/>
    <p:sldId id="277" r:id="rId11"/>
    <p:sldId id="283" r:id="rId12"/>
    <p:sldId id="276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FF"/>
    <a:srgbClr val="D5E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81" d="100"/>
          <a:sy n="81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056265-E688-482F-B510-B9D54942E1C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BB61C3-1905-4E29-90D4-0651D3A082E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AB225-8263-4999-9B2E-551DA0E8C83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27211A-D67B-4110-8389-A4D0330290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F5E7BA-FFD6-4E24-AAA5-DA8FEB30739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5B5EC9-17CF-44B0-9909-72325B3703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8CBD86-16B6-4717-9F58-6B92251E84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BD0796-FDEB-4EE1-9A1D-92DADEF7CC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8E320-FF7F-4185-BB80-04A80C6500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40D001-3568-46AF-B378-2DB2CF40E39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9ACEE4-C8CE-4850-B352-ACB253ED64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EDCBE8-CA63-4F25-900A-C0A2D55A14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93CC64-602C-483D-8645-FBA7744C1C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71151E-C237-4A2F-8F95-F20AA9A75F8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BE07C-6F73-41B7-A00E-872961A4D23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2DF9D2-7BAB-4114-BEE0-FAF0ED0ACF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0674"/>
            <a:ext cx="7219950" cy="1325563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5625"/>
            <a:ext cx="72199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E0419A-AAB0-40C0-B3E4-6105AFB1A4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19C5F5-E678-4D01-A26E-6BC771E06F3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E728F-7678-4BE8-8746-F8197D21658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C09405-A9C2-4F82-BF3A-D63149E5B9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23E4A2-3AC4-4CE4-B6D6-E63C9F93EE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A562A5-0AD2-4C9B-9470-82C957DCA3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1F88AB-E7FD-4623-9915-169286A909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AE2432-BC2E-4455-BB4E-954F7E204B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70C77F-1363-417D-9956-CF287EA0B8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4A076B-AE59-4542-BD6F-C0B7FA96E5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E39BC1-34FE-4A46-9863-E4CB3674B3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0801E0-B50F-40BA-A745-95A27B4CBF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E66A5-2981-4A6A-B2E7-C0C657213B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4FD297-108D-42F4-B85B-BCB706733C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B3FA5C-EBBA-44A7-ABFF-2C2F25BD44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6116E5-A7A1-4C7D-AE62-9476C5AED0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F9A135-740B-4E6E-95A4-A4B899C3AE2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8F31C0-3FB4-4705-9C3B-A984E150CFE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EFAF95-55A8-484B-8831-DDC27A00B6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310907-33E7-418C-81EE-4F059A8EF7D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87E124-22BA-46FA-998A-21361CC689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6D4633-6699-4E4D-AB9A-E6119B4775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367E61-1124-42A8-85D2-217015AAAB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1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1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1C69-F949-41FE-A423-A4ED35EADA36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3284-DC2F-407F-9321-6EBE817C80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88A4-E11D-4719-A036-6792DBA4E1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3956-CA9E-48A2-8B6A-42F35E9C01B3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0142-145F-460A-8F55-CA96DD2CF6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819-B028-4E19-ADF8-AD694C79DA8E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1B74-F056-441B-9DC6-DF15315FE1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4E3C-F082-4E66-89CA-9C805F8A08DD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16E2-886F-418E-8043-311E35719F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1369-0ED8-492E-845C-67996304D819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C019-A071-4DD4-9E54-6F161B7C13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034A-849B-488E-A755-7CF703FE7991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37AB-0CE5-4276-950E-8115A422AA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AE65-5939-4FB4-9820-77D5C570859B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2959-E783-4BCC-9B53-FAC382680B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F84-39B1-4AA4-8A8D-53D83B470875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42C2-A997-4395-A7CB-AE2C7DC87B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CED4-9441-4109-90AB-E5B50BDFBBE2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3D15-6D08-48E0-BE58-D6614617AE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2881-87B6-4DE5-BA50-D8BE51E7B4DC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9258-CE70-45DD-BA4E-AA3A9C04D1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AA60-08D8-4B82-BE58-C79EC274D1FB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BA5C-47D8-4B2A-9A0C-26AA45CF2D1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0859-37A8-4992-9076-462E31694E70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3269-6C00-4839-8432-EC20CFF52E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F063-8844-44D7-A5AD-B15E6E679CC0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237C-AC71-44FE-9A3C-DB4122A188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D3F4-0C77-477D-B8CA-74E71B6B7D4D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3A72-E579-436D-8AF8-B69B96631F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9BEA-5EC6-4EE0-8DA8-EB3603C7CC62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4022" r:id="rId2"/>
    <p:sldLayoutId id="2147484021" r:id="rId3"/>
    <p:sldLayoutId id="2147484020" r:id="rId4"/>
    <p:sldLayoutId id="2147484019" r:id="rId5"/>
    <p:sldLayoutId id="2147484018" r:id="rId6"/>
    <p:sldLayoutId id="2147484017" r:id="rId7"/>
    <p:sldLayoutId id="2147484016" r:id="rId8"/>
    <p:sldLayoutId id="2147484015" r:id="rId9"/>
    <p:sldLayoutId id="2147484014" r:id="rId10"/>
    <p:sldLayoutId id="2147484013" r:id="rId11"/>
    <p:sldLayoutId id="2147484012" r:id="rId12"/>
    <p:sldLayoutId id="2147484011" r:id="rId13"/>
    <p:sldLayoutId id="2147484010" r:id="rId14"/>
    <p:sldLayoutId id="21474840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954A1F-BF51-4CFB-9EB6-4D401054B44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829DA8A-95B7-4673-AC83-4E4229FF54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0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637C18-EA62-4269-BB81-81D686F1A1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8C86BEB-A771-4AD7-8A8F-35C628BAE0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07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07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07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07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07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07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07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07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07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604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0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F25C9F7-E322-4A97-8377-8BD489A68A44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36" r:id="rId2"/>
    <p:sldLayoutId id="2147484035" r:id="rId3"/>
    <p:sldLayoutId id="2147484034" r:id="rId4"/>
    <p:sldLayoutId id="2147484033" r:id="rId5"/>
    <p:sldLayoutId id="2147484032" r:id="rId6"/>
    <p:sldLayoutId id="2147484031" r:id="rId7"/>
    <p:sldLayoutId id="2147484030" r:id="rId8"/>
    <p:sldLayoutId id="2147484029" r:id="rId9"/>
    <p:sldLayoutId id="2147484028" r:id="rId10"/>
    <p:sldLayoutId id="2147484027" r:id="rId11"/>
    <p:sldLayoutId id="2147484026" r:id="rId12"/>
    <p:sldLayoutId id="2147484025" r:id="rId13"/>
    <p:sldLayoutId id="2147484024" r:id="rId14"/>
    <p:sldLayoutId id="214748402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323850" y="620713"/>
            <a:ext cx="75612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 smtClean="0">
                <a:solidFill>
                  <a:schemeClr val="bg1"/>
                </a:solidFill>
                <a:latin typeface="Garamond" pitchFamily="18" charset="0"/>
              </a:rPr>
              <a:t>Розвиток уявлень про </a:t>
            </a:r>
            <a:r>
              <a:rPr lang="uk-UA" sz="4400" b="1" dirty="0" err="1" smtClean="0">
                <a:solidFill>
                  <a:schemeClr val="bg1"/>
                </a:solidFill>
                <a:latin typeface="Garamond" pitchFamily="18" charset="0"/>
              </a:rPr>
              <a:t>атоми.Дослід</a:t>
            </a:r>
            <a:r>
              <a:rPr lang="uk-UA" sz="4400" b="1" dirty="0" smtClean="0">
                <a:latin typeface="Garamond" pitchFamily="18" charset="0"/>
              </a:rPr>
              <a:t> </a:t>
            </a:r>
            <a:r>
              <a:rPr lang="uk-UA" sz="4400" b="1" dirty="0" err="1">
                <a:solidFill>
                  <a:schemeClr val="bg1"/>
                </a:solidFill>
                <a:latin typeface="Garamond" pitchFamily="18" charset="0"/>
              </a:rPr>
              <a:t>Е.Резерфорда</a:t>
            </a:r>
            <a:endParaRPr lang="uk-UA" sz="4400" b="1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4400" b="1" dirty="0">
                <a:solidFill>
                  <a:schemeClr val="bg1"/>
                </a:solidFill>
                <a:latin typeface="Garamond" pitchFamily="18" charset="0"/>
              </a:rPr>
              <a:t> Постулати </a:t>
            </a:r>
            <a:r>
              <a:rPr lang="uk-UA" sz="4400" b="1" dirty="0" err="1">
                <a:solidFill>
                  <a:schemeClr val="bg1"/>
                </a:solidFill>
                <a:latin typeface="Garamond" pitchFamily="18" charset="0"/>
              </a:rPr>
              <a:t>Н.Бора</a:t>
            </a:r>
            <a:endParaRPr lang="ru-RU" sz="4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627313" y="5589588"/>
            <a:ext cx="6372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uk-UA" sz="2400" b="1" dirty="0" smtClean="0">
                <a:solidFill>
                  <a:schemeClr val="bg1"/>
                </a:solidFill>
                <a:latin typeface="Garamond" pitchFamily="18" charset="0"/>
              </a:rPr>
              <a:t>Фізика 11 клас</a:t>
            </a:r>
          </a:p>
          <a:p>
            <a:pPr algn="r"/>
            <a:r>
              <a:rPr lang="uk-UA" sz="2400" b="1" dirty="0" smtClean="0">
                <a:solidFill>
                  <a:schemeClr val="bg1"/>
                </a:solidFill>
                <a:latin typeface="Garamond" pitchFamily="18" charset="0"/>
              </a:rPr>
              <a:t>24.03.2022р</a:t>
            </a:r>
            <a:r>
              <a:rPr lang="uk-UA" sz="2000" b="1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834313" cy="1027112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bg2"/>
                </a:solidFill>
              </a:rPr>
              <a:t>Модель атома Томсона</a:t>
            </a:r>
            <a:endParaRPr lang="ru-RU" b="1" smtClean="0">
              <a:solidFill>
                <a:schemeClr val="bg2"/>
              </a:solidFill>
            </a:endParaRPr>
          </a:p>
        </p:txBody>
      </p:sp>
      <p:sp>
        <p:nvSpPr>
          <p:cNvPr id="77827" name="Rectangle 10"/>
          <p:cNvSpPr>
            <a:spLocks noChangeArrowheads="1"/>
          </p:cNvSpPr>
          <p:nvPr/>
        </p:nvSpPr>
        <p:spPr bwMode="auto">
          <a:xfrm>
            <a:off x="4643438" y="4724400"/>
            <a:ext cx="3816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Ця модель одержала назву «пудинг», тому що електрони були вкраплені в позитивно заряджене середовище подібно до родзинок у пудингу.</a:t>
            </a:r>
            <a:r>
              <a:rPr lang="ru-RU"/>
              <a:t> </a:t>
            </a:r>
          </a:p>
        </p:txBody>
      </p:sp>
      <p:sp>
        <p:nvSpPr>
          <p:cNvPr id="77828" name="AutoShape 12" descr="Джозеф Джон Томсон (18 декабря 1856 - 30 августа 1940 ...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29" name="Rectangle 16"/>
          <p:cNvSpPr>
            <a:spLocks noChangeArrowheads="1"/>
          </p:cNvSpPr>
          <p:nvPr/>
        </p:nvSpPr>
        <p:spPr bwMode="auto">
          <a:xfrm>
            <a:off x="323850" y="4508500"/>
            <a:ext cx="36004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Джозеф Джон </a:t>
            </a:r>
            <a:r>
              <a:rPr lang="uk-UA" dirty="0"/>
              <a:t>Томсон у </a:t>
            </a:r>
            <a:r>
              <a:rPr lang="ru-RU" dirty="0"/>
              <a:t>1903 </a:t>
            </a:r>
            <a:r>
              <a:rPr lang="uk-UA" dirty="0"/>
              <a:t>р. запропонував модель атома, відповідно до якої атоми являють собою однорідні кулі з позитивно зарядженої речовини, у якій перебувають електрони. </a:t>
            </a:r>
            <a:endParaRPr lang="ru-RU" dirty="0"/>
          </a:p>
        </p:txBody>
      </p:sp>
      <p:pic>
        <p:nvPicPr>
          <p:cNvPr id="77830" name="Picture 18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898650"/>
            <a:ext cx="2305050" cy="2305050"/>
          </a:xfrm>
        </p:spPr>
      </p:pic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363229" y="2276872"/>
            <a:ext cx="4038600" cy="2950766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6516688" cy="1371600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bg2"/>
                </a:solidFill>
              </a:rPr>
              <a:t>Модель атомаТомсона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76327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</a:t>
            </a:r>
            <a:r>
              <a:rPr lang="uk-UA" sz="2800" smtClean="0"/>
              <a:t>Модель Томсона проіснувала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</a:t>
            </a:r>
            <a:r>
              <a:rPr lang="uk-UA" sz="2800" smtClean="0"/>
              <a:t>тільки до 1911 року.</a:t>
            </a:r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/>
              <a:t>    Англійський фізик Ернест Резерфорд запропонував своїм співробітникам експериментально перевірити правдивість моделі атома Томсона.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08850" cy="13716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bg2"/>
                </a:solidFill>
              </a:rPr>
              <a:t>Дослід Резерфорда</a:t>
            </a:r>
            <a:endParaRPr lang="ru-RU" b="1" smtClean="0">
              <a:solidFill>
                <a:schemeClr val="bg2"/>
              </a:solidFill>
            </a:endParaRPr>
          </a:p>
        </p:txBody>
      </p:sp>
      <p:pic>
        <p:nvPicPr>
          <p:cNvPr id="79874" name="Picture 7" descr="скачанные файлы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412875"/>
            <a:ext cx="3743325" cy="2635250"/>
          </a:xfrm>
        </p:spPr>
      </p:pic>
      <p:pic>
        <p:nvPicPr>
          <p:cNvPr id="79875" name="Picture 9" descr="скачанные файл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451350"/>
            <a:ext cx="8362950" cy="1998663"/>
          </a:xfrm>
        </p:spPr>
      </p:pic>
      <p:sp>
        <p:nvSpPr>
          <p:cNvPr id="2" name="Місце для вмісту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bg2"/>
                </a:solidFill>
              </a:rPr>
              <a:t>Планетарна модель атома</a:t>
            </a:r>
            <a:endParaRPr lang="ru-RU" b="1" smtClean="0">
              <a:solidFill>
                <a:schemeClr val="bg2"/>
              </a:solidFill>
            </a:endParaRPr>
          </a:p>
        </p:txBody>
      </p:sp>
      <p:pic>
        <p:nvPicPr>
          <p:cNvPr id="80898" name="Picture 4" descr="02_02_01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29527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995738" y="1628775"/>
            <a:ext cx="48958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800"/>
              <a:t>:</a:t>
            </a:r>
          </a:p>
          <a:p>
            <a:pPr marL="3175" indent="-3175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800"/>
              <a:t>  Атоми будь-якого елемента складаються з позитивно зарядженого ядра.</a:t>
            </a:r>
          </a:p>
          <a:p>
            <a:pPr marL="3175" indent="-3175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uk-UA" sz="2800"/>
          </a:p>
          <a:p>
            <a:pPr marL="3175" indent="-3175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800"/>
              <a:t>  Навколо ядра обертаються електрони, </a:t>
            </a:r>
          </a:p>
          <a:p>
            <a:pPr marL="3175" indent="-3175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800"/>
              <a:t>що утворюють так звану електронну оболонку.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6588125" cy="1027113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bg2"/>
                </a:solidFill>
              </a:rPr>
              <a:t>Квантові постулати Бора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611188" y="1700213"/>
            <a:ext cx="4572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000"/>
              <a:t>Данський фізик Нільс Бор доповнив планетарну модель атома положеннями, які мали усунути недоліки цієї моделі.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uk-UA" sz="2000">
              <a:latin typeface="Verdana" pitchFamily="34" charset="0"/>
            </a:endParaRP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684213" y="3789363"/>
            <a:ext cx="61388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000"/>
              <a:t>Після декількох місяців роботи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000"/>
              <a:t>Бор 1913 року опублікував свою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000"/>
              <a:t> квантову теорію атома.</a:t>
            </a:r>
            <a:endParaRPr lang="en-US" sz="200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uk-UA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/>
              <a:t> </a:t>
            </a:r>
            <a:r>
              <a:rPr lang="uk-UA" sz="2000"/>
              <a:t>Основу цієї теорії становлять </a:t>
            </a:r>
            <a:r>
              <a:rPr lang="uk-UA" sz="2000" b="1" i="1"/>
              <a:t>постулати Бора.</a:t>
            </a:r>
            <a:r>
              <a:rPr lang="ru-RU" sz="2000"/>
              <a:t> </a:t>
            </a:r>
          </a:p>
        </p:txBody>
      </p:sp>
      <p:sp>
        <p:nvSpPr>
          <p:cNvPr id="2" name="Місце для вмісту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443663" cy="1371600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solidFill>
                  <a:schemeClr val="bg2"/>
                </a:solidFill>
              </a:rPr>
              <a:t>Квантові постулати Бора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pic>
        <p:nvPicPr>
          <p:cNvPr id="83970" name="Picture 6" descr="img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11413"/>
            <a:ext cx="4038600" cy="3025775"/>
          </a:xfrm>
        </p:spPr>
      </p:pic>
      <p:pic>
        <p:nvPicPr>
          <p:cNvPr id="83971" name="Picture 9" descr="unna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349500"/>
            <a:ext cx="4038600" cy="3028950"/>
          </a:xfrm>
        </p:spPr>
      </p:pic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3492500" y="5589588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0000"/>
                </a:solidFill>
              </a:rPr>
              <a:t>Енергія кванта дорівнює </a:t>
            </a:r>
          </a:p>
          <a:p>
            <a:r>
              <a:rPr lang="uk-UA" b="1">
                <a:solidFill>
                  <a:srgbClr val="000000"/>
                </a:solidFill>
              </a:rPr>
              <a:t>різниці енергій стаціонарних станів:</a:t>
            </a:r>
            <a:endParaRPr lang="en-US" b="1">
              <a:solidFill>
                <a:srgbClr val="000000"/>
              </a:solidFill>
            </a:endParaRPr>
          </a:p>
          <a:p>
            <a:r>
              <a:rPr lang="en-US" b="1"/>
              <a:t>hν</a:t>
            </a:r>
            <a:r>
              <a:rPr lang="en-US"/>
              <a:t> </a:t>
            </a:r>
            <a:r>
              <a:rPr lang="ru-RU" b="1">
                <a:solidFill>
                  <a:srgbClr val="000000"/>
                </a:solidFill>
              </a:rPr>
              <a:t>=</a:t>
            </a:r>
            <a:r>
              <a:rPr lang="en-US" b="1">
                <a:solidFill>
                  <a:srgbClr val="000000"/>
                </a:solidFill>
              </a:rPr>
              <a:t>Ek</a:t>
            </a:r>
            <a:r>
              <a:rPr lang="ru-RU" b="1">
                <a:solidFill>
                  <a:srgbClr val="000000"/>
                </a:solidFill>
              </a:rPr>
              <a:t>- </a:t>
            </a:r>
            <a:r>
              <a:rPr lang="en-US" b="1">
                <a:solidFill>
                  <a:srgbClr val="000000"/>
                </a:solidFill>
              </a:rPr>
              <a:t>En</a:t>
            </a:r>
            <a:r>
              <a:rPr lang="ru-RU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3973" name="Picture 12" descr="310px-Bohr_atom_mod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04813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7596188" y="5013325"/>
            <a:ext cx="10795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bg2"/>
                </a:solidFill>
              </a:rPr>
              <a:t>Наслідки постулатів Бора</a:t>
            </a:r>
            <a:endParaRPr lang="ru-RU" b="1" smtClean="0">
              <a:solidFill>
                <a:schemeClr val="bg2"/>
              </a:solidFill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22863" cy="3886200"/>
          </a:xfrm>
        </p:spPr>
        <p:txBody>
          <a:bodyPr/>
          <a:lstStyle/>
          <a:p>
            <a:pPr eaLnBrk="1" hangingPunct="1"/>
            <a:r>
              <a:rPr lang="uk-UA" sz="2000" smtClean="0"/>
              <a:t>Постулати Бора довели, що джерелом світла є збуджений атом. </a:t>
            </a:r>
          </a:p>
          <a:p>
            <a:pPr eaLnBrk="1" hangingPunct="1">
              <a:buFont typeface="Wingdings" pitchFamily="2" charset="2"/>
              <a:buNone/>
            </a:pPr>
            <a:endParaRPr lang="uk-UA" sz="2000" smtClean="0"/>
          </a:p>
          <a:p>
            <a:pPr eaLnBrk="1" hangingPunct="1"/>
            <a:r>
              <a:rPr lang="uk-UA" sz="2000" smtClean="0"/>
              <a:t>Найбільший успіх теорія Бору мала стосовно атома Гідрогену. </a:t>
            </a:r>
          </a:p>
          <a:p>
            <a:pPr eaLnBrk="1" hangingPunct="1"/>
            <a:endParaRPr lang="uk-UA" sz="2000" smtClean="0"/>
          </a:p>
          <a:p>
            <a:pPr eaLnBrk="1" hangingPunct="1"/>
            <a:r>
              <a:rPr lang="uk-UA" sz="2000" smtClean="0"/>
              <a:t>Однак уже для наступного за складністю атома </a:t>
            </a:r>
            <a:r>
              <a:rPr lang="ru-RU" sz="2000" smtClean="0"/>
              <a:t>— </a:t>
            </a:r>
            <a:r>
              <a:rPr lang="uk-UA" sz="2000" smtClean="0"/>
              <a:t>атома Гелію </a:t>
            </a:r>
            <a:r>
              <a:rPr lang="ru-RU" sz="2000" smtClean="0"/>
              <a:t>— </a:t>
            </a:r>
            <a:r>
              <a:rPr lang="uk-UA" sz="2000" smtClean="0"/>
              <a:t>домогтися кількісної узгодженості з дослідом не вдалося, не кажучи вже про складніші атоми.</a:t>
            </a:r>
            <a:r>
              <a:rPr lang="uk-UA" sz="2800" smtClean="0"/>
              <a:t> </a:t>
            </a:r>
            <a:endParaRPr lang="uk-UA" sz="20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презентацію та матеріал підручника ,параграф 36 пункт 1 та 2</a:t>
            </a:r>
          </a:p>
          <a:p>
            <a:r>
              <a:rPr lang="uk-UA" dirty="0" smtClean="0"/>
              <a:t>Квантові постулати Н. Бора запишіть у зошит та вивчіть</a:t>
            </a:r>
          </a:p>
          <a:p>
            <a:r>
              <a:rPr lang="uk-UA" smtClean="0"/>
              <a:t>Виконайте вправу 36 (1)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25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ucation17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996</TotalTime>
  <Words>260</Words>
  <Application>Microsoft Office PowerPoint</Application>
  <PresentationFormat>Екран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9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Calibri Light</vt:lpstr>
      <vt:lpstr>Garamond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Тема1</vt:lpstr>
      <vt:lpstr>4_Равновесие</vt:lpstr>
      <vt:lpstr>education17</vt:lpstr>
      <vt:lpstr>Апекс</vt:lpstr>
      <vt:lpstr>Пиксел</vt:lpstr>
      <vt:lpstr>Презентація PowerPoint</vt:lpstr>
      <vt:lpstr>Модель атома Томсона</vt:lpstr>
      <vt:lpstr>Модель атомаТомсона</vt:lpstr>
      <vt:lpstr>Дослід Резерфорда</vt:lpstr>
      <vt:lpstr>Планетарна модель атома</vt:lpstr>
      <vt:lpstr>Квантові постулати Бора</vt:lpstr>
      <vt:lpstr>Квантові постулати Бора</vt:lpstr>
      <vt:lpstr>Наслідки постулатів Бора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властивості світла.</dc:title>
  <dc:creator>Диана</dc:creator>
  <cp:lastModifiedBy>RePack by Diakov</cp:lastModifiedBy>
  <cp:revision>36</cp:revision>
  <dcterms:created xsi:type="dcterms:W3CDTF">2015-05-31T07:50:26Z</dcterms:created>
  <dcterms:modified xsi:type="dcterms:W3CDTF">2022-03-23T11:57:57Z</dcterms:modified>
</cp:coreProperties>
</file>