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7" r:id="rId2"/>
    <p:sldId id="261" r:id="rId3"/>
    <p:sldId id="263" r:id="rId4"/>
    <p:sldId id="264" r:id="rId5"/>
    <p:sldId id="281" r:id="rId6"/>
    <p:sldId id="270" r:id="rId7"/>
    <p:sldId id="269" r:id="rId8"/>
    <p:sldId id="271" r:id="rId9"/>
    <p:sldId id="272" r:id="rId10"/>
    <p:sldId id="279" r:id="rId11"/>
    <p:sldId id="283" r:id="rId12"/>
    <p:sldId id="27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>
      <p:cViewPr varScale="1">
        <p:scale>
          <a:sx n="81" d="100"/>
          <a:sy n="81" d="100"/>
        </p:scale>
        <p:origin x="10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B6F0A-F261-46B5-AEF5-6221C8870BE7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28184-8665-4495-AEB5-FFA6F84CABD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541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0100" y="428604"/>
            <a:ext cx="68580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Лінзи. Побудова у лінзах. Розв'язування  задач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CED03EF-D957-4A22-9E85-EF0ACD7C8D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290" y="2357430"/>
            <a:ext cx="3143272" cy="28275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57818" y="4286256"/>
            <a:ext cx="3286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Фізика 11 клас</a:t>
            </a:r>
          </a:p>
          <a:p>
            <a:pPr lvl="2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24.01.2022</a:t>
            </a: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7889" name="Group 1"/>
          <p:cNvGrpSpPr>
            <a:grpSpLocks noChangeAspect="1"/>
          </p:cNvGrpSpPr>
          <p:nvPr/>
        </p:nvGrpSpPr>
        <p:grpSpPr bwMode="auto">
          <a:xfrm>
            <a:off x="1357290" y="1643050"/>
            <a:ext cx="6631682" cy="1500198"/>
            <a:chOff x="1701" y="5669"/>
            <a:chExt cx="9039" cy="2044"/>
          </a:xfrm>
        </p:grpSpPr>
        <p:sp>
          <p:nvSpPr>
            <p:cNvPr id="37918" name="AutoShape 30"/>
            <p:cNvSpPr>
              <a:spLocks noChangeAspect="1" noChangeArrowheads="1" noTextEdit="1"/>
            </p:cNvSpPr>
            <p:nvPr/>
          </p:nvSpPr>
          <p:spPr bwMode="auto">
            <a:xfrm>
              <a:off x="1701" y="5669"/>
              <a:ext cx="9039" cy="204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917" name="AutoShape 29"/>
            <p:cNvSpPr>
              <a:spLocks noChangeShapeType="1"/>
            </p:cNvSpPr>
            <p:nvPr/>
          </p:nvSpPr>
          <p:spPr bwMode="auto">
            <a:xfrm>
              <a:off x="2100" y="6884"/>
              <a:ext cx="2789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916" name="AutoShape 28"/>
            <p:cNvSpPr>
              <a:spLocks noChangeShapeType="1"/>
            </p:cNvSpPr>
            <p:nvPr/>
          </p:nvSpPr>
          <p:spPr bwMode="auto">
            <a:xfrm>
              <a:off x="3510" y="6165"/>
              <a:ext cx="0" cy="135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37915" name="Picture 2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21" y="6825"/>
              <a:ext cx="134" cy="278"/>
            </a:xfrm>
            <a:prstGeom prst="rect">
              <a:avLst/>
            </a:prstGeom>
            <a:noFill/>
          </p:spPr>
        </p:pic>
        <p:pic>
          <p:nvPicPr>
            <p:cNvPr id="37914" name="Picture 2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21" y="6825"/>
              <a:ext cx="134" cy="278"/>
            </a:xfrm>
            <a:prstGeom prst="rect">
              <a:avLst/>
            </a:prstGeom>
            <a:noFill/>
          </p:spPr>
        </p:pic>
        <p:pic>
          <p:nvPicPr>
            <p:cNvPr id="37913" name="Picture 2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65" y="6825"/>
              <a:ext cx="134" cy="278"/>
            </a:xfrm>
            <a:prstGeom prst="rect">
              <a:avLst/>
            </a:prstGeom>
            <a:noFill/>
          </p:spPr>
        </p:pic>
        <p:pic>
          <p:nvPicPr>
            <p:cNvPr id="37912" name="Picture 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695" y="6825"/>
              <a:ext cx="134" cy="278"/>
            </a:xfrm>
            <a:prstGeom prst="rect">
              <a:avLst/>
            </a:prstGeom>
            <a:noFill/>
          </p:spPr>
        </p:pic>
        <p:sp>
          <p:nvSpPr>
            <p:cNvPr id="37911" name="AutoShape 23"/>
            <p:cNvSpPr>
              <a:spLocks noChangeShapeType="1"/>
            </p:cNvSpPr>
            <p:nvPr/>
          </p:nvSpPr>
          <p:spPr bwMode="auto">
            <a:xfrm flipV="1">
              <a:off x="2580" y="6375"/>
              <a:ext cx="15" cy="728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910" name="Text Box 22"/>
            <p:cNvSpPr txBox="1">
              <a:spLocks noChangeArrowheads="1"/>
            </p:cNvSpPr>
            <p:nvPr/>
          </p:nvSpPr>
          <p:spPr bwMode="auto">
            <a:xfrm>
              <a:off x="1919" y="6942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09" name="Text Box 21"/>
            <p:cNvSpPr txBox="1">
              <a:spLocks noChangeArrowheads="1"/>
            </p:cNvSpPr>
            <p:nvPr/>
          </p:nvSpPr>
          <p:spPr bwMode="auto">
            <a:xfrm>
              <a:off x="3420" y="6828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08" name="Text Box 20"/>
            <p:cNvSpPr txBox="1">
              <a:spLocks noChangeArrowheads="1"/>
            </p:cNvSpPr>
            <p:nvPr/>
          </p:nvSpPr>
          <p:spPr bwMode="auto">
            <a:xfrm>
              <a:off x="3959" y="6900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07" name="Text Box 19"/>
            <p:cNvSpPr txBox="1">
              <a:spLocks noChangeArrowheads="1"/>
            </p:cNvSpPr>
            <p:nvPr/>
          </p:nvSpPr>
          <p:spPr bwMode="auto">
            <a:xfrm>
              <a:off x="2355" y="6021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06" name="Text Box 18"/>
            <p:cNvSpPr txBox="1">
              <a:spLocks noChangeArrowheads="1"/>
            </p:cNvSpPr>
            <p:nvPr/>
          </p:nvSpPr>
          <p:spPr bwMode="auto">
            <a:xfrm>
              <a:off x="2355" y="7032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B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05" name="Text Box 17"/>
            <p:cNvSpPr txBox="1">
              <a:spLocks noChangeArrowheads="1"/>
            </p:cNvSpPr>
            <p:nvPr/>
          </p:nvSpPr>
          <p:spPr bwMode="auto">
            <a:xfrm>
              <a:off x="2686" y="6914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04" name="AutoShape 16"/>
            <p:cNvSpPr>
              <a:spLocks noChangeShapeType="1"/>
            </p:cNvSpPr>
            <p:nvPr/>
          </p:nvSpPr>
          <p:spPr bwMode="auto">
            <a:xfrm>
              <a:off x="8745" y="6165"/>
              <a:ext cx="1" cy="135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903" name="AutoShape 15"/>
            <p:cNvSpPr>
              <a:spLocks noChangeShapeType="1"/>
            </p:cNvSpPr>
            <p:nvPr/>
          </p:nvSpPr>
          <p:spPr bwMode="auto">
            <a:xfrm>
              <a:off x="7294" y="6904"/>
              <a:ext cx="2789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902" name="Text Box 14"/>
            <p:cNvSpPr txBox="1">
              <a:spLocks noChangeArrowheads="1"/>
            </p:cNvSpPr>
            <p:nvPr/>
          </p:nvSpPr>
          <p:spPr bwMode="auto">
            <a:xfrm>
              <a:off x="8610" y="6886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01" name="Text Box 13"/>
            <p:cNvSpPr txBox="1">
              <a:spLocks noChangeArrowheads="1"/>
            </p:cNvSpPr>
            <p:nvPr/>
          </p:nvSpPr>
          <p:spPr bwMode="auto">
            <a:xfrm>
              <a:off x="9133" y="6957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00" name="Text Box 12"/>
            <p:cNvSpPr txBox="1">
              <a:spLocks noChangeArrowheads="1"/>
            </p:cNvSpPr>
            <p:nvPr/>
          </p:nvSpPr>
          <p:spPr bwMode="auto">
            <a:xfrm>
              <a:off x="7875" y="6957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899" name="Text Box 11"/>
            <p:cNvSpPr txBox="1">
              <a:spLocks noChangeArrowheads="1"/>
            </p:cNvSpPr>
            <p:nvPr/>
          </p:nvSpPr>
          <p:spPr bwMode="auto">
            <a:xfrm>
              <a:off x="7274" y="6942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898" name="Text Box 10"/>
            <p:cNvSpPr txBox="1">
              <a:spLocks noChangeArrowheads="1"/>
            </p:cNvSpPr>
            <p:nvPr/>
          </p:nvSpPr>
          <p:spPr bwMode="auto">
            <a:xfrm>
              <a:off x="4529" y="6914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7897" name="Picture 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271" y="6847"/>
              <a:ext cx="134" cy="278"/>
            </a:xfrm>
            <a:prstGeom prst="rect">
              <a:avLst/>
            </a:prstGeom>
            <a:noFill/>
          </p:spPr>
        </p:pic>
        <p:pic>
          <p:nvPicPr>
            <p:cNvPr id="37896" name="Picture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430" y="6847"/>
              <a:ext cx="134" cy="278"/>
            </a:xfrm>
            <a:prstGeom prst="rect">
              <a:avLst/>
            </a:prstGeom>
            <a:noFill/>
          </p:spPr>
        </p:pic>
        <p:pic>
          <p:nvPicPr>
            <p:cNvPr id="37895" name="Picture 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059" y="6847"/>
              <a:ext cx="134" cy="278"/>
            </a:xfrm>
            <a:prstGeom prst="rect">
              <a:avLst/>
            </a:prstGeom>
            <a:noFill/>
          </p:spPr>
        </p:pic>
        <p:pic>
          <p:nvPicPr>
            <p:cNvPr id="37894" name="Picture 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900" y="6844"/>
              <a:ext cx="134" cy="278"/>
            </a:xfrm>
            <a:prstGeom prst="rect">
              <a:avLst/>
            </a:prstGeom>
            <a:noFill/>
          </p:spPr>
        </p:pic>
        <p:sp>
          <p:nvSpPr>
            <p:cNvPr id="37893" name="AutoShape 5"/>
            <p:cNvSpPr>
              <a:spLocks noChangeShapeType="1"/>
            </p:cNvSpPr>
            <p:nvPr/>
          </p:nvSpPr>
          <p:spPr bwMode="auto">
            <a:xfrm flipV="1">
              <a:off x="7354" y="6473"/>
              <a:ext cx="15" cy="728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892" name="Text Box 4"/>
            <p:cNvSpPr txBox="1">
              <a:spLocks noChangeArrowheads="1"/>
            </p:cNvSpPr>
            <p:nvPr/>
          </p:nvSpPr>
          <p:spPr bwMode="auto">
            <a:xfrm>
              <a:off x="7097" y="6165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891" name="Text Box 3"/>
            <p:cNvSpPr txBox="1">
              <a:spLocks noChangeArrowheads="1"/>
            </p:cNvSpPr>
            <p:nvPr/>
          </p:nvSpPr>
          <p:spPr bwMode="auto">
            <a:xfrm>
              <a:off x="7142" y="7170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B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890" name="Text Box 2"/>
            <p:cNvSpPr txBox="1">
              <a:spLocks noChangeArrowheads="1"/>
            </p:cNvSpPr>
            <p:nvPr/>
          </p:nvSpPr>
          <p:spPr bwMode="auto">
            <a:xfrm>
              <a:off x="9764" y="6957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285852" y="500042"/>
            <a:ext cx="63579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IV. </a:t>
            </a:r>
            <a:r>
              <a:rPr lang="uk-UA" sz="2400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Самостійна </a:t>
            </a:r>
            <a:r>
              <a:rPr lang="uk-UA" sz="2400" b="1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робота (виконайте два варіанти на вибір)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Побудувати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охарактеризувати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зображення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7934" name="Group 46"/>
          <p:cNvGrpSpPr>
            <a:grpSpLocks noChangeAspect="1"/>
          </p:cNvGrpSpPr>
          <p:nvPr/>
        </p:nvGrpSpPr>
        <p:grpSpPr bwMode="auto">
          <a:xfrm>
            <a:off x="1071538" y="3714752"/>
            <a:ext cx="7454287" cy="1857388"/>
            <a:chOff x="1701" y="5669"/>
            <a:chExt cx="9039" cy="2253"/>
          </a:xfrm>
        </p:grpSpPr>
        <p:sp>
          <p:nvSpPr>
            <p:cNvPr id="37968" name="AutoShape 80"/>
            <p:cNvSpPr>
              <a:spLocks noChangeAspect="1" noChangeArrowheads="1" noTextEdit="1"/>
            </p:cNvSpPr>
            <p:nvPr/>
          </p:nvSpPr>
          <p:spPr bwMode="auto">
            <a:xfrm>
              <a:off x="1701" y="5669"/>
              <a:ext cx="9039" cy="225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967" name="AutoShape 79"/>
            <p:cNvSpPr>
              <a:spLocks noChangeShapeType="1"/>
            </p:cNvSpPr>
            <p:nvPr/>
          </p:nvSpPr>
          <p:spPr bwMode="auto">
            <a:xfrm>
              <a:off x="2100" y="6884"/>
              <a:ext cx="2789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966" name="AutoShape 78"/>
            <p:cNvSpPr>
              <a:spLocks noChangeShapeType="1"/>
            </p:cNvSpPr>
            <p:nvPr/>
          </p:nvSpPr>
          <p:spPr bwMode="auto">
            <a:xfrm>
              <a:off x="3510" y="6165"/>
              <a:ext cx="0" cy="135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37965" name="Picture 7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21" y="6825"/>
              <a:ext cx="134" cy="278"/>
            </a:xfrm>
            <a:prstGeom prst="rect">
              <a:avLst/>
            </a:prstGeom>
            <a:noFill/>
          </p:spPr>
        </p:pic>
        <p:pic>
          <p:nvPicPr>
            <p:cNvPr id="37964" name="Picture 7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21" y="6825"/>
              <a:ext cx="134" cy="278"/>
            </a:xfrm>
            <a:prstGeom prst="rect">
              <a:avLst/>
            </a:prstGeom>
            <a:noFill/>
          </p:spPr>
        </p:pic>
        <p:pic>
          <p:nvPicPr>
            <p:cNvPr id="37963" name="Picture 7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65" y="6825"/>
              <a:ext cx="134" cy="278"/>
            </a:xfrm>
            <a:prstGeom prst="rect">
              <a:avLst/>
            </a:prstGeom>
            <a:noFill/>
          </p:spPr>
        </p:pic>
        <p:pic>
          <p:nvPicPr>
            <p:cNvPr id="37962" name="Picture 7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695" y="6825"/>
              <a:ext cx="134" cy="278"/>
            </a:xfrm>
            <a:prstGeom prst="rect">
              <a:avLst/>
            </a:prstGeom>
            <a:noFill/>
          </p:spPr>
        </p:pic>
        <p:sp>
          <p:nvSpPr>
            <p:cNvPr id="37961" name="AutoShape 73"/>
            <p:cNvSpPr>
              <a:spLocks noChangeShapeType="1"/>
            </p:cNvSpPr>
            <p:nvPr/>
          </p:nvSpPr>
          <p:spPr bwMode="auto">
            <a:xfrm flipV="1">
              <a:off x="3225" y="6465"/>
              <a:ext cx="15" cy="728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960" name="Text Box 72"/>
            <p:cNvSpPr txBox="1">
              <a:spLocks noChangeArrowheads="1"/>
            </p:cNvSpPr>
            <p:nvPr/>
          </p:nvSpPr>
          <p:spPr bwMode="auto">
            <a:xfrm>
              <a:off x="1919" y="6942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59" name="Text Box 71"/>
            <p:cNvSpPr txBox="1">
              <a:spLocks noChangeArrowheads="1"/>
            </p:cNvSpPr>
            <p:nvPr/>
          </p:nvSpPr>
          <p:spPr bwMode="auto">
            <a:xfrm>
              <a:off x="4408" y="6972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58" name="Text Box 70"/>
            <p:cNvSpPr txBox="1">
              <a:spLocks noChangeArrowheads="1"/>
            </p:cNvSpPr>
            <p:nvPr/>
          </p:nvSpPr>
          <p:spPr bwMode="auto">
            <a:xfrm>
              <a:off x="3420" y="6828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57" name="Text Box 69"/>
            <p:cNvSpPr txBox="1">
              <a:spLocks noChangeArrowheads="1"/>
            </p:cNvSpPr>
            <p:nvPr/>
          </p:nvSpPr>
          <p:spPr bwMode="auto">
            <a:xfrm>
              <a:off x="3959" y="6900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56" name="Text Box 68"/>
            <p:cNvSpPr txBox="1">
              <a:spLocks noChangeArrowheads="1"/>
            </p:cNvSpPr>
            <p:nvPr/>
          </p:nvSpPr>
          <p:spPr bwMode="auto">
            <a:xfrm>
              <a:off x="2969" y="6081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55" name="Text Box 67"/>
            <p:cNvSpPr txBox="1">
              <a:spLocks noChangeArrowheads="1"/>
            </p:cNvSpPr>
            <p:nvPr/>
          </p:nvSpPr>
          <p:spPr bwMode="auto">
            <a:xfrm>
              <a:off x="2970" y="7152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B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54" name="Text Box 66"/>
            <p:cNvSpPr txBox="1">
              <a:spLocks noChangeArrowheads="1"/>
            </p:cNvSpPr>
            <p:nvPr/>
          </p:nvSpPr>
          <p:spPr bwMode="auto">
            <a:xfrm>
              <a:off x="2686" y="6914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53" name="AutoShape 65"/>
            <p:cNvSpPr>
              <a:spLocks noChangeShapeType="1"/>
            </p:cNvSpPr>
            <p:nvPr/>
          </p:nvSpPr>
          <p:spPr bwMode="auto">
            <a:xfrm>
              <a:off x="7294" y="6904"/>
              <a:ext cx="2789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952" name="Text Box 64"/>
            <p:cNvSpPr txBox="1">
              <a:spLocks noChangeArrowheads="1"/>
            </p:cNvSpPr>
            <p:nvPr/>
          </p:nvSpPr>
          <p:spPr bwMode="auto">
            <a:xfrm>
              <a:off x="8610" y="6886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51" name="Text Box 63"/>
            <p:cNvSpPr txBox="1">
              <a:spLocks noChangeArrowheads="1"/>
            </p:cNvSpPr>
            <p:nvPr/>
          </p:nvSpPr>
          <p:spPr bwMode="auto">
            <a:xfrm>
              <a:off x="9133" y="6957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50" name="Text Box 62"/>
            <p:cNvSpPr txBox="1">
              <a:spLocks noChangeArrowheads="1"/>
            </p:cNvSpPr>
            <p:nvPr/>
          </p:nvSpPr>
          <p:spPr bwMode="auto">
            <a:xfrm>
              <a:off x="7875" y="6957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49" name="Text Box 61"/>
            <p:cNvSpPr txBox="1">
              <a:spLocks noChangeArrowheads="1"/>
            </p:cNvSpPr>
            <p:nvPr/>
          </p:nvSpPr>
          <p:spPr bwMode="auto">
            <a:xfrm>
              <a:off x="7274" y="6942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48" name="Text Box 60"/>
            <p:cNvSpPr txBox="1">
              <a:spLocks noChangeArrowheads="1"/>
            </p:cNvSpPr>
            <p:nvPr/>
          </p:nvSpPr>
          <p:spPr bwMode="auto">
            <a:xfrm>
              <a:off x="9704" y="6972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7947" name="Picture 5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271" y="6847"/>
              <a:ext cx="134" cy="278"/>
            </a:xfrm>
            <a:prstGeom prst="rect">
              <a:avLst/>
            </a:prstGeom>
            <a:noFill/>
          </p:spPr>
        </p:pic>
        <p:pic>
          <p:nvPicPr>
            <p:cNvPr id="37946" name="Picture 5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430" y="6847"/>
              <a:ext cx="134" cy="278"/>
            </a:xfrm>
            <a:prstGeom prst="rect">
              <a:avLst/>
            </a:prstGeom>
            <a:noFill/>
          </p:spPr>
        </p:pic>
        <p:pic>
          <p:nvPicPr>
            <p:cNvPr id="37945" name="Picture 5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059" y="6847"/>
              <a:ext cx="134" cy="278"/>
            </a:xfrm>
            <a:prstGeom prst="rect">
              <a:avLst/>
            </a:prstGeom>
            <a:noFill/>
          </p:spPr>
        </p:pic>
        <p:pic>
          <p:nvPicPr>
            <p:cNvPr id="37944" name="Picture 5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900" y="6844"/>
              <a:ext cx="134" cy="278"/>
            </a:xfrm>
            <a:prstGeom prst="rect">
              <a:avLst/>
            </a:prstGeom>
            <a:noFill/>
          </p:spPr>
        </p:pic>
        <p:sp>
          <p:nvSpPr>
            <p:cNvPr id="37943" name="AutoShape 55"/>
            <p:cNvSpPr>
              <a:spLocks noChangeShapeType="1"/>
            </p:cNvSpPr>
            <p:nvPr/>
          </p:nvSpPr>
          <p:spPr bwMode="auto">
            <a:xfrm flipV="1">
              <a:off x="7758" y="6424"/>
              <a:ext cx="15" cy="728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942" name="Text Box 54"/>
            <p:cNvSpPr txBox="1">
              <a:spLocks noChangeArrowheads="1"/>
            </p:cNvSpPr>
            <p:nvPr/>
          </p:nvSpPr>
          <p:spPr bwMode="auto">
            <a:xfrm>
              <a:off x="7548" y="6042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41" name="AutoShape 53"/>
            <p:cNvSpPr>
              <a:spLocks noChangeShapeType="1"/>
            </p:cNvSpPr>
            <p:nvPr/>
          </p:nvSpPr>
          <p:spPr bwMode="auto">
            <a:xfrm>
              <a:off x="8745" y="6236"/>
              <a:ext cx="1" cy="1264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940" name="AutoShape 52"/>
            <p:cNvSpPr>
              <a:spLocks noChangeShapeType="1"/>
            </p:cNvSpPr>
            <p:nvPr/>
          </p:nvSpPr>
          <p:spPr bwMode="auto">
            <a:xfrm>
              <a:off x="5355" y="6165"/>
              <a:ext cx="1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939" name="AutoShape 51"/>
            <p:cNvSpPr>
              <a:spLocks noChangeShapeType="1"/>
            </p:cNvSpPr>
            <p:nvPr/>
          </p:nvSpPr>
          <p:spPr bwMode="auto">
            <a:xfrm>
              <a:off x="8595" y="6081"/>
              <a:ext cx="150" cy="159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938" name="AutoShape 50"/>
            <p:cNvSpPr>
              <a:spLocks noChangeShapeType="1"/>
            </p:cNvSpPr>
            <p:nvPr/>
          </p:nvSpPr>
          <p:spPr bwMode="auto">
            <a:xfrm>
              <a:off x="8746" y="7485"/>
              <a:ext cx="150" cy="159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937" name="AutoShape 49"/>
            <p:cNvSpPr>
              <a:spLocks noChangeShapeType="1"/>
            </p:cNvSpPr>
            <p:nvPr/>
          </p:nvSpPr>
          <p:spPr bwMode="auto">
            <a:xfrm flipV="1">
              <a:off x="8580" y="7457"/>
              <a:ext cx="165" cy="187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936" name="AutoShape 48"/>
            <p:cNvSpPr>
              <a:spLocks noChangeShapeType="1"/>
            </p:cNvSpPr>
            <p:nvPr/>
          </p:nvSpPr>
          <p:spPr bwMode="auto">
            <a:xfrm flipV="1">
              <a:off x="8746" y="6081"/>
              <a:ext cx="150" cy="15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935" name="Text Box 47"/>
            <p:cNvSpPr txBox="1">
              <a:spLocks noChangeArrowheads="1"/>
            </p:cNvSpPr>
            <p:nvPr/>
          </p:nvSpPr>
          <p:spPr bwMode="auto">
            <a:xfrm>
              <a:off x="7532" y="7101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B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1571604" y="1571612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Варіант1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643570" y="1500174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Варіант 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643042" y="3429000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Варіант3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000760" y="3214686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Варіант4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1357298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71604" y="642918"/>
          <a:ext cx="5576953" cy="4064004"/>
        </p:xfrm>
        <a:graphic>
          <a:graphicData uri="http://schemas.openxmlformats.org/drawingml/2006/table">
            <a:tbl>
              <a:tblPr/>
              <a:tblGrid>
                <a:gridCol w="4419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64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42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05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4507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2046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0033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0084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0033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0033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00944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0033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94107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04621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288072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349364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209006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</a:tblGrid>
              <a:tr h="33866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latin typeface="Times New Roman"/>
                          <a:ea typeface="Calibri"/>
                          <a:cs typeface="Times New Roman"/>
                        </a:rPr>
                        <a:t> 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57554" y="285728"/>
            <a:ext cx="26432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Кросворд</a:t>
            </a:r>
            <a:endParaRPr lang="uk-UA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57158" y="4714884"/>
            <a:ext cx="878684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1-Точка ,в якій перетинаються падаючі промені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2- 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подвійність світла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 зміни напрямку променя при переході з одного середовища в іншу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одиниця оптичної сили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прозоре тіло обмежене сферичними поверхнями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 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зорової системи людини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відношення швидкості  світла у вакуумі до швидкості світла в будь яком   середовищі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оптичний прилад , що складається з двох паралельно розташованих з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єднаних разом зорових труб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- лінія,  уздовж якої переноситься світлова енергія</a:t>
            </a:r>
            <a:endParaRPr kumimoji="0" lang="uk-U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990600"/>
          </a:xfrm>
        </p:spPr>
        <p:txBody>
          <a:bodyPr>
            <a:normAutofit/>
          </a:bodyPr>
          <a:lstStyle/>
          <a:p>
            <a:r>
              <a:rPr lang="uk-UA" dirty="0" smtClean="0"/>
              <a:t>Домашнє завдання</a:t>
            </a:r>
            <a:endParaRPr lang="uk-UA" dirty="0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8229600" cy="4937760"/>
          </a:xfrm>
        </p:spPr>
        <p:txBody>
          <a:bodyPr/>
          <a:lstStyle/>
          <a:p>
            <a:r>
              <a:rPr lang="uk-UA" dirty="0" smtClean="0"/>
              <a:t>Повторити параграф27</a:t>
            </a:r>
          </a:p>
          <a:p>
            <a:endParaRPr lang="uk-UA" dirty="0" smtClean="0"/>
          </a:p>
          <a:p>
            <a:r>
              <a:rPr lang="uk-UA" dirty="0" smtClean="0"/>
              <a:t>Вправа 27 (4)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857224" y="500042"/>
            <a:ext cx="8286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Пригадайте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000108"/>
            <a:ext cx="771530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1.Що таке оптика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2.Що таке дуалізм світла 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3.Що таке геометрична оптика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4.Що таке промінь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5.Як  звучить закон прямолінійного розповсюдження світла.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6.Які явища пояснює закон поширення світла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7.Закони відбивання світла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8.Що таке заломлення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9.Закони заломлення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10.Що таке абсолютний показник заломлення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11.Що таке лінза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12. Які бувають лінзи.   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642918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13.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малюнку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зображені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скляні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лінзи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них 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збірні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сканирование000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714488"/>
            <a:ext cx="450059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14282" y="357166"/>
            <a:ext cx="84235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14.</a:t>
            </a:r>
            <a:r>
              <a:rPr kumimoji="0" lang="uk-U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малюнку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представлений 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хід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променів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світла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через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лінзу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головна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оптична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вісь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лінзи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Яка 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точок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зазначена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малюнку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головним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фокусом 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лінзи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" name="Text Box 13"/>
          <p:cNvSpPr txBox="1">
            <a:spLocks noChangeArrowheads="1"/>
          </p:cNvSpPr>
          <p:nvPr/>
        </p:nvSpPr>
        <p:spPr bwMode="auto">
          <a:xfrm>
            <a:off x="2071670" y="2500306"/>
            <a:ext cx="465930" cy="37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65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9246" name="Group 30"/>
          <p:cNvGrpSpPr>
            <a:grpSpLocks noChangeAspect="1"/>
          </p:cNvGrpSpPr>
          <p:nvPr/>
        </p:nvGrpSpPr>
        <p:grpSpPr bwMode="auto">
          <a:xfrm>
            <a:off x="497648" y="2071678"/>
            <a:ext cx="8074880" cy="3000396"/>
            <a:chOff x="1615" y="1134"/>
            <a:chExt cx="8184" cy="3262"/>
          </a:xfrm>
        </p:grpSpPr>
        <p:sp>
          <p:nvSpPr>
            <p:cNvPr id="9264" name="AutoShape 48"/>
            <p:cNvSpPr>
              <a:spLocks noChangeAspect="1" noChangeArrowheads="1" noTextEdit="1"/>
            </p:cNvSpPr>
            <p:nvPr/>
          </p:nvSpPr>
          <p:spPr bwMode="auto">
            <a:xfrm>
              <a:off x="1701" y="1134"/>
              <a:ext cx="8098" cy="326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ru-RU"/>
            </a:p>
          </p:txBody>
        </p:sp>
        <p:sp>
          <p:nvSpPr>
            <p:cNvPr id="9263" name="AutoShape 47"/>
            <p:cNvSpPr>
              <a:spLocks noChangeShapeType="1"/>
            </p:cNvSpPr>
            <p:nvPr/>
          </p:nvSpPr>
          <p:spPr bwMode="auto">
            <a:xfrm>
              <a:off x="4546" y="1590"/>
              <a:ext cx="0" cy="1935"/>
            </a:xfrm>
            <a:prstGeom prst="straightConnector1">
              <a:avLst/>
            </a:prstGeom>
            <a:noFill/>
            <a:ln w="317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ru-RU"/>
            </a:p>
          </p:txBody>
        </p:sp>
        <p:sp>
          <p:nvSpPr>
            <p:cNvPr id="9262" name="AutoShape 46"/>
            <p:cNvSpPr>
              <a:spLocks noChangeShapeType="1"/>
            </p:cNvSpPr>
            <p:nvPr/>
          </p:nvSpPr>
          <p:spPr bwMode="auto">
            <a:xfrm>
              <a:off x="2265" y="2596"/>
              <a:ext cx="4965" cy="0"/>
            </a:xfrm>
            <a:prstGeom prst="straightConnector1">
              <a:avLst/>
            </a:prstGeom>
            <a:noFill/>
            <a:ln w="28575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ru-RU" sz="2400" dirty="0"/>
            </a:p>
          </p:txBody>
        </p:sp>
        <p:sp>
          <p:nvSpPr>
            <p:cNvPr id="9261" name="Text Box 45"/>
            <p:cNvSpPr txBox="1">
              <a:spLocks noChangeArrowheads="1"/>
            </p:cNvSpPr>
            <p:nvPr/>
          </p:nvSpPr>
          <p:spPr bwMode="auto">
            <a:xfrm>
              <a:off x="3138" y="2687"/>
              <a:ext cx="663" cy="5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60" name="Text Box 44"/>
            <p:cNvSpPr txBox="1">
              <a:spLocks noChangeArrowheads="1"/>
            </p:cNvSpPr>
            <p:nvPr/>
          </p:nvSpPr>
          <p:spPr bwMode="auto">
            <a:xfrm>
              <a:off x="5093" y="2610"/>
              <a:ext cx="664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4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9" name="Text Box 43"/>
            <p:cNvSpPr txBox="1">
              <a:spLocks noChangeArrowheads="1"/>
            </p:cNvSpPr>
            <p:nvPr/>
          </p:nvSpPr>
          <p:spPr bwMode="auto">
            <a:xfrm>
              <a:off x="2124" y="2610"/>
              <a:ext cx="665" cy="5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8" name="Text Box 42"/>
            <p:cNvSpPr txBox="1">
              <a:spLocks noChangeArrowheads="1"/>
            </p:cNvSpPr>
            <p:nvPr/>
          </p:nvSpPr>
          <p:spPr bwMode="auto">
            <a:xfrm>
              <a:off x="6106" y="2687"/>
              <a:ext cx="66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5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7" name="AutoShape 41"/>
            <p:cNvSpPr>
              <a:spLocks noChangeShapeType="1"/>
            </p:cNvSpPr>
            <p:nvPr/>
          </p:nvSpPr>
          <p:spPr bwMode="auto">
            <a:xfrm>
              <a:off x="2880" y="2025"/>
              <a:ext cx="1666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ru-RU"/>
            </a:p>
          </p:txBody>
        </p:sp>
        <p:sp>
          <p:nvSpPr>
            <p:cNvPr id="9256" name="AutoShape 40"/>
            <p:cNvSpPr>
              <a:spLocks noChangeShapeType="1"/>
            </p:cNvSpPr>
            <p:nvPr/>
          </p:nvSpPr>
          <p:spPr bwMode="auto">
            <a:xfrm>
              <a:off x="4546" y="2010"/>
              <a:ext cx="3149" cy="1859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ru-RU"/>
            </a:p>
          </p:txBody>
        </p:sp>
        <p:sp>
          <p:nvSpPr>
            <p:cNvPr id="9255" name="AutoShape 39"/>
            <p:cNvSpPr>
              <a:spLocks noChangeShapeType="1"/>
            </p:cNvSpPr>
            <p:nvPr/>
          </p:nvSpPr>
          <p:spPr bwMode="auto">
            <a:xfrm>
              <a:off x="2903" y="2056"/>
              <a:ext cx="4920" cy="1649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ru-RU"/>
            </a:p>
          </p:txBody>
        </p:sp>
        <p:sp>
          <p:nvSpPr>
            <p:cNvPr id="9254" name="Oval 38"/>
            <p:cNvSpPr>
              <a:spLocks noChangeArrowheads="1"/>
            </p:cNvSpPr>
            <p:nvPr/>
          </p:nvSpPr>
          <p:spPr bwMode="auto">
            <a:xfrm>
              <a:off x="2890" y="2015"/>
              <a:ext cx="71" cy="7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ru-RU"/>
            </a:p>
          </p:txBody>
        </p:sp>
        <p:sp>
          <p:nvSpPr>
            <p:cNvPr id="9253" name="Oval 37"/>
            <p:cNvSpPr>
              <a:spLocks noChangeArrowheads="1"/>
            </p:cNvSpPr>
            <p:nvPr/>
          </p:nvSpPr>
          <p:spPr bwMode="auto">
            <a:xfrm>
              <a:off x="5475" y="2566"/>
              <a:ext cx="71" cy="7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ru-RU"/>
            </a:p>
          </p:txBody>
        </p:sp>
        <p:sp>
          <p:nvSpPr>
            <p:cNvPr id="9252" name="Oval 36"/>
            <p:cNvSpPr>
              <a:spLocks noChangeArrowheads="1"/>
            </p:cNvSpPr>
            <p:nvPr/>
          </p:nvSpPr>
          <p:spPr bwMode="auto">
            <a:xfrm>
              <a:off x="3601" y="2566"/>
              <a:ext cx="71" cy="7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ru-RU"/>
            </a:p>
          </p:txBody>
        </p:sp>
        <p:sp>
          <p:nvSpPr>
            <p:cNvPr id="9251" name="Oval 35"/>
            <p:cNvSpPr>
              <a:spLocks noChangeArrowheads="1"/>
            </p:cNvSpPr>
            <p:nvPr/>
          </p:nvSpPr>
          <p:spPr bwMode="auto">
            <a:xfrm>
              <a:off x="6562" y="2567"/>
              <a:ext cx="71" cy="7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ru-RU"/>
            </a:p>
          </p:txBody>
        </p:sp>
        <p:sp>
          <p:nvSpPr>
            <p:cNvPr id="9250" name="Text Box 34"/>
            <p:cNvSpPr txBox="1">
              <a:spLocks noChangeArrowheads="1"/>
            </p:cNvSpPr>
            <p:nvPr/>
          </p:nvSpPr>
          <p:spPr bwMode="auto">
            <a:xfrm>
              <a:off x="6903" y="2458"/>
              <a:ext cx="664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n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49" name="Text Box 33"/>
            <p:cNvSpPr txBox="1">
              <a:spLocks noChangeArrowheads="1"/>
            </p:cNvSpPr>
            <p:nvPr/>
          </p:nvSpPr>
          <p:spPr bwMode="auto">
            <a:xfrm>
              <a:off x="1615" y="2422"/>
              <a:ext cx="664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48" name="Oval 32"/>
            <p:cNvSpPr>
              <a:spLocks noChangeArrowheads="1"/>
            </p:cNvSpPr>
            <p:nvPr/>
          </p:nvSpPr>
          <p:spPr bwMode="auto">
            <a:xfrm>
              <a:off x="2568" y="2566"/>
              <a:ext cx="63" cy="5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ru-RU"/>
            </a:p>
          </p:txBody>
        </p:sp>
        <p:sp>
          <p:nvSpPr>
            <p:cNvPr id="9247" name="Text Box 31"/>
            <p:cNvSpPr txBox="1">
              <a:spLocks noChangeArrowheads="1"/>
            </p:cNvSpPr>
            <p:nvPr/>
          </p:nvSpPr>
          <p:spPr bwMode="auto">
            <a:xfrm>
              <a:off x="2302" y="1735"/>
              <a:ext cx="665" cy="5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428596" y="1643050"/>
            <a:ext cx="8409080" cy="3059002"/>
            <a:chOff x="1836" y="1458"/>
            <a:chExt cx="6624" cy="2411"/>
          </a:xfrm>
        </p:grpSpPr>
        <p:sp>
          <p:nvSpPr>
            <p:cNvPr id="3" name="AutoShape 21"/>
            <p:cNvSpPr>
              <a:spLocks noChangeAspect="1" noChangeArrowheads="1" noTextEdit="1"/>
            </p:cNvSpPr>
            <p:nvPr/>
          </p:nvSpPr>
          <p:spPr bwMode="auto">
            <a:xfrm>
              <a:off x="1836" y="1458"/>
              <a:ext cx="6624" cy="2411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" name="AutoShape 20"/>
            <p:cNvSpPr>
              <a:spLocks noChangeShapeType="1"/>
            </p:cNvSpPr>
            <p:nvPr/>
          </p:nvSpPr>
          <p:spPr bwMode="auto">
            <a:xfrm>
              <a:off x="4516" y="1590"/>
              <a:ext cx="1" cy="193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AutoShape 19"/>
            <p:cNvSpPr>
              <a:spLocks noChangeShapeType="1"/>
            </p:cNvSpPr>
            <p:nvPr/>
          </p:nvSpPr>
          <p:spPr bwMode="auto">
            <a:xfrm>
              <a:off x="2265" y="2596"/>
              <a:ext cx="4965" cy="0"/>
            </a:xfrm>
            <a:prstGeom prst="straightConnector1">
              <a:avLst/>
            </a:prstGeom>
            <a:noFill/>
            <a:ln w="1905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Text Box 18"/>
            <p:cNvSpPr txBox="1">
              <a:spLocks noChangeArrowheads="1"/>
            </p:cNvSpPr>
            <p:nvPr/>
          </p:nvSpPr>
          <p:spPr bwMode="auto">
            <a:xfrm>
              <a:off x="3424" y="2611"/>
              <a:ext cx="663" cy="5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17"/>
            <p:cNvSpPr txBox="1">
              <a:spLocks noChangeArrowheads="1"/>
            </p:cNvSpPr>
            <p:nvPr/>
          </p:nvSpPr>
          <p:spPr bwMode="auto">
            <a:xfrm>
              <a:off x="5239" y="2585"/>
              <a:ext cx="664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16"/>
            <p:cNvSpPr txBox="1">
              <a:spLocks noChangeArrowheads="1"/>
            </p:cNvSpPr>
            <p:nvPr/>
          </p:nvSpPr>
          <p:spPr bwMode="auto">
            <a:xfrm>
              <a:off x="2286" y="2640"/>
              <a:ext cx="665" cy="5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6432" y="2596"/>
              <a:ext cx="66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AutoShape 14"/>
            <p:cNvSpPr>
              <a:spLocks noChangeShapeType="1"/>
            </p:cNvSpPr>
            <p:nvPr/>
          </p:nvSpPr>
          <p:spPr bwMode="auto">
            <a:xfrm>
              <a:off x="2880" y="2025"/>
              <a:ext cx="1666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AutoShape 13"/>
            <p:cNvSpPr>
              <a:spLocks noChangeShapeType="1"/>
            </p:cNvSpPr>
            <p:nvPr/>
          </p:nvSpPr>
          <p:spPr bwMode="auto">
            <a:xfrm>
              <a:off x="4546" y="2010"/>
              <a:ext cx="3149" cy="185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AutoShape 12"/>
            <p:cNvSpPr>
              <a:spLocks noChangeShapeType="1"/>
            </p:cNvSpPr>
            <p:nvPr/>
          </p:nvSpPr>
          <p:spPr bwMode="auto">
            <a:xfrm>
              <a:off x="2869" y="2032"/>
              <a:ext cx="4866" cy="172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Oval 10"/>
            <p:cNvSpPr>
              <a:spLocks noChangeArrowheads="1"/>
            </p:cNvSpPr>
            <p:nvPr/>
          </p:nvSpPr>
          <p:spPr bwMode="auto">
            <a:xfrm>
              <a:off x="5475" y="2566"/>
              <a:ext cx="71" cy="7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Oval 9"/>
            <p:cNvSpPr>
              <a:spLocks noChangeArrowheads="1"/>
            </p:cNvSpPr>
            <p:nvPr/>
          </p:nvSpPr>
          <p:spPr bwMode="auto">
            <a:xfrm>
              <a:off x="3571" y="2566"/>
              <a:ext cx="71" cy="7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Oval 8"/>
            <p:cNvSpPr>
              <a:spLocks noChangeArrowheads="1"/>
            </p:cNvSpPr>
            <p:nvPr/>
          </p:nvSpPr>
          <p:spPr bwMode="auto">
            <a:xfrm>
              <a:off x="6562" y="2567"/>
              <a:ext cx="71" cy="7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>
              <a:off x="7230" y="2355"/>
              <a:ext cx="664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n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1836" y="2355"/>
              <a:ext cx="664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Oval 5"/>
            <p:cNvSpPr>
              <a:spLocks noChangeArrowheads="1"/>
            </p:cNvSpPr>
            <p:nvPr/>
          </p:nvSpPr>
          <p:spPr bwMode="auto">
            <a:xfrm>
              <a:off x="2401" y="2566"/>
              <a:ext cx="71" cy="7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Text Box 4"/>
            <p:cNvSpPr txBox="1">
              <a:spLocks noChangeArrowheads="1"/>
            </p:cNvSpPr>
            <p:nvPr/>
          </p:nvSpPr>
          <p:spPr bwMode="auto">
            <a:xfrm>
              <a:off x="2680" y="1740"/>
              <a:ext cx="665" cy="5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А</a:t>
              </a:r>
              <a:endPara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AutoShape 3"/>
            <p:cNvSpPr>
              <a:spLocks noChangeShapeType="1"/>
            </p:cNvSpPr>
            <p:nvPr/>
          </p:nvSpPr>
          <p:spPr bwMode="auto">
            <a:xfrm flipV="1">
              <a:off x="2904" y="2021"/>
              <a:ext cx="1" cy="58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Text Box 2"/>
            <p:cNvSpPr txBox="1">
              <a:spLocks noChangeArrowheads="1"/>
            </p:cNvSpPr>
            <p:nvPr/>
          </p:nvSpPr>
          <p:spPr bwMode="auto">
            <a:xfrm>
              <a:off x="2793" y="2640"/>
              <a:ext cx="664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B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Text Box 4"/>
            <p:cNvSpPr txBox="1">
              <a:spLocks noChangeArrowheads="1"/>
            </p:cNvSpPr>
            <p:nvPr/>
          </p:nvSpPr>
          <p:spPr bwMode="auto">
            <a:xfrm>
              <a:off x="2680" y="1740"/>
              <a:ext cx="665" cy="5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А</a:t>
              </a:r>
              <a:endPara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46" name="Прямая со стрелкой 45"/>
          <p:cNvCxnSpPr/>
          <p:nvPr/>
        </p:nvCxnSpPr>
        <p:spPr>
          <a:xfrm rot="5400000">
            <a:off x="6537388" y="3678191"/>
            <a:ext cx="1214447" cy="168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143108" y="285728"/>
            <a:ext cx="47149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Розв'язування 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задач.</a:t>
            </a:r>
          </a:p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Виконайте рисунок у зошиті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6929454" y="2714620"/>
            <a:ext cx="842939" cy="685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7000892" y="4357694"/>
            <a:ext cx="842939" cy="685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А1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Прямая со стрелкой 54"/>
          <p:cNvCxnSpPr/>
          <p:nvPr/>
        </p:nvCxnSpPr>
        <p:spPr>
          <a:xfrm rot="5400000">
            <a:off x="6537387" y="3678191"/>
            <a:ext cx="1214447" cy="168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0721" name="Group 1"/>
          <p:cNvGrpSpPr>
            <a:grpSpLocks noChangeAspect="1"/>
          </p:cNvGrpSpPr>
          <p:nvPr/>
        </p:nvGrpSpPr>
        <p:grpSpPr bwMode="auto">
          <a:xfrm>
            <a:off x="-55162" y="1500174"/>
            <a:ext cx="10100140" cy="4000528"/>
            <a:chOff x="855" y="6994"/>
            <a:chExt cx="7410" cy="2936"/>
          </a:xfrm>
        </p:grpSpPr>
        <p:sp>
          <p:nvSpPr>
            <p:cNvPr id="30741" name="AutoShape 21"/>
            <p:cNvSpPr>
              <a:spLocks noChangeAspect="1" noChangeArrowheads="1" noTextEdit="1"/>
            </p:cNvSpPr>
            <p:nvPr/>
          </p:nvSpPr>
          <p:spPr bwMode="auto">
            <a:xfrm>
              <a:off x="855" y="6994"/>
              <a:ext cx="7410" cy="293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40" name="AutoShape 20"/>
            <p:cNvSpPr>
              <a:spLocks noChangeShapeType="1"/>
            </p:cNvSpPr>
            <p:nvPr/>
          </p:nvSpPr>
          <p:spPr bwMode="auto">
            <a:xfrm>
              <a:off x="2055" y="8550"/>
              <a:ext cx="3975" cy="0"/>
            </a:xfrm>
            <a:prstGeom prst="straightConnector1">
              <a:avLst/>
            </a:prstGeom>
            <a:noFill/>
            <a:ln w="31750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39" name="AutoShape 19"/>
            <p:cNvSpPr>
              <a:spLocks noChangeShapeType="1"/>
            </p:cNvSpPr>
            <p:nvPr/>
          </p:nvSpPr>
          <p:spPr bwMode="auto">
            <a:xfrm>
              <a:off x="3931" y="7665"/>
              <a:ext cx="0" cy="1635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38" name="AutoShape 18"/>
            <p:cNvSpPr>
              <a:spLocks noChangeShapeType="1"/>
            </p:cNvSpPr>
            <p:nvPr/>
          </p:nvSpPr>
          <p:spPr bwMode="auto">
            <a:xfrm>
              <a:off x="2941" y="7665"/>
              <a:ext cx="975" cy="436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37" name="AutoShape 17"/>
            <p:cNvSpPr>
              <a:spLocks noChangeShapeType="1"/>
            </p:cNvSpPr>
            <p:nvPr/>
          </p:nvSpPr>
          <p:spPr bwMode="auto">
            <a:xfrm>
              <a:off x="2950" y="7905"/>
              <a:ext cx="975" cy="436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29" name="Text Box 9"/>
            <p:cNvSpPr txBox="1">
              <a:spLocks noChangeArrowheads="1"/>
            </p:cNvSpPr>
            <p:nvPr/>
          </p:nvSpPr>
          <p:spPr bwMode="auto">
            <a:xfrm>
              <a:off x="6472" y="8341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n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5" name="Text Box 5"/>
            <p:cNvSpPr txBox="1">
              <a:spLocks noChangeArrowheads="1"/>
            </p:cNvSpPr>
            <p:nvPr/>
          </p:nvSpPr>
          <p:spPr bwMode="auto">
            <a:xfrm>
              <a:off x="1507" y="8299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928662" y="428604"/>
            <a:ext cx="73581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ІІІ. Розв’язування задач.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Задача 1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Побудувати хід 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променів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збиральній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лінзі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428604"/>
            <a:ext cx="73581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Відповідь: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097" name="Group 1"/>
          <p:cNvGrpSpPr>
            <a:grpSpLocks noChangeAspect="1"/>
          </p:cNvGrpSpPr>
          <p:nvPr/>
        </p:nvGrpSpPr>
        <p:grpSpPr bwMode="auto">
          <a:xfrm>
            <a:off x="0" y="1357298"/>
            <a:ext cx="9017983" cy="3571900"/>
            <a:chOff x="855" y="6994"/>
            <a:chExt cx="7410" cy="2936"/>
          </a:xfrm>
        </p:grpSpPr>
        <p:sp>
          <p:nvSpPr>
            <p:cNvPr id="4117" name="AutoShape 21"/>
            <p:cNvSpPr>
              <a:spLocks noChangeAspect="1" noChangeArrowheads="1" noTextEdit="1"/>
            </p:cNvSpPr>
            <p:nvPr/>
          </p:nvSpPr>
          <p:spPr bwMode="auto">
            <a:xfrm>
              <a:off x="855" y="6994"/>
              <a:ext cx="7410" cy="293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4116" name="AutoShape 20"/>
            <p:cNvSpPr>
              <a:spLocks noChangeShapeType="1"/>
            </p:cNvSpPr>
            <p:nvPr/>
          </p:nvSpPr>
          <p:spPr bwMode="auto">
            <a:xfrm>
              <a:off x="2055" y="8550"/>
              <a:ext cx="3975" cy="0"/>
            </a:xfrm>
            <a:prstGeom prst="straightConnector1">
              <a:avLst/>
            </a:prstGeom>
            <a:noFill/>
            <a:ln w="31750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4115" name="AutoShape 19"/>
            <p:cNvSpPr>
              <a:spLocks noChangeShapeType="1"/>
            </p:cNvSpPr>
            <p:nvPr/>
          </p:nvSpPr>
          <p:spPr bwMode="auto">
            <a:xfrm>
              <a:off x="3931" y="7665"/>
              <a:ext cx="0" cy="1635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4114" name="AutoShape 18"/>
            <p:cNvSpPr>
              <a:spLocks noChangeShapeType="1"/>
            </p:cNvSpPr>
            <p:nvPr/>
          </p:nvSpPr>
          <p:spPr bwMode="auto">
            <a:xfrm>
              <a:off x="2941" y="7665"/>
              <a:ext cx="975" cy="43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4113" name="AutoShape 17"/>
            <p:cNvSpPr>
              <a:spLocks noChangeShapeType="1"/>
            </p:cNvSpPr>
            <p:nvPr/>
          </p:nvSpPr>
          <p:spPr bwMode="auto">
            <a:xfrm>
              <a:off x="2950" y="7905"/>
              <a:ext cx="975" cy="43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4112" name="AutoShape 16"/>
            <p:cNvSpPr>
              <a:spLocks noChangeShapeType="1"/>
            </p:cNvSpPr>
            <p:nvPr/>
          </p:nvSpPr>
          <p:spPr bwMode="auto">
            <a:xfrm>
              <a:off x="4696" y="7823"/>
              <a:ext cx="1" cy="1339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4111" name="AutoShape 15"/>
            <p:cNvSpPr>
              <a:spLocks noChangeShapeType="1"/>
            </p:cNvSpPr>
            <p:nvPr/>
          </p:nvSpPr>
          <p:spPr bwMode="auto">
            <a:xfrm>
              <a:off x="2458" y="7905"/>
              <a:ext cx="2578" cy="1163"/>
            </a:xfrm>
            <a:prstGeom prst="straightConnector1">
              <a:avLst/>
            </a:prstGeom>
            <a:noFill/>
            <a:ln w="28575">
              <a:solidFill>
                <a:srgbClr val="31849B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4110" name="AutoShape 14"/>
            <p:cNvSpPr>
              <a:spLocks noChangeShapeType="1"/>
            </p:cNvSpPr>
            <p:nvPr/>
          </p:nvSpPr>
          <p:spPr bwMode="auto">
            <a:xfrm>
              <a:off x="3931" y="8101"/>
              <a:ext cx="1105" cy="1199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4109" name="AutoShape 13"/>
            <p:cNvSpPr>
              <a:spLocks noChangeShapeType="1"/>
            </p:cNvSpPr>
            <p:nvPr/>
          </p:nvSpPr>
          <p:spPr bwMode="auto">
            <a:xfrm>
              <a:off x="3925" y="8341"/>
              <a:ext cx="1294" cy="959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4108" name="AutoShape 12"/>
            <p:cNvSpPr>
              <a:spLocks noChangeShapeType="1"/>
            </p:cNvSpPr>
            <p:nvPr/>
          </p:nvSpPr>
          <p:spPr bwMode="auto">
            <a:xfrm>
              <a:off x="4697" y="7905"/>
              <a:ext cx="1333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4107" name="AutoShape 11"/>
            <p:cNvSpPr>
              <a:spLocks noChangeShapeType="1"/>
            </p:cNvSpPr>
            <p:nvPr/>
          </p:nvSpPr>
          <p:spPr bwMode="auto">
            <a:xfrm>
              <a:off x="3669" y="8460"/>
              <a:ext cx="1" cy="8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4106" name="Text Box 10"/>
            <p:cNvSpPr txBox="1">
              <a:spLocks noChangeArrowheads="1"/>
            </p:cNvSpPr>
            <p:nvPr/>
          </p:nvSpPr>
          <p:spPr bwMode="auto">
            <a:xfrm>
              <a:off x="4308" y="7522"/>
              <a:ext cx="2594" cy="5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Фокальна площина</a:t>
              </a:r>
              <a:endPara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5" name="Text Box 9"/>
            <p:cNvSpPr txBox="1">
              <a:spLocks noChangeArrowheads="1"/>
            </p:cNvSpPr>
            <p:nvPr/>
          </p:nvSpPr>
          <p:spPr bwMode="auto">
            <a:xfrm>
              <a:off x="6119" y="8341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n</a:t>
              </a: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4" name="Text Box 8"/>
            <p:cNvSpPr txBox="1">
              <a:spLocks noChangeArrowheads="1"/>
            </p:cNvSpPr>
            <p:nvPr/>
          </p:nvSpPr>
          <p:spPr bwMode="auto">
            <a:xfrm>
              <a:off x="4697" y="8619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F</a:t>
              </a: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3" name="AutoShape 7"/>
            <p:cNvSpPr>
              <a:spLocks noChangeShapeType="1"/>
            </p:cNvSpPr>
            <p:nvPr/>
          </p:nvSpPr>
          <p:spPr bwMode="auto">
            <a:xfrm flipH="1">
              <a:off x="2332" y="9290"/>
              <a:ext cx="1304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4102" name="Text Box 6"/>
            <p:cNvSpPr txBox="1">
              <a:spLocks noChangeArrowheads="1"/>
            </p:cNvSpPr>
            <p:nvPr/>
          </p:nvSpPr>
          <p:spPr bwMode="auto">
            <a:xfrm>
              <a:off x="962" y="8827"/>
              <a:ext cx="2816" cy="9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>
                  <a:ln>
                    <a:noFill/>
                  </a:ln>
                  <a:solidFill>
                    <a:srgbClr val="21212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   допоміжні промінь</a:t>
              </a:r>
              <a:r>
                <a:rPr kumimoji="0" lang="uk-UA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1" name="Text Box 5"/>
            <p:cNvSpPr txBox="1">
              <a:spLocks noChangeArrowheads="1"/>
            </p:cNvSpPr>
            <p:nvPr/>
          </p:nvSpPr>
          <p:spPr bwMode="auto">
            <a:xfrm>
              <a:off x="1606" y="8310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</a:t>
              </a: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0" name="Text Box 4"/>
            <p:cNvSpPr txBox="1">
              <a:spLocks noChangeArrowheads="1"/>
            </p:cNvSpPr>
            <p:nvPr/>
          </p:nvSpPr>
          <p:spPr bwMode="auto">
            <a:xfrm>
              <a:off x="4375" y="7497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а</a:t>
              </a:r>
              <a:endParaRPr kumimoji="0" lang="uk-UA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9" name="Text Box 3"/>
            <p:cNvSpPr txBox="1">
              <a:spLocks noChangeArrowheads="1"/>
            </p:cNvSpPr>
            <p:nvPr/>
          </p:nvSpPr>
          <p:spPr bwMode="auto">
            <a:xfrm>
              <a:off x="4375" y="9101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b</a:t>
              </a: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8" name="Oval 2"/>
            <p:cNvSpPr>
              <a:spLocks noChangeArrowheads="1"/>
            </p:cNvSpPr>
            <p:nvPr/>
          </p:nvSpPr>
          <p:spPr bwMode="auto">
            <a:xfrm>
              <a:off x="4659" y="8884"/>
              <a:ext cx="71" cy="7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428604"/>
            <a:ext cx="7858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Задача 2.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2. Побудувати хід  промінів в розсіювальної лінзі.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7290" y="1357298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pSp>
        <p:nvGrpSpPr>
          <p:cNvPr id="4" name="Group 1"/>
          <p:cNvGrpSpPr>
            <a:grpSpLocks noChangeAspect="1"/>
          </p:cNvGrpSpPr>
          <p:nvPr/>
        </p:nvGrpSpPr>
        <p:grpSpPr bwMode="auto">
          <a:xfrm>
            <a:off x="1214414" y="1785926"/>
            <a:ext cx="7262643" cy="2932043"/>
            <a:chOff x="1791" y="12711"/>
            <a:chExt cx="6190" cy="2499"/>
          </a:xfrm>
        </p:grpSpPr>
        <p:sp>
          <p:nvSpPr>
            <p:cNvPr id="6" name="AutoShape 23"/>
            <p:cNvSpPr>
              <a:spLocks noChangeShapeType="1"/>
            </p:cNvSpPr>
            <p:nvPr/>
          </p:nvSpPr>
          <p:spPr bwMode="auto">
            <a:xfrm>
              <a:off x="4646" y="12840"/>
              <a:ext cx="0" cy="2220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7" name="AutoShape 22"/>
            <p:cNvSpPr>
              <a:spLocks noChangeShapeType="1"/>
            </p:cNvSpPr>
            <p:nvPr/>
          </p:nvSpPr>
          <p:spPr bwMode="auto">
            <a:xfrm>
              <a:off x="2295" y="13963"/>
              <a:ext cx="5025" cy="1"/>
            </a:xfrm>
            <a:prstGeom prst="straightConnector1">
              <a:avLst/>
            </a:prstGeom>
            <a:noFill/>
            <a:ln w="31750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8" name="AutoShape 21"/>
            <p:cNvSpPr>
              <a:spLocks noChangeShapeType="1"/>
            </p:cNvSpPr>
            <p:nvPr/>
          </p:nvSpPr>
          <p:spPr bwMode="auto">
            <a:xfrm flipH="1" flipV="1">
              <a:off x="4471" y="12711"/>
              <a:ext cx="164" cy="150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9" name="AutoShape 20"/>
            <p:cNvSpPr>
              <a:spLocks noChangeShapeType="1"/>
            </p:cNvSpPr>
            <p:nvPr/>
          </p:nvSpPr>
          <p:spPr bwMode="auto">
            <a:xfrm flipV="1">
              <a:off x="4646" y="12711"/>
              <a:ext cx="131" cy="150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0" name="AutoShape 19"/>
            <p:cNvSpPr>
              <a:spLocks noChangeShapeType="1"/>
            </p:cNvSpPr>
            <p:nvPr/>
          </p:nvSpPr>
          <p:spPr bwMode="auto">
            <a:xfrm flipV="1">
              <a:off x="4504" y="15060"/>
              <a:ext cx="131" cy="150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1" name="AutoShape 18"/>
            <p:cNvSpPr>
              <a:spLocks noChangeShapeType="1"/>
            </p:cNvSpPr>
            <p:nvPr/>
          </p:nvSpPr>
          <p:spPr bwMode="auto">
            <a:xfrm flipH="1" flipV="1">
              <a:off x="4646" y="15060"/>
              <a:ext cx="164" cy="150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3" name="AutoShape 16"/>
            <p:cNvSpPr>
              <a:spLocks noChangeShapeType="1"/>
            </p:cNvSpPr>
            <p:nvPr/>
          </p:nvSpPr>
          <p:spPr bwMode="auto">
            <a:xfrm>
              <a:off x="3640" y="12868"/>
              <a:ext cx="995" cy="574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1791" y="13827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</a:t>
              </a: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7320" y="13824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n</a:t>
              </a: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1745" name="Group 1"/>
          <p:cNvGrpSpPr>
            <a:grpSpLocks noChangeAspect="1"/>
          </p:cNvGrpSpPr>
          <p:nvPr/>
        </p:nvGrpSpPr>
        <p:grpSpPr bwMode="auto">
          <a:xfrm>
            <a:off x="1139664" y="1000108"/>
            <a:ext cx="7550098" cy="4429156"/>
            <a:chOff x="1701" y="12178"/>
            <a:chExt cx="6435" cy="3775"/>
          </a:xfrm>
        </p:grpSpPr>
        <p:sp>
          <p:nvSpPr>
            <p:cNvPr id="31768" name="AutoShape 24"/>
            <p:cNvSpPr>
              <a:spLocks noChangeAspect="1" noChangeArrowheads="1" noTextEdit="1"/>
            </p:cNvSpPr>
            <p:nvPr/>
          </p:nvSpPr>
          <p:spPr bwMode="auto">
            <a:xfrm>
              <a:off x="1701" y="12178"/>
              <a:ext cx="6435" cy="377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1767" name="AutoShape 23"/>
            <p:cNvSpPr>
              <a:spLocks noChangeShapeType="1"/>
            </p:cNvSpPr>
            <p:nvPr/>
          </p:nvSpPr>
          <p:spPr bwMode="auto">
            <a:xfrm>
              <a:off x="4646" y="12840"/>
              <a:ext cx="0" cy="2220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1766" name="AutoShape 22"/>
            <p:cNvSpPr>
              <a:spLocks noChangeShapeType="1"/>
            </p:cNvSpPr>
            <p:nvPr/>
          </p:nvSpPr>
          <p:spPr bwMode="auto">
            <a:xfrm>
              <a:off x="2295" y="13963"/>
              <a:ext cx="5025" cy="1"/>
            </a:xfrm>
            <a:prstGeom prst="straightConnector1">
              <a:avLst/>
            </a:prstGeom>
            <a:noFill/>
            <a:ln w="31750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1765" name="AutoShape 21"/>
            <p:cNvSpPr>
              <a:spLocks noChangeShapeType="1"/>
            </p:cNvSpPr>
            <p:nvPr/>
          </p:nvSpPr>
          <p:spPr bwMode="auto">
            <a:xfrm flipH="1" flipV="1">
              <a:off x="4471" y="12711"/>
              <a:ext cx="164" cy="150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1764" name="AutoShape 20"/>
            <p:cNvSpPr>
              <a:spLocks noChangeShapeType="1"/>
            </p:cNvSpPr>
            <p:nvPr/>
          </p:nvSpPr>
          <p:spPr bwMode="auto">
            <a:xfrm flipV="1">
              <a:off x="4646" y="12711"/>
              <a:ext cx="131" cy="150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1763" name="AutoShape 19"/>
            <p:cNvSpPr>
              <a:spLocks noChangeShapeType="1"/>
            </p:cNvSpPr>
            <p:nvPr/>
          </p:nvSpPr>
          <p:spPr bwMode="auto">
            <a:xfrm flipV="1">
              <a:off x="4504" y="15060"/>
              <a:ext cx="131" cy="150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1762" name="AutoShape 18"/>
            <p:cNvSpPr>
              <a:spLocks noChangeShapeType="1"/>
            </p:cNvSpPr>
            <p:nvPr/>
          </p:nvSpPr>
          <p:spPr bwMode="auto">
            <a:xfrm flipH="1" flipV="1">
              <a:off x="4646" y="15060"/>
              <a:ext cx="164" cy="150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1761" name="AutoShape 17"/>
            <p:cNvSpPr>
              <a:spLocks noChangeShapeType="1"/>
            </p:cNvSpPr>
            <p:nvPr/>
          </p:nvSpPr>
          <p:spPr bwMode="auto">
            <a:xfrm>
              <a:off x="3956" y="13285"/>
              <a:ext cx="1" cy="1369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1760" name="AutoShape 16"/>
            <p:cNvSpPr>
              <a:spLocks noChangeShapeType="1"/>
            </p:cNvSpPr>
            <p:nvPr/>
          </p:nvSpPr>
          <p:spPr bwMode="auto">
            <a:xfrm>
              <a:off x="3640" y="12711"/>
              <a:ext cx="995" cy="574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1759" name="AutoShape 15"/>
            <p:cNvSpPr>
              <a:spLocks noChangeShapeType="1"/>
            </p:cNvSpPr>
            <p:nvPr/>
          </p:nvSpPr>
          <p:spPr bwMode="auto">
            <a:xfrm flipV="1">
              <a:off x="4635" y="12768"/>
              <a:ext cx="1247" cy="517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1758" name="Text Box 14"/>
            <p:cNvSpPr txBox="1">
              <a:spLocks noChangeArrowheads="1"/>
            </p:cNvSpPr>
            <p:nvPr/>
          </p:nvSpPr>
          <p:spPr bwMode="auto">
            <a:xfrm>
              <a:off x="1791" y="13827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</a:t>
              </a: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57" name="Text Box 13"/>
            <p:cNvSpPr txBox="1">
              <a:spLocks noChangeArrowheads="1"/>
            </p:cNvSpPr>
            <p:nvPr/>
          </p:nvSpPr>
          <p:spPr bwMode="auto">
            <a:xfrm>
              <a:off x="7320" y="13824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n</a:t>
              </a: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56" name="Text Box 12"/>
            <p:cNvSpPr txBox="1">
              <a:spLocks noChangeArrowheads="1"/>
            </p:cNvSpPr>
            <p:nvPr/>
          </p:nvSpPr>
          <p:spPr bwMode="auto">
            <a:xfrm>
              <a:off x="3713" y="12909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а</a:t>
              </a:r>
              <a:endPara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55" name="Text Box 11"/>
            <p:cNvSpPr txBox="1">
              <a:spLocks noChangeArrowheads="1"/>
            </p:cNvSpPr>
            <p:nvPr/>
          </p:nvSpPr>
          <p:spPr bwMode="auto">
            <a:xfrm>
              <a:off x="3652" y="14553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54" name="AutoShape 10"/>
            <p:cNvSpPr>
              <a:spLocks noChangeShapeType="1"/>
            </p:cNvSpPr>
            <p:nvPr/>
          </p:nvSpPr>
          <p:spPr bwMode="auto">
            <a:xfrm>
              <a:off x="2778" y="12872"/>
              <a:ext cx="3353" cy="1936"/>
            </a:xfrm>
            <a:prstGeom prst="straightConnector1">
              <a:avLst/>
            </a:prstGeom>
            <a:noFill/>
            <a:ln w="31750">
              <a:solidFill>
                <a:srgbClr val="365F91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1753" name="AutoShape 9"/>
            <p:cNvSpPr>
              <a:spLocks noChangeShapeType="1"/>
            </p:cNvSpPr>
            <p:nvPr/>
          </p:nvSpPr>
          <p:spPr bwMode="auto">
            <a:xfrm flipH="1">
              <a:off x="3304" y="13285"/>
              <a:ext cx="1331" cy="53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1752" name="Text Box 8"/>
            <p:cNvSpPr txBox="1">
              <a:spLocks noChangeArrowheads="1"/>
            </p:cNvSpPr>
            <p:nvPr/>
          </p:nvSpPr>
          <p:spPr bwMode="auto">
            <a:xfrm>
              <a:off x="4043" y="13285"/>
              <a:ext cx="66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F</a:t>
              </a: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51" name="Oval 7"/>
            <p:cNvSpPr>
              <a:spLocks noChangeArrowheads="1"/>
            </p:cNvSpPr>
            <p:nvPr/>
          </p:nvSpPr>
          <p:spPr bwMode="auto">
            <a:xfrm>
              <a:off x="3926" y="13509"/>
              <a:ext cx="71" cy="7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1750" name="AutoShape 6"/>
            <p:cNvSpPr>
              <a:spLocks noChangeShapeType="1"/>
            </p:cNvSpPr>
            <p:nvPr/>
          </p:nvSpPr>
          <p:spPr bwMode="auto">
            <a:xfrm>
              <a:off x="5148" y="14241"/>
              <a:ext cx="1" cy="12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1749" name="AutoShape 5"/>
            <p:cNvSpPr>
              <a:spLocks noChangeShapeType="1"/>
            </p:cNvSpPr>
            <p:nvPr/>
          </p:nvSpPr>
          <p:spPr bwMode="auto">
            <a:xfrm>
              <a:off x="5149" y="15511"/>
              <a:ext cx="2832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1748" name="AutoShape 4"/>
            <p:cNvSpPr>
              <a:spLocks noChangeShapeType="1"/>
            </p:cNvSpPr>
            <p:nvPr/>
          </p:nvSpPr>
          <p:spPr bwMode="auto">
            <a:xfrm flipH="1">
              <a:off x="1916" y="14517"/>
              <a:ext cx="2022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1747" name="Text Box 3"/>
            <p:cNvSpPr txBox="1">
              <a:spLocks noChangeArrowheads="1"/>
            </p:cNvSpPr>
            <p:nvPr/>
          </p:nvSpPr>
          <p:spPr bwMode="auto">
            <a:xfrm>
              <a:off x="1701" y="14140"/>
              <a:ext cx="2594" cy="5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Фокальна площина</a:t>
              </a:r>
              <a:endParaRPr kumimoji="0" lang="uk-UA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6" name="Text Box 2"/>
            <p:cNvSpPr txBox="1">
              <a:spLocks noChangeArrowheads="1"/>
            </p:cNvSpPr>
            <p:nvPr/>
          </p:nvSpPr>
          <p:spPr bwMode="auto">
            <a:xfrm>
              <a:off x="5039" y="14882"/>
              <a:ext cx="2816" cy="9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0" i="0" u="none" strike="noStrike" cap="none" normalizeH="0" baseline="0">
                  <a:ln>
                    <a:noFill/>
                  </a:ln>
                  <a:solidFill>
                    <a:srgbClr val="21212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   допоміжні промінь</a:t>
              </a:r>
              <a:r>
                <a:rPr kumimoji="0" lang="uk-UA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928662" y="357166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Відповідь: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721</TotalTime>
  <Words>337</Words>
  <Application>Microsoft Office PowerPoint</Application>
  <PresentationFormat>Екран (4:3)</PresentationFormat>
  <Paragraphs>123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21" baseType="lpstr">
      <vt:lpstr>Arial</vt:lpstr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Начальная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Домашнє 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RePack by Diakov</cp:lastModifiedBy>
  <cp:revision>115</cp:revision>
  <dcterms:created xsi:type="dcterms:W3CDTF">2019-02-13T14:55:58Z</dcterms:created>
  <dcterms:modified xsi:type="dcterms:W3CDTF">2022-01-21T15:03:38Z</dcterms:modified>
</cp:coreProperties>
</file>