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75" r:id="rId6"/>
    <p:sldId id="265" r:id="rId7"/>
    <p:sldId id="263" r:id="rId8"/>
    <p:sldId id="261" r:id="rId9"/>
    <p:sldId id="266" r:id="rId10"/>
    <p:sldId id="267" r:id="rId11"/>
    <p:sldId id="269" r:id="rId12"/>
    <p:sldId id="270" r:id="rId13"/>
    <p:sldId id="274" r:id="rId14"/>
    <p:sldId id="272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86" autoAdjust="0"/>
    <p:restoredTop sz="96071" autoAdjust="0"/>
  </p:normalViewPr>
  <p:slideViewPr>
    <p:cSldViewPr>
      <p:cViewPr varScale="1">
        <p:scale>
          <a:sx n="82" d="100"/>
          <a:sy n="82" d="100"/>
        </p:scale>
        <p:origin x="228" y="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DE9A3E-6C8E-4A71-BB75-8A96C0F52DCC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3837B7-9906-4493-A41A-845E97620C3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95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837B7-9906-4493-A41A-845E97620C3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979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4926391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336630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572128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549376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6827417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376015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45772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225760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010484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75029579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94668009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98368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63552" y="1988840"/>
            <a:ext cx="8280920" cy="2232248"/>
          </a:xfrm>
          <a:solidFill>
            <a:schemeClr val="bg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uk-UA" sz="5400" dirty="0" smtClean="0">
                <a:latin typeface="+mj-lt"/>
                <a:cs typeface="Courier New" pitchFamily="49" charset="0"/>
              </a:rPr>
              <a:t>Рідкі кристали </a:t>
            </a:r>
            <a:br>
              <a:rPr lang="uk-UA" sz="5400" dirty="0" smtClean="0">
                <a:latin typeface="+mj-lt"/>
                <a:cs typeface="Courier New" pitchFamily="49" charset="0"/>
              </a:rPr>
            </a:br>
            <a:r>
              <a:rPr lang="uk-UA" sz="5400" dirty="0" smtClean="0">
                <a:latin typeface="+mj-lt"/>
                <a:cs typeface="Courier New" pitchFamily="49" charset="0"/>
              </a:rPr>
              <a:t>та їх використання</a:t>
            </a:r>
            <a:br>
              <a:rPr lang="uk-UA" sz="5400" dirty="0" smtClean="0">
                <a:latin typeface="+mj-lt"/>
                <a:cs typeface="Courier New" pitchFamily="49" charset="0"/>
              </a:rPr>
            </a:br>
            <a:r>
              <a:rPr lang="uk-UA" sz="3200" dirty="0" smtClean="0">
                <a:solidFill>
                  <a:srgbClr val="00B0F0"/>
                </a:solidFill>
                <a:latin typeface="+mj-lt"/>
                <a:cs typeface="Courier New" pitchFamily="49" charset="0"/>
              </a:rPr>
              <a:t>фізика 11 клас 23.05.2022р.</a:t>
            </a:r>
            <a:endParaRPr lang="ru-RU" sz="3200" dirty="0">
              <a:solidFill>
                <a:srgbClr val="00B0F0"/>
              </a:solidFill>
              <a:latin typeface="+mj-lt"/>
              <a:cs typeface="Courier New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/>
              <a:t>Застосування рідких кристалів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71600" y="1556792"/>
            <a:ext cx="9601200" cy="3581400"/>
          </a:xfrm>
        </p:spPr>
        <p:txBody>
          <a:bodyPr>
            <a:normAutofit/>
          </a:bodyPr>
          <a:lstStyle/>
          <a:p>
            <a:r>
              <a:rPr lang="ru-RU" sz="1800" dirty="0" err="1"/>
              <a:t>Ефективно</a:t>
            </a:r>
            <a:r>
              <a:rPr lang="ru-RU" sz="1800" dirty="0"/>
              <a:t> </a:t>
            </a:r>
            <a:r>
              <a:rPr lang="ru-RU" sz="1800" dirty="0" err="1"/>
              <a:t>використовуються</a:t>
            </a:r>
            <a:r>
              <a:rPr lang="ru-RU" sz="1800" dirty="0"/>
              <a:t> </a:t>
            </a:r>
            <a:r>
              <a:rPr lang="ru-RU" sz="1800" dirty="0" err="1"/>
              <a:t>рідкі</a:t>
            </a:r>
            <a:r>
              <a:rPr lang="ru-RU" sz="1800" dirty="0"/>
              <a:t> </a:t>
            </a:r>
            <a:r>
              <a:rPr lang="ru-RU" sz="1800" dirty="0" err="1"/>
              <a:t>кристали</a:t>
            </a:r>
            <a:r>
              <a:rPr lang="ru-RU" sz="1800" dirty="0"/>
              <a:t> у </a:t>
            </a:r>
            <a:r>
              <a:rPr lang="ru-RU" sz="1800" dirty="0" err="1"/>
              <a:t>медицині</a:t>
            </a:r>
            <a:r>
              <a:rPr lang="ru-RU" sz="1800" dirty="0"/>
              <a:t>. Вони </a:t>
            </a:r>
            <a:r>
              <a:rPr lang="ru-RU" sz="1800" dirty="0" err="1"/>
              <a:t>дуже</a:t>
            </a:r>
            <a:r>
              <a:rPr lang="ru-RU" sz="1800" dirty="0"/>
              <a:t> </a:t>
            </a:r>
            <a:r>
              <a:rPr lang="ru-RU" sz="1800" dirty="0" err="1" smtClean="0"/>
              <a:t>чутливі</a:t>
            </a:r>
            <a:r>
              <a:rPr lang="ru-RU" sz="1800" dirty="0" smtClean="0"/>
              <a:t> </a:t>
            </a:r>
            <a:r>
              <a:rPr lang="ru-RU" sz="1800" dirty="0"/>
              <a:t>до </a:t>
            </a:r>
            <a:r>
              <a:rPr lang="ru-RU" sz="1800" dirty="0" err="1"/>
              <a:t>змін</a:t>
            </a:r>
            <a:r>
              <a:rPr lang="ru-RU" sz="1800" dirty="0"/>
              <a:t> </a:t>
            </a:r>
            <a:r>
              <a:rPr lang="ru-RU" sz="1800" dirty="0" err="1"/>
              <a:t>температури</a:t>
            </a:r>
            <a:r>
              <a:rPr lang="ru-RU" sz="1800" dirty="0"/>
              <a:t> (</a:t>
            </a:r>
            <a:r>
              <a:rPr lang="ru-RU" sz="1800" dirty="0" err="1"/>
              <a:t>десяті</a:t>
            </a:r>
            <a:r>
              <a:rPr lang="ru-RU" sz="1800" dirty="0"/>
              <a:t> </a:t>
            </a:r>
            <a:r>
              <a:rPr lang="ru-RU" sz="1800" dirty="0" err="1"/>
              <a:t>долі</a:t>
            </a:r>
            <a:r>
              <a:rPr lang="ru-RU" sz="1800" dirty="0"/>
              <a:t> градуса) і при </a:t>
            </a:r>
            <a:r>
              <a:rPr lang="ru-RU" sz="1800" dirty="0" err="1"/>
              <a:t>цьому</a:t>
            </a:r>
            <a:r>
              <a:rPr lang="ru-RU" sz="1800" dirty="0"/>
              <a:t> </a:t>
            </a:r>
            <a:r>
              <a:rPr lang="ru-RU" sz="1800" dirty="0" err="1"/>
              <a:t>змінюють</a:t>
            </a:r>
            <a:r>
              <a:rPr lang="ru-RU" sz="1800" dirty="0"/>
              <a:t> </a:t>
            </a:r>
            <a:r>
              <a:rPr lang="ru-RU" sz="1800" dirty="0" err="1"/>
              <a:t>своє</a:t>
            </a:r>
            <a:r>
              <a:rPr lang="ru-RU" sz="1800" dirty="0"/>
              <a:t> </a:t>
            </a:r>
            <a:r>
              <a:rPr lang="ru-RU" sz="1800" dirty="0" err="1"/>
              <a:t>забарвлення</a:t>
            </a:r>
            <a:r>
              <a:rPr lang="ru-RU" sz="1800" dirty="0"/>
              <a:t>. Тому </a:t>
            </a:r>
            <a:r>
              <a:rPr lang="ru-RU" sz="1800" dirty="0" err="1"/>
              <a:t>плівки</a:t>
            </a:r>
            <a:r>
              <a:rPr lang="ru-RU" sz="1800" dirty="0"/>
              <a:t> </a:t>
            </a:r>
            <a:r>
              <a:rPr lang="ru-RU" sz="1800" dirty="0" err="1"/>
              <a:t>рідких</a:t>
            </a:r>
            <a:r>
              <a:rPr lang="ru-RU" sz="1800" dirty="0"/>
              <a:t> </a:t>
            </a:r>
            <a:r>
              <a:rPr lang="ru-RU" sz="1800" dirty="0" err="1"/>
              <a:t>кристалів</a:t>
            </a:r>
            <a:r>
              <a:rPr lang="ru-RU" sz="1800" dirty="0"/>
              <a:t> </a:t>
            </a:r>
            <a:r>
              <a:rPr lang="ru-RU" sz="1800" dirty="0" err="1" smtClean="0"/>
              <a:t>допомагають</a:t>
            </a:r>
            <a:r>
              <a:rPr lang="ru-RU" sz="1800" dirty="0" smtClean="0"/>
              <a:t> </a:t>
            </a:r>
            <a:r>
              <a:rPr lang="ru-RU" sz="1800" dirty="0" err="1"/>
              <a:t>зафіксувати</a:t>
            </a:r>
            <a:r>
              <a:rPr lang="ru-RU" sz="1800" dirty="0"/>
              <a:t> </a:t>
            </a:r>
            <a:r>
              <a:rPr lang="ru-RU" sz="1800" dirty="0" err="1"/>
              <a:t>зміни</a:t>
            </a:r>
            <a:r>
              <a:rPr lang="ru-RU" sz="1800" dirty="0"/>
              <a:t> </a:t>
            </a:r>
            <a:r>
              <a:rPr lang="ru-RU" sz="1800" dirty="0" err="1"/>
              <a:t>температури</a:t>
            </a:r>
            <a:r>
              <a:rPr lang="ru-RU" sz="1800" dirty="0"/>
              <a:t>. </a:t>
            </a:r>
            <a:r>
              <a:rPr lang="ru-RU" sz="1800" dirty="0" err="1"/>
              <a:t>Р</a:t>
            </a:r>
            <a:r>
              <a:rPr lang="ru-RU" sz="1800" dirty="0" err="1" smtClean="0"/>
              <a:t>ідкі</a:t>
            </a:r>
            <a:r>
              <a:rPr lang="ru-RU" sz="1800" dirty="0"/>
              <a:t> </a:t>
            </a:r>
            <a:r>
              <a:rPr lang="ru-RU" sz="1800" dirty="0" err="1"/>
              <a:t>кристали</a:t>
            </a:r>
            <a:r>
              <a:rPr lang="ru-RU" sz="1800" dirty="0"/>
              <a:t> </a:t>
            </a:r>
            <a:r>
              <a:rPr lang="ru-RU" sz="1800" dirty="0" err="1"/>
              <a:t>дозволяють</a:t>
            </a:r>
            <a:r>
              <a:rPr lang="ru-RU" sz="1800" dirty="0"/>
              <a:t> </a:t>
            </a:r>
            <a:r>
              <a:rPr lang="ru-RU" sz="1800" dirty="0" err="1"/>
              <a:t>одержати</a:t>
            </a:r>
            <a:r>
              <a:rPr lang="ru-RU" sz="1800" dirty="0"/>
              <a:t> картину </a:t>
            </a:r>
            <a:r>
              <a:rPr lang="ru-RU" sz="1800" dirty="0" err="1"/>
              <a:t>розподілу</a:t>
            </a:r>
            <a:r>
              <a:rPr lang="ru-RU" sz="1800" dirty="0"/>
              <a:t> температур на </a:t>
            </a:r>
            <a:r>
              <a:rPr lang="ru-RU" sz="1800" dirty="0" err="1"/>
              <a:t>тілі</a:t>
            </a:r>
            <a:r>
              <a:rPr lang="ru-RU" sz="1800" dirty="0"/>
              <a:t> </a:t>
            </a:r>
            <a:r>
              <a:rPr lang="ru-RU" sz="1800" dirty="0" err="1"/>
              <a:t>людини</a:t>
            </a:r>
            <a:r>
              <a:rPr lang="ru-RU" sz="1800" dirty="0"/>
              <a:t>, </a:t>
            </a:r>
            <a:r>
              <a:rPr lang="ru-RU" sz="1800" dirty="0" smtClean="0"/>
              <a:t>а </a:t>
            </a:r>
            <a:r>
              <a:rPr lang="ru-RU" sz="1800" dirty="0" err="1" smtClean="0"/>
              <a:t>отже</a:t>
            </a:r>
            <a:r>
              <a:rPr lang="ru-RU" sz="1800" dirty="0" smtClean="0"/>
              <a:t> </a:t>
            </a:r>
            <a:r>
              <a:rPr lang="ru-RU" sz="1800" dirty="0" err="1" smtClean="0"/>
              <a:t>виявити</a:t>
            </a:r>
            <a:r>
              <a:rPr lang="ru-RU" sz="1800" dirty="0" smtClean="0"/>
              <a:t> </a:t>
            </a:r>
            <a:r>
              <a:rPr lang="ru-RU" sz="1800" dirty="0" err="1"/>
              <a:t>запалення</a:t>
            </a:r>
            <a:r>
              <a:rPr lang="ru-RU" sz="1800" dirty="0"/>
              <a:t>.</a:t>
            </a:r>
            <a:r>
              <a:rPr lang="en-US" sz="1800" dirty="0"/>
              <a:t> </a:t>
            </a:r>
            <a:r>
              <a:rPr lang="uk-UA" sz="1800" dirty="0"/>
              <a:t>Використовують рідкі кристали також у мікроелектроніці при виробництві інтегральних </a:t>
            </a:r>
            <a:r>
              <a:rPr lang="uk-UA" sz="1800" dirty="0" smtClean="0"/>
              <a:t>мікросхем, для </a:t>
            </a:r>
            <a:r>
              <a:rPr lang="uk-UA" sz="1800" dirty="0"/>
              <a:t>проведення фотолітографії. Поступово починають використовувати і рідкокристалічні лазери. </a:t>
            </a:r>
            <a:r>
              <a:rPr lang="ru-RU" sz="1800" dirty="0"/>
              <a:t>За </a:t>
            </a:r>
            <a:r>
              <a:rPr lang="ru-RU" sz="1800" dirty="0" err="1"/>
              <a:t>допомогою</a:t>
            </a:r>
            <a:r>
              <a:rPr lang="ru-RU" sz="1800" dirty="0"/>
              <a:t> </a:t>
            </a:r>
            <a:r>
              <a:rPr lang="ru-RU" sz="1800" dirty="0" err="1"/>
              <a:t>рідких</a:t>
            </a:r>
            <a:r>
              <a:rPr lang="ru-RU" sz="1800" dirty="0"/>
              <a:t> </a:t>
            </a:r>
            <a:r>
              <a:rPr lang="ru-RU" sz="1800" dirty="0" err="1"/>
              <a:t>кристалів</a:t>
            </a:r>
            <a:r>
              <a:rPr lang="ru-RU" sz="1800" dirty="0"/>
              <a:t> </a:t>
            </a:r>
            <a:r>
              <a:rPr lang="ru-RU" sz="1800" dirty="0" err="1"/>
              <a:t>виявляють</a:t>
            </a:r>
            <a:r>
              <a:rPr lang="ru-RU" sz="1800" dirty="0"/>
              <a:t> пари </a:t>
            </a:r>
            <a:r>
              <a:rPr lang="ru-RU" sz="1800" dirty="0" err="1"/>
              <a:t>шкідливих</a:t>
            </a:r>
            <a:r>
              <a:rPr lang="ru-RU" sz="1800" dirty="0"/>
              <a:t> </a:t>
            </a:r>
            <a:r>
              <a:rPr lang="ru-RU" sz="1800" dirty="0" err="1"/>
              <a:t>хімічних</a:t>
            </a:r>
            <a:r>
              <a:rPr lang="ru-RU" sz="1800" dirty="0"/>
              <a:t> </a:t>
            </a:r>
            <a:r>
              <a:rPr lang="ru-RU" sz="1800" dirty="0" err="1"/>
              <a:t>сполук</a:t>
            </a:r>
            <a:r>
              <a:rPr lang="ru-RU" sz="1800" dirty="0"/>
              <a:t> і </a:t>
            </a:r>
            <a:r>
              <a:rPr lang="ru-RU" sz="1800" dirty="0" err="1" smtClean="0"/>
              <a:t>небезпечне</a:t>
            </a:r>
            <a:r>
              <a:rPr lang="ru-RU" sz="1800" dirty="0" smtClean="0"/>
              <a:t> </a:t>
            </a:r>
            <a:r>
              <a:rPr lang="ru-RU" sz="1800" dirty="0"/>
              <a:t>для </a:t>
            </a:r>
            <a:r>
              <a:rPr lang="ru-RU" sz="1800" dirty="0" err="1"/>
              <a:t>здоров’я</a:t>
            </a:r>
            <a:r>
              <a:rPr lang="ru-RU" sz="1800" dirty="0"/>
              <a:t> </a:t>
            </a:r>
            <a:r>
              <a:rPr lang="ru-RU" sz="1800" dirty="0" err="1"/>
              <a:t>людини</a:t>
            </a:r>
            <a:r>
              <a:rPr lang="ru-RU" sz="1800" dirty="0"/>
              <a:t> </a:t>
            </a:r>
            <a:r>
              <a:rPr lang="ru-RU" sz="1800" dirty="0" err="1"/>
              <a:t>випромінювання</a:t>
            </a:r>
            <a:r>
              <a:rPr lang="ru-RU" sz="1800" dirty="0"/>
              <a:t>.</a:t>
            </a:r>
          </a:p>
        </p:txBody>
      </p:sp>
      <p:pic>
        <p:nvPicPr>
          <p:cNvPr id="1026" name="Picture 2" descr="ÐÐ-Ð»Ð°Ð·ÐµÑ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4114850"/>
            <a:ext cx="2400300" cy="2038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Ð¶Ð¸Ð´ÐºÐ¸Ðµ ÐºÑÐ¸ÑÑÐ°Ð»Ð»Ñ Ð¼ÐµÐ´Ð¸ÑÐ¸Ð½Ð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879" y="4113708"/>
            <a:ext cx="1783273" cy="20394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Ð¸Ð½ÑÐµÐ³ÑÐ°Ð»ÑÐ½ÑÐµ Ð¼Ð¸ÐºÑÐ¾ÑÑÐµÐ¼Ñ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160" y="4113708"/>
            <a:ext cx="3876299" cy="20368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3572" y="2780928"/>
            <a:ext cx="7704856" cy="1485900"/>
          </a:xfrm>
        </p:spPr>
        <p:txBody>
          <a:bodyPr>
            <a:normAutofit/>
          </a:bodyPr>
          <a:lstStyle/>
          <a:p>
            <a:r>
              <a:rPr lang="uk-UA" sz="4000" i="1" dirty="0" smtClean="0"/>
              <a:t>Рідкі кристали – витончена краса</a:t>
            </a:r>
            <a:endParaRPr lang="ru-RU" sz="4000" i="1" dirty="0"/>
          </a:p>
        </p:txBody>
      </p:sp>
    </p:spTree>
    <p:extLst>
      <p:ext uri="{BB962C8B-B14F-4D97-AF65-F5344CB8AC3E}">
        <p14:creationId xmlns:p14="http://schemas.microsoft.com/office/powerpoint/2010/main" val="4864458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trv-science.ru/uploads/75N-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824" y="-1"/>
            <a:ext cx="9264352" cy="6858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8110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trv-science.ru/uploads/75N-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372" y="-23710"/>
            <a:ext cx="7273256" cy="6881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8786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trv-science.ru/uploads/75N-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652" y="-1"/>
            <a:ext cx="6264696" cy="68819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236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trv-science.ru/uploads/75N-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638" y="-28266"/>
            <a:ext cx="5800725" cy="7096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8728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>
                <a:latin typeface="Franklin Gothic Book" pitchFamily="34" charset="0"/>
              </a:rPr>
              <a:t>Вступ</a:t>
            </a:r>
            <a:endParaRPr lang="ru-RU" sz="3600" dirty="0">
              <a:latin typeface="Franklin Gothic Boo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2800" b="1" dirty="0">
                <a:latin typeface="Franklin Gothic Book" pitchFamily="34" charset="0"/>
              </a:rPr>
              <a:t>	</a:t>
            </a:r>
            <a:endParaRPr lang="uk-UA" sz="2800" b="1" dirty="0">
              <a:latin typeface="Franklin Gothic Boo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1613713"/>
            <a:ext cx="1020753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У </a:t>
            </a:r>
            <a:r>
              <a:rPr lang="ru-RU" sz="2400" dirty="0" err="1"/>
              <a:t>сучасному</a:t>
            </a:r>
            <a:r>
              <a:rPr lang="ru-RU" sz="2400" dirty="0"/>
              <a:t> </a:t>
            </a:r>
            <a:r>
              <a:rPr lang="ru-RU" sz="2400" dirty="0" err="1"/>
              <a:t>житті</a:t>
            </a:r>
            <a:r>
              <a:rPr lang="ru-RU" sz="2400" dirty="0"/>
              <a:t> нас </a:t>
            </a:r>
            <a:r>
              <a:rPr lang="ru-RU" sz="2400" dirty="0" err="1"/>
              <a:t>скрізь</a:t>
            </a:r>
            <a:r>
              <a:rPr lang="ru-RU" sz="2400" dirty="0"/>
              <a:t> </a:t>
            </a:r>
            <a:r>
              <a:rPr lang="ru-RU" sz="2400" dirty="0" err="1"/>
              <a:t>оточують</a:t>
            </a:r>
            <a:r>
              <a:rPr lang="ru-RU" sz="2400" dirty="0"/>
              <a:t> </a:t>
            </a:r>
            <a:r>
              <a:rPr lang="ru-RU" sz="2400" dirty="0" err="1"/>
              <a:t>технології</a:t>
            </a:r>
            <a:r>
              <a:rPr lang="ru-RU" sz="2400" dirty="0"/>
              <a:t>, а </a:t>
            </a:r>
            <a:r>
              <a:rPr lang="ru-RU" sz="2400" dirty="0" err="1"/>
              <a:t>з</a:t>
            </a:r>
            <a:r>
              <a:rPr lang="ru-RU" sz="2400" dirty="0"/>
              <a:t> ними </a:t>
            </a:r>
            <a:r>
              <a:rPr lang="ru-RU" sz="2400" dirty="0" err="1"/>
              <a:t>і</a:t>
            </a:r>
            <a:r>
              <a:rPr lang="ru-RU" sz="2400" dirty="0"/>
              <a:t> </a:t>
            </a:r>
            <a:r>
              <a:rPr lang="ru-RU" sz="2400" dirty="0" err="1"/>
              <a:t>рідкі</a:t>
            </a:r>
            <a:r>
              <a:rPr lang="ru-RU" sz="2400" dirty="0"/>
              <a:t> </a:t>
            </a:r>
            <a:r>
              <a:rPr lang="ru-RU" sz="2400" dirty="0" err="1"/>
              <a:t>кристали</a:t>
            </a:r>
            <a:r>
              <a:rPr lang="ru-RU" sz="2400" dirty="0"/>
              <a:t>,</a:t>
            </a:r>
          </a:p>
          <a:p>
            <a:r>
              <a:rPr lang="uk-UA" sz="2400" dirty="0"/>
              <a:t> що є складовими частинами дисплеїв телевізорів, </a:t>
            </a:r>
            <a:r>
              <a:rPr lang="uk-UA" sz="2400" dirty="0" err="1"/>
              <a:t>комп</a:t>
            </a:r>
            <a:r>
              <a:rPr lang="en-US" sz="2400" dirty="0"/>
              <a:t>’</a:t>
            </a:r>
            <a:r>
              <a:rPr lang="uk-UA" sz="2400" dirty="0" err="1"/>
              <a:t>ютерів</a:t>
            </a:r>
            <a:r>
              <a:rPr lang="uk-UA" sz="2400" dirty="0"/>
              <a:t>, мобільних </a:t>
            </a:r>
          </a:p>
          <a:p>
            <a:r>
              <a:rPr lang="uk-UA" sz="2400" dirty="0"/>
              <a:t> телефонів або інших пристроїв. </a:t>
            </a:r>
          </a:p>
          <a:p>
            <a:r>
              <a:rPr lang="uk-UA" sz="2400" dirty="0"/>
              <a:t> Що ж являють собою ці рідкі кристали, чим вони </a:t>
            </a:r>
          </a:p>
          <a:p>
            <a:r>
              <a:rPr lang="uk-UA" sz="2400" dirty="0"/>
              <a:t> особливі і чому так поширені у техніці? Сьогодні ми розповімо вам.</a:t>
            </a:r>
          </a:p>
        </p:txBody>
      </p:sp>
      <p:pic>
        <p:nvPicPr>
          <p:cNvPr id="7170" name="Picture 2" descr="Картинки по запросу жк дисплей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542" b="88333" l="0" r="100000"/>
                    </a14:imgEffect>
                  </a14:imgLayer>
                </a14:imgProps>
              </a:ext>
            </a:extLst>
          </a:blip>
          <a:srcRect t="22754" r="1101" b="21109"/>
          <a:stretch>
            <a:fillRect/>
          </a:stretch>
        </p:blipFill>
        <p:spPr bwMode="auto">
          <a:xfrm rot="21029246">
            <a:off x="7409752" y="4741844"/>
            <a:ext cx="2919813" cy="12430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2" name="Picture 4" descr="Картинки по запросу lcd телевизор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13" l="248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991545" y="4509120"/>
            <a:ext cx="1679577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6" name="Picture 8" descr="Похожее изображение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4857" r="9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727848" y="4365104"/>
            <a:ext cx="2016224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>
                <a:latin typeface="Franklin Gothic Book" pitchFamily="34" charset="0"/>
              </a:rPr>
              <a:t>Що таке </a:t>
            </a:r>
            <a:r>
              <a:rPr lang="uk-UA" sz="3600" dirty="0" err="1">
                <a:latin typeface="Franklin Gothic Book" pitchFamily="34" charset="0"/>
              </a:rPr>
              <a:t>“рідкі</a:t>
            </a:r>
            <a:r>
              <a:rPr lang="uk-UA" sz="3600" dirty="0">
                <a:latin typeface="Franklin Gothic Book" pitchFamily="34" charset="0"/>
              </a:rPr>
              <a:t> </a:t>
            </a:r>
            <a:r>
              <a:rPr lang="uk-UA" sz="3600" dirty="0" err="1">
                <a:latin typeface="Franklin Gothic Book" pitchFamily="34" charset="0"/>
              </a:rPr>
              <a:t>кристали”</a:t>
            </a:r>
            <a:r>
              <a:rPr lang="uk-UA" sz="3600" dirty="0">
                <a:latin typeface="Franklin Gothic Book" pitchFamily="34" charset="0"/>
              </a:rPr>
              <a:t>?</a:t>
            </a:r>
            <a:endParaRPr lang="ru-RU" sz="3600" dirty="0">
              <a:latin typeface="Franklin Gothic Boo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71600" y="1528192"/>
            <a:ext cx="5982748" cy="492514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800" dirty="0"/>
              <a:t>Рідкі </a:t>
            </a:r>
            <a:r>
              <a:rPr lang="ru-RU" sz="1800" dirty="0" err="1"/>
              <a:t>кристали</a:t>
            </a:r>
            <a:r>
              <a:rPr lang="ru-RU" sz="1800" dirty="0"/>
              <a:t> (</a:t>
            </a:r>
            <a:r>
              <a:rPr lang="ru-RU" sz="1800" dirty="0" err="1"/>
              <a:t>скорочено</a:t>
            </a:r>
            <a:r>
              <a:rPr lang="ru-RU" sz="1800" dirty="0"/>
              <a:t> РК) </a:t>
            </a:r>
            <a:r>
              <a:rPr lang="ru-RU" sz="1800" dirty="0" smtClean="0"/>
              <a:t>– </a:t>
            </a:r>
            <a:r>
              <a:rPr lang="ru-RU" sz="1800" dirty="0" err="1" smtClean="0"/>
              <a:t>речовини</a:t>
            </a:r>
            <a:r>
              <a:rPr lang="ru-RU" sz="1800" dirty="0" smtClean="0"/>
              <a:t> (</a:t>
            </a:r>
            <a:r>
              <a:rPr lang="ru-RU" sz="1800" dirty="0" err="1" smtClean="0"/>
              <a:t>молекулярні</a:t>
            </a:r>
            <a:r>
              <a:rPr lang="ru-RU" sz="1800" dirty="0" smtClean="0"/>
              <a:t> </a:t>
            </a:r>
            <a:r>
              <a:rPr lang="ru-RU" sz="1800" dirty="0" err="1" smtClean="0"/>
              <a:t>кристали</a:t>
            </a:r>
            <a:r>
              <a:rPr lang="ru-RU" sz="1800" dirty="0" smtClean="0"/>
              <a:t>) з </a:t>
            </a:r>
            <a:r>
              <a:rPr lang="ru-RU" sz="1800" dirty="0" err="1"/>
              <a:t>властивостями</a:t>
            </a:r>
            <a:r>
              <a:rPr lang="ru-RU" sz="1800" dirty="0"/>
              <a:t> </a:t>
            </a:r>
            <a:r>
              <a:rPr lang="ru-RU" sz="1800" dirty="0" err="1"/>
              <a:t>одночасно</a:t>
            </a:r>
            <a:r>
              <a:rPr lang="ru-RU" sz="1800" dirty="0"/>
              <a:t> і </a:t>
            </a:r>
            <a:r>
              <a:rPr lang="ru-RU" sz="1800" dirty="0" err="1" smtClean="0"/>
              <a:t>рідин</a:t>
            </a:r>
            <a:r>
              <a:rPr lang="ru-RU" sz="1800" dirty="0" smtClean="0"/>
              <a:t>, і </a:t>
            </a:r>
            <a:r>
              <a:rPr lang="ru-RU" sz="1800" dirty="0" err="1"/>
              <a:t>кристалів</a:t>
            </a:r>
            <a:r>
              <a:rPr lang="ru-RU" sz="1800" dirty="0"/>
              <a:t>. Вони </a:t>
            </a:r>
            <a:r>
              <a:rPr lang="ru-RU" sz="1800" dirty="0" err="1"/>
              <a:t>переважно</a:t>
            </a:r>
            <a:r>
              <a:rPr lang="ru-RU" sz="1800" dirty="0"/>
              <a:t> </a:t>
            </a:r>
            <a:r>
              <a:rPr lang="ru-RU" sz="1800" dirty="0" err="1"/>
              <a:t>складаються</a:t>
            </a:r>
            <a:r>
              <a:rPr lang="ru-RU" sz="1800" dirty="0"/>
              <a:t> з </a:t>
            </a:r>
            <a:r>
              <a:rPr lang="ru-RU" sz="1800" dirty="0" err="1"/>
              <a:t>тороподібних</a:t>
            </a:r>
            <a:r>
              <a:rPr lang="ru-RU" sz="1800" dirty="0"/>
              <a:t> </a:t>
            </a:r>
            <a:r>
              <a:rPr lang="ru-RU" sz="1800" dirty="0" err="1"/>
              <a:t>чи</a:t>
            </a:r>
            <a:r>
              <a:rPr lang="ru-RU" sz="1800" dirty="0"/>
              <a:t> </a:t>
            </a:r>
            <a:r>
              <a:rPr lang="ru-RU" sz="1800" dirty="0" err="1"/>
              <a:t>дископодібних</a:t>
            </a:r>
            <a:r>
              <a:rPr lang="ru-RU" sz="1800" dirty="0"/>
              <a:t> </a:t>
            </a:r>
            <a:r>
              <a:rPr lang="ru-RU" sz="1800" dirty="0" smtClean="0"/>
              <a:t>молекул.</a:t>
            </a:r>
          </a:p>
          <a:p>
            <a:pPr>
              <a:buFont typeface="Wingdings" pitchFamily="2" charset="2"/>
              <a:buChar char="Ø"/>
            </a:pPr>
            <a:r>
              <a:rPr lang="uk-UA" sz="1800" dirty="0"/>
              <a:t>Сама назва «рідкий кристал» містить у собі парадокс, більше того, межує з абсурдом – адже в рідинах та газах немає строгого порядку частинок, натомість найголовніша їхня властивість – повна однаковість властивостей у всіх напрямках </a:t>
            </a:r>
            <a:r>
              <a:rPr lang="uk-UA" sz="1800" i="1" dirty="0"/>
              <a:t>(ізотропія)</a:t>
            </a:r>
            <a:r>
              <a:rPr lang="uk-UA" sz="1800" dirty="0"/>
              <a:t>. Рідкий кристал – це своєрідна перехідна фаза речовини: вони текучі, як вода та утворюють краплі, але їхня структура залишається впорядкованою. Краплі рідких кристалів завжди строго визначеної форми.</a:t>
            </a:r>
            <a:endParaRPr lang="ru-RU" sz="1800" dirty="0"/>
          </a:p>
          <a:p>
            <a:pPr>
              <a:buFont typeface="Wingdings" pitchFamily="2" charset="2"/>
              <a:buChar char="Ø"/>
            </a:pPr>
            <a:r>
              <a:rPr lang="ru-RU" sz="1800" dirty="0" err="1" smtClean="0"/>
              <a:t>Найбільш</a:t>
            </a:r>
            <a:r>
              <a:rPr lang="ru-RU" sz="1800" dirty="0" smtClean="0"/>
              <a:t> </a:t>
            </a:r>
            <a:r>
              <a:rPr lang="ru-RU" sz="1800" dirty="0"/>
              <a:t>характерною </a:t>
            </a:r>
            <a:r>
              <a:rPr lang="ru-RU" sz="1800" dirty="0" err="1"/>
              <a:t>властивістю</a:t>
            </a:r>
            <a:r>
              <a:rPr lang="ru-RU" sz="1800" dirty="0"/>
              <a:t> РК є </a:t>
            </a:r>
            <a:r>
              <a:rPr lang="ru-RU" sz="1800" dirty="0" err="1" smtClean="0"/>
              <a:t>їхня</a:t>
            </a:r>
            <a:r>
              <a:rPr lang="ru-RU" sz="1800" dirty="0" smtClean="0"/>
              <a:t> </a:t>
            </a:r>
            <a:r>
              <a:rPr lang="ru-RU" sz="1800" dirty="0" err="1"/>
              <a:t>здатність</a:t>
            </a:r>
            <a:r>
              <a:rPr lang="ru-RU" sz="1800" dirty="0"/>
              <a:t> </a:t>
            </a:r>
            <a:r>
              <a:rPr lang="ru-RU" sz="1800" dirty="0" err="1"/>
              <a:t>змінювати</a:t>
            </a:r>
            <a:r>
              <a:rPr lang="ru-RU" sz="1800" dirty="0"/>
              <a:t> </a:t>
            </a:r>
            <a:r>
              <a:rPr lang="ru-RU" sz="1800" dirty="0" err="1"/>
              <a:t>орієнтацію</a:t>
            </a:r>
            <a:r>
              <a:rPr lang="ru-RU" sz="1800" dirty="0"/>
              <a:t> молекул </a:t>
            </a:r>
            <a:r>
              <a:rPr lang="ru-RU" sz="1800" dirty="0" err="1"/>
              <a:t>під</a:t>
            </a:r>
            <a:r>
              <a:rPr lang="ru-RU" sz="1800" dirty="0"/>
              <a:t> </a:t>
            </a:r>
            <a:r>
              <a:rPr lang="ru-RU" sz="1800" dirty="0" err="1"/>
              <a:t>впливом</a:t>
            </a:r>
            <a:r>
              <a:rPr lang="ru-RU" sz="1800" dirty="0"/>
              <a:t> </a:t>
            </a:r>
            <a:r>
              <a:rPr lang="ru-RU" sz="1800" dirty="0" err="1"/>
              <a:t>електричних</a:t>
            </a:r>
            <a:r>
              <a:rPr lang="ru-RU" sz="1800" dirty="0"/>
              <a:t> </a:t>
            </a:r>
            <a:r>
              <a:rPr lang="ru-RU" sz="1800" dirty="0" err="1"/>
              <a:t>полів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відкриває</a:t>
            </a:r>
            <a:r>
              <a:rPr lang="ru-RU" sz="1800" dirty="0"/>
              <a:t> </a:t>
            </a:r>
            <a:r>
              <a:rPr lang="ru-RU" sz="1800" dirty="0" err="1"/>
              <a:t>широкі</a:t>
            </a:r>
            <a:r>
              <a:rPr lang="ru-RU" sz="1800" dirty="0"/>
              <a:t> </a:t>
            </a:r>
            <a:r>
              <a:rPr lang="ru-RU" sz="1800" dirty="0" err="1"/>
              <a:t>можливості</a:t>
            </a:r>
            <a:r>
              <a:rPr lang="ru-RU" sz="1800" dirty="0"/>
              <a:t> для </a:t>
            </a:r>
            <a:r>
              <a:rPr lang="ru-RU" sz="1800" dirty="0" err="1"/>
              <a:t>застосування</a:t>
            </a:r>
            <a:r>
              <a:rPr lang="ru-RU" sz="1800" dirty="0"/>
              <a:t> </a:t>
            </a:r>
            <a:r>
              <a:rPr lang="ru-RU" sz="1800" dirty="0" err="1"/>
              <a:t>їх</a:t>
            </a:r>
            <a:r>
              <a:rPr lang="ru-RU" sz="1800" dirty="0"/>
              <a:t> у </a:t>
            </a:r>
            <a:r>
              <a:rPr lang="ru-RU" sz="1800" dirty="0" err="1"/>
              <a:t>промисловості</a:t>
            </a:r>
            <a:r>
              <a:rPr lang="ru-RU" sz="1800" dirty="0"/>
              <a:t>. </a:t>
            </a:r>
          </a:p>
        </p:txBody>
      </p:sp>
      <p:pic>
        <p:nvPicPr>
          <p:cNvPr id="3078" name="Picture 6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030877" y="2092704"/>
            <a:ext cx="5081939" cy="3639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>
                <a:latin typeface="Franklin Gothic Book" pitchFamily="34" charset="0"/>
              </a:rPr>
              <a:t>Що таке </a:t>
            </a:r>
            <a:r>
              <a:rPr lang="uk-UA" sz="3600" dirty="0" err="1">
                <a:latin typeface="Franklin Gothic Book" pitchFamily="34" charset="0"/>
              </a:rPr>
              <a:t>“рідкі</a:t>
            </a:r>
            <a:r>
              <a:rPr lang="uk-UA" sz="3600" dirty="0">
                <a:latin typeface="Franklin Gothic Book" pitchFamily="34" charset="0"/>
              </a:rPr>
              <a:t> </a:t>
            </a:r>
            <a:r>
              <a:rPr lang="uk-UA" sz="3600" dirty="0" err="1">
                <a:latin typeface="Franklin Gothic Book" pitchFamily="34" charset="0"/>
              </a:rPr>
              <a:t>кристали”</a:t>
            </a:r>
            <a:r>
              <a:rPr lang="uk-UA" sz="3600" dirty="0">
                <a:latin typeface="Franklin Gothic Book" pitchFamily="34" charset="0"/>
              </a:rPr>
              <a:t>?</a:t>
            </a:r>
            <a:endParaRPr lang="ru-RU" sz="3600" dirty="0">
              <a:latin typeface="Franklin Gothic Boo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75520" y="1556792"/>
            <a:ext cx="8153400" cy="4495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800" dirty="0" err="1"/>
              <a:t>Витягнута</a:t>
            </a:r>
            <a:r>
              <a:rPr lang="ru-RU" sz="1800" dirty="0"/>
              <a:t> форма </a:t>
            </a:r>
            <a:r>
              <a:rPr lang="ru-RU" sz="1800" dirty="0" err="1"/>
              <a:t>визначає</a:t>
            </a:r>
            <a:r>
              <a:rPr lang="ru-RU" sz="1800" dirty="0"/>
              <a:t> </a:t>
            </a:r>
            <a:r>
              <a:rPr lang="ru-RU" sz="1800" dirty="0" err="1"/>
              <a:t>взаємне</a:t>
            </a:r>
            <a:r>
              <a:rPr lang="ru-RU" sz="1800" dirty="0"/>
              <a:t> </a:t>
            </a:r>
            <a:r>
              <a:rPr lang="ru-RU" sz="1800" dirty="0" err="1"/>
              <a:t>розташування</a:t>
            </a:r>
            <a:r>
              <a:rPr lang="ru-RU" sz="1800" dirty="0"/>
              <a:t> </a:t>
            </a:r>
            <a:r>
              <a:rPr lang="ru-RU" sz="1800" dirty="0" err="1"/>
              <a:t>всередині</a:t>
            </a:r>
            <a:r>
              <a:rPr lang="ru-RU" sz="1800" dirty="0"/>
              <a:t> </a:t>
            </a:r>
            <a:r>
              <a:rPr lang="ru-RU" sz="1800" dirty="0" err="1"/>
              <a:t>речовини</a:t>
            </a:r>
            <a:r>
              <a:rPr lang="ru-RU" sz="1800" dirty="0"/>
              <a:t> – вони </a:t>
            </a:r>
            <a:r>
              <a:rPr lang="ru-RU" sz="1800" dirty="0" err="1"/>
              <a:t>розташовані</a:t>
            </a:r>
            <a:r>
              <a:rPr lang="ru-RU" sz="1800" dirty="0"/>
              <a:t> </a:t>
            </a:r>
            <a:r>
              <a:rPr lang="ru-RU" sz="1800" dirty="0" err="1" smtClean="0"/>
              <a:t>пліч</a:t>
            </a:r>
            <a:r>
              <a:rPr lang="ru-RU" sz="1800" dirty="0" smtClean="0"/>
              <a:t>-о-</a:t>
            </a:r>
            <a:r>
              <a:rPr lang="ru-RU" sz="1800" dirty="0" err="1" smtClean="0"/>
              <a:t>пліч</a:t>
            </a:r>
            <a:r>
              <a:rPr lang="ru-RU" sz="1800" dirty="0" smtClean="0"/>
              <a:t> один </a:t>
            </a:r>
            <a:r>
              <a:rPr lang="ru-RU" sz="1800" dirty="0"/>
              <a:t>до </a:t>
            </a:r>
            <a:r>
              <a:rPr lang="ru-RU" sz="1800" dirty="0" smtClean="0"/>
              <a:t>одного у </a:t>
            </a:r>
            <a:r>
              <a:rPr lang="ru-RU" sz="1800" dirty="0" err="1"/>
              <a:t>певному</a:t>
            </a:r>
            <a:r>
              <a:rPr lang="ru-RU" sz="1800" dirty="0"/>
              <a:t> порядку. Тому вони </a:t>
            </a:r>
            <a:r>
              <a:rPr lang="ru-RU" sz="1800" dirty="0" err="1"/>
              <a:t>можуть</a:t>
            </a:r>
            <a:r>
              <a:rPr lang="ru-RU" sz="1800" dirty="0"/>
              <a:t> </a:t>
            </a:r>
            <a:r>
              <a:rPr lang="ru-RU" sz="1800" dirty="0" err="1"/>
              <a:t>рухатися</a:t>
            </a:r>
            <a:r>
              <a:rPr lang="ru-RU" sz="1800" dirty="0"/>
              <a:t> </a:t>
            </a:r>
            <a:r>
              <a:rPr lang="ru-RU" sz="1800" dirty="0" err="1"/>
              <a:t>лише</a:t>
            </a:r>
            <a:r>
              <a:rPr lang="ru-RU" sz="1800" dirty="0"/>
              <a:t> </a:t>
            </a:r>
            <a:r>
              <a:rPr lang="ru-RU" sz="1800" dirty="0" err="1"/>
              <a:t>вздовж</a:t>
            </a:r>
            <a:r>
              <a:rPr lang="ru-RU" sz="1800" dirty="0"/>
              <a:t> </a:t>
            </a:r>
            <a:r>
              <a:rPr lang="ru-RU" sz="1800" dirty="0" err="1"/>
              <a:t>своєї</a:t>
            </a:r>
            <a:r>
              <a:rPr lang="ru-RU" sz="1800" dirty="0"/>
              <a:t> </a:t>
            </a:r>
            <a:r>
              <a:rPr lang="ru-RU" sz="1800" dirty="0" err="1"/>
              <a:t>осі</a:t>
            </a:r>
            <a:r>
              <a:rPr lang="ru-RU" sz="1800" dirty="0"/>
              <a:t>, </a:t>
            </a:r>
            <a:r>
              <a:rPr lang="ru-RU" sz="1800" dirty="0" err="1" smtClean="0"/>
              <a:t>повертатися</a:t>
            </a:r>
            <a:r>
              <a:rPr lang="ru-RU" sz="1800" dirty="0"/>
              <a:t> </a:t>
            </a:r>
            <a:r>
              <a:rPr lang="ru-RU" sz="1800" dirty="0" err="1" smtClean="0"/>
              <a:t>під</a:t>
            </a:r>
            <a:r>
              <a:rPr lang="ru-RU" sz="1800" dirty="0" smtClean="0"/>
              <a:t> </a:t>
            </a:r>
            <a:r>
              <a:rPr lang="ru-RU" sz="1800" dirty="0" err="1" smtClean="0"/>
              <a:t>певним</a:t>
            </a:r>
            <a:r>
              <a:rPr lang="ru-RU" sz="1800" dirty="0" smtClean="0"/>
              <a:t> кутом, </a:t>
            </a:r>
            <a:r>
              <a:rPr lang="ru-RU" sz="1800" dirty="0"/>
              <a:t>але при </a:t>
            </a:r>
            <a:r>
              <a:rPr lang="ru-RU" sz="1800" dirty="0" err="1"/>
              <a:t>цьому</a:t>
            </a:r>
            <a:r>
              <a:rPr lang="ru-RU" sz="1800" dirty="0"/>
              <a:t> не </a:t>
            </a:r>
            <a:r>
              <a:rPr lang="ru-RU" sz="1800" dirty="0" err="1"/>
              <a:t>можуть</a:t>
            </a:r>
            <a:r>
              <a:rPr lang="ru-RU" sz="1800" dirty="0"/>
              <a:t> </a:t>
            </a:r>
            <a:r>
              <a:rPr lang="ru-RU" sz="1800" dirty="0" err="1"/>
              <a:t>змінити</a:t>
            </a:r>
            <a:r>
              <a:rPr lang="ru-RU" sz="1800" dirty="0"/>
              <a:t> </a:t>
            </a:r>
            <a:r>
              <a:rPr lang="ru-RU" sz="1800" dirty="0" err="1"/>
              <a:t>напрям</a:t>
            </a:r>
            <a:r>
              <a:rPr lang="ru-RU" sz="1800" dirty="0"/>
              <a:t> </a:t>
            </a:r>
            <a:r>
              <a:rPr lang="ru-RU" sz="1800" dirty="0" err="1"/>
              <a:t>свого</a:t>
            </a:r>
            <a:r>
              <a:rPr lang="ru-RU" sz="1800" dirty="0"/>
              <a:t> </a:t>
            </a:r>
            <a:r>
              <a:rPr lang="ru-RU" sz="1800" dirty="0" err="1" smtClean="0"/>
              <a:t>розташування</a:t>
            </a:r>
            <a:r>
              <a:rPr lang="ru-RU" sz="1800" dirty="0" smtClean="0"/>
              <a:t> </a:t>
            </a:r>
            <a:r>
              <a:rPr lang="ru-RU" sz="1800" dirty="0"/>
              <a:t>(на </a:t>
            </a:r>
            <a:r>
              <a:rPr lang="ru-RU" sz="1800" dirty="0" err="1"/>
              <a:t>відміну</a:t>
            </a:r>
            <a:r>
              <a:rPr lang="ru-RU" sz="1800" dirty="0"/>
              <a:t> </a:t>
            </a:r>
            <a:r>
              <a:rPr lang="ru-RU" sz="1800" dirty="0" err="1"/>
              <a:t>від</a:t>
            </a:r>
            <a:r>
              <a:rPr lang="ru-RU" sz="1800" dirty="0"/>
              <a:t> молекул </a:t>
            </a:r>
            <a:r>
              <a:rPr lang="ru-RU" sz="1800" dirty="0" err="1"/>
              <a:t>рідини</a:t>
            </a:r>
            <a:r>
              <a:rPr lang="ru-RU" sz="1800" dirty="0"/>
              <a:t>, </a:t>
            </a:r>
            <a:r>
              <a:rPr lang="ru-RU" sz="1800" dirty="0" err="1"/>
              <a:t>які</a:t>
            </a:r>
            <a:r>
              <a:rPr lang="ru-RU" sz="1800" dirty="0"/>
              <a:t> </a:t>
            </a:r>
            <a:r>
              <a:rPr lang="ru-RU" sz="1800" dirty="0" err="1"/>
              <a:t>можуть</a:t>
            </a:r>
            <a:r>
              <a:rPr lang="ru-RU" sz="1800" dirty="0"/>
              <a:t> </a:t>
            </a:r>
            <a:r>
              <a:rPr lang="ru-RU" sz="1800" dirty="0" err="1"/>
              <a:t>рухатися</a:t>
            </a:r>
            <a:r>
              <a:rPr lang="ru-RU" sz="1800" dirty="0"/>
              <a:t> у </a:t>
            </a:r>
            <a:r>
              <a:rPr lang="ru-RU" sz="1800" dirty="0" err="1"/>
              <a:t>всіх</a:t>
            </a:r>
            <a:r>
              <a:rPr lang="ru-RU" sz="1800" dirty="0"/>
              <a:t> </a:t>
            </a:r>
            <a:r>
              <a:rPr lang="ru-RU" sz="1800" dirty="0" err="1"/>
              <a:t>напрямах</a:t>
            </a:r>
            <a:r>
              <a:rPr lang="ru-RU" sz="1800" dirty="0"/>
              <a:t>). </a:t>
            </a:r>
            <a:r>
              <a:rPr lang="ru-RU" sz="1800" dirty="0" err="1"/>
              <a:t>Така</a:t>
            </a:r>
            <a:r>
              <a:rPr lang="ru-RU" sz="1800" dirty="0"/>
              <a:t> </a:t>
            </a:r>
            <a:r>
              <a:rPr lang="ru-RU" sz="1800" dirty="0" err="1"/>
              <a:t>внутрішня</a:t>
            </a:r>
            <a:r>
              <a:rPr lang="ru-RU" sz="1800" dirty="0"/>
              <a:t> </a:t>
            </a:r>
            <a:r>
              <a:rPr lang="ru-RU" sz="1800" dirty="0" err="1"/>
              <a:t>будова</a:t>
            </a:r>
            <a:r>
              <a:rPr lang="ru-RU" sz="1800" dirty="0"/>
              <a:t> </a:t>
            </a:r>
            <a:r>
              <a:rPr lang="ru-RU" sz="1800" dirty="0" err="1"/>
              <a:t>рідких</a:t>
            </a:r>
            <a:r>
              <a:rPr lang="ru-RU" sz="1800" dirty="0"/>
              <a:t> </a:t>
            </a:r>
            <a:r>
              <a:rPr lang="ru-RU" sz="1800" dirty="0" err="1"/>
              <a:t>кристалів</a:t>
            </a:r>
            <a:r>
              <a:rPr lang="ru-RU" sz="1800" dirty="0"/>
              <a:t> </a:t>
            </a:r>
            <a:r>
              <a:rPr lang="ru-RU" sz="1800" dirty="0" err="1"/>
              <a:t>визначає</a:t>
            </a:r>
            <a:r>
              <a:rPr lang="ru-RU" sz="1800" dirty="0"/>
              <a:t> </a:t>
            </a:r>
            <a:r>
              <a:rPr lang="ru-RU" sz="1800" dirty="0" err="1"/>
              <a:t>їх</a:t>
            </a:r>
            <a:r>
              <a:rPr lang="ru-RU" sz="1800" dirty="0"/>
              <a:t> </a:t>
            </a:r>
            <a:r>
              <a:rPr lang="ru-RU" sz="1800" dirty="0" err="1"/>
              <a:t>властивості</a:t>
            </a:r>
            <a:r>
              <a:rPr lang="ru-RU" sz="1800" dirty="0"/>
              <a:t> </a:t>
            </a:r>
            <a:r>
              <a:rPr lang="ru-RU" sz="1800" dirty="0" err="1"/>
              <a:t>і</a:t>
            </a:r>
            <a:r>
              <a:rPr lang="ru-RU" sz="1800" dirty="0"/>
              <a:t> </a:t>
            </a:r>
            <a:r>
              <a:rPr lang="ru-RU" sz="1800" dirty="0" err="1"/>
              <a:t>застосування</a:t>
            </a:r>
            <a:r>
              <a:rPr lang="ru-RU" sz="1800" dirty="0"/>
              <a:t>. </a:t>
            </a:r>
            <a:r>
              <a:rPr lang="ru-RU" sz="1800" dirty="0" err="1"/>
              <a:t>Відомо</a:t>
            </a:r>
            <a:r>
              <a:rPr lang="ru-RU" sz="1800" dirty="0"/>
              <a:t> </a:t>
            </a:r>
            <a:r>
              <a:rPr lang="ru-RU" sz="1800" dirty="0" err="1"/>
              <a:t>декілька</a:t>
            </a:r>
            <a:r>
              <a:rPr lang="ru-RU" sz="1800" dirty="0"/>
              <a:t> </a:t>
            </a:r>
            <a:r>
              <a:rPr lang="ru-RU" sz="1800" dirty="0" err="1"/>
              <a:t>сотень</a:t>
            </a:r>
            <a:r>
              <a:rPr lang="ru-RU" sz="1800" dirty="0"/>
              <a:t> </a:t>
            </a:r>
            <a:r>
              <a:rPr lang="ru-RU" sz="1800" dirty="0" err="1"/>
              <a:t>видів</a:t>
            </a:r>
            <a:r>
              <a:rPr lang="ru-RU" sz="1800" dirty="0"/>
              <a:t> </a:t>
            </a:r>
            <a:r>
              <a:rPr lang="ru-RU" sz="1800" dirty="0" err="1"/>
              <a:t>рідких</a:t>
            </a:r>
            <a:r>
              <a:rPr lang="ru-RU" sz="1800" dirty="0"/>
              <a:t> </a:t>
            </a:r>
            <a:r>
              <a:rPr lang="ru-RU" sz="1800" dirty="0" err="1"/>
              <a:t>кристалів</a:t>
            </a:r>
            <a:r>
              <a:rPr lang="ru-RU" sz="1800" dirty="0"/>
              <a:t>.</a:t>
            </a:r>
            <a:endParaRPr lang="ru-RU" sz="1800" b="1" dirty="0">
              <a:latin typeface="Franklin Gothic Book" pitchFamily="34" charset="0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815648" y="392748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err="1" smtClean="0"/>
              <a:t>Смектичні</a:t>
            </a:r>
            <a:endParaRPr lang="ru-RU" i="1" dirty="0"/>
          </a:p>
        </p:txBody>
      </p:sp>
      <p:sp>
        <p:nvSpPr>
          <p:cNvPr id="5" name="TextBox 4"/>
          <p:cNvSpPr txBox="1"/>
          <p:nvPr/>
        </p:nvSpPr>
        <p:spPr>
          <a:xfrm>
            <a:off x="5803464" y="3926872"/>
            <a:ext cx="1233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i="1" dirty="0" err="1" smtClean="0"/>
              <a:t>Нематичні</a:t>
            </a:r>
            <a:endParaRPr lang="ru-RU" i="1" dirty="0"/>
          </a:p>
        </p:txBody>
      </p:sp>
      <p:sp>
        <p:nvSpPr>
          <p:cNvPr id="6" name="TextBox 5"/>
          <p:cNvSpPr txBox="1"/>
          <p:nvPr/>
        </p:nvSpPr>
        <p:spPr>
          <a:xfrm>
            <a:off x="7914894" y="3926872"/>
            <a:ext cx="1483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i="1" dirty="0" err="1" smtClean="0"/>
              <a:t>Холестеричні</a:t>
            </a:r>
            <a:endParaRPr lang="ru-RU" i="1" dirty="0"/>
          </a:p>
        </p:txBody>
      </p:sp>
      <p:pic>
        <p:nvPicPr>
          <p:cNvPr id="7" name="Picture 2" descr="http://player.myshared.ru/9/928652/slides/slide_3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167" b="79028" l="36667" r="6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225" t="25199" r="37000" b="29651"/>
          <a:stretch/>
        </p:blipFill>
        <p:spPr bwMode="auto">
          <a:xfrm>
            <a:off x="5590901" y="4237841"/>
            <a:ext cx="1816036" cy="2296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player.myshared.ru/9/928652/slides/slide_3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583" b="82083" l="10833" r="284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63" t="25199" r="69287" b="29651"/>
          <a:stretch/>
        </p:blipFill>
        <p:spPr bwMode="auto">
          <a:xfrm>
            <a:off x="3709802" y="4156584"/>
            <a:ext cx="1495559" cy="2296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player.myshared.ru/9/928652/slides/slide_38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028" b="60972" l="6625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753" t="28688" r="5110" b="35612"/>
          <a:stretch/>
        </p:blipFill>
        <p:spPr bwMode="auto">
          <a:xfrm>
            <a:off x="7864141" y="4509120"/>
            <a:ext cx="1976275" cy="1816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351464" y="4795532"/>
            <a:ext cx="23878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i="1" dirty="0" smtClean="0"/>
              <a:t>Види РК </a:t>
            </a:r>
          </a:p>
          <a:p>
            <a:r>
              <a:rPr lang="uk-UA" sz="1400" i="1" dirty="0" smtClean="0"/>
              <a:t>за способом розташування:</a:t>
            </a:r>
            <a:endParaRPr lang="ru-RU" sz="1400" i="1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>
                <a:latin typeface="Franklin Gothic Book" pitchFamily="34" charset="0"/>
              </a:rPr>
              <a:t>Що таке </a:t>
            </a:r>
            <a:r>
              <a:rPr lang="uk-UA" sz="3600" dirty="0" err="1">
                <a:latin typeface="Franklin Gothic Book" pitchFamily="34" charset="0"/>
              </a:rPr>
              <a:t>“рідкі</a:t>
            </a:r>
            <a:r>
              <a:rPr lang="uk-UA" sz="3600" dirty="0">
                <a:latin typeface="Franklin Gothic Book" pitchFamily="34" charset="0"/>
              </a:rPr>
              <a:t> </a:t>
            </a:r>
            <a:r>
              <a:rPr lang="uk-UA" sz="3600" dirty="0" err="1">
                <a:latin typeface="Franklin Gothic Book" pitchFamily="34" charset="0"/>
              </a:rPr>
              <a:t>кристали”</a:t>
            </a:r>
            <a:r>
              <a:rPr lang="uk-UA" sz="3600" dirty="0">
                <a:latin typeface="Franklin Gothic Book" pitchFamily="34" charset="0"/>
              </a:rPr>
              <a:t>?</a:t>
            </a:r>
            <a:endParaRPr lang="ru-RU" sz="3600" dirty="0">
              <a:latin typeface="Franklin Gothic Boo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75520" y="1597496"/>
            <a:ext cx="8153400" cy="4495800"/>
          </a:xfrm>
        </p:spPr>
        <p:txBody>
          <a:bodyPr>
            <a:normAutofit/>
          </a:bodyPr>
          <a:lstStyle/>
          <a:p>
            <a:r>
              <a:rPr lang="uk-UA" dirty="0" err="1" smtClean="0"/>
              <a:t>Смектичні</a:t>
            </a:r>
            <a:r>
              <a:rPr lang="uk-UA" dirty="0" smtClean="0"/>
              <a:t> кристали – видовжені молекули, впорядковані в ряди, що ніби утворюють «поверхи». Так розміщені молекули, наприклад, у мильній бульбашці, де між строгими рядами внутрішньої та зовнішньої поверхні хаотично плавають у рідині молекули мила, а також у хлоропластів та оболонок нервових волокон живих організмів.</a:t>
            </a:r>
          </a:p>
          <a:p>
            <a:r>
              <a:rPr lang="uk-UA" dirty="0" err="1" smtClean="0"/>
              <a:t>Нематичні</a:t>
            </a:r>
            <a:r>
              <a:rPr lang="uk-UA" dirty="0" smtClean="0"/>
              <a:t> кристали менш впорядковані. Їхні довгі осі орієнтовані у певному напрямку, немов булавки в коробочці. Таку структуру мають деякі смоли та важливі складові частини живого білку.</a:t>
            </a:r>
          </a:p>
          <a:p>
            <a:r>
              <a:rPr lang="uk-UA" dirty="0" err="1" smtClean="0"/>
              <a:t>Холестеричну</a:t>
            </a:r>
            <a:r>
              <a:rPr lang="uk-UA" dirty="0" smtClean="0"/>
              <a:t> форму, як виявляється з назви, мають майже всі сполуки холестерину. Їхні молекули розташовані шарами, як-от у </a:t>
            </a:r>
            <a:r>
              <a:rPr lang="uk-UA" dirty="0" err="1" smtClean="0"/>
              <a:t>смектичних</a:t>
            </a:r>
            <a:r>
              <a:rPr lang="uk-UA" dirty="0" smtClean="0"/>
              <a:t> кристалів, але на відміну від </a:t>
            </a:r>
            <a:r>
              <a:rPr lang="uk-UA" dirty="0" err="1" smtClean="0"/>
              <a:t>смектичних</a:t>
            </a:r>
            <a:r>
              <a:rPr lang="uk-UA" dirty="0" smtClean="0"/>
              <a:t> вони не «стоять», а «лежать».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59249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>
                <a:latin typeface="Franklin Gothic Book" pitchFamily="34" charset="0"/>
              </a:rPr>
              <a:t> РК під мікроскопом</a:t>
            </a:r>
            <a:endParaRPr lang="ru-RU" sz="3200" dirty="0">
              <a:latin typeface="Franklin Gothic Boo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>
                <a:latin typeface="Franklin Gothic Book" pitchFamily="34" charset="0"/>
              </a:rPr>
              <a:t> </a:t>
            </a:r>
            <a:endParaRPr lang="ru-RU" dirty="0">
              <a:latin typeface="Franklin Gothic Book" pitchFamily="34" charset="0"/>
            </a:endParaRPr>
          </a:p>
        </p:txBody>
      </p:sp>
      <p:pic>
        <p:nvPicPr>
          <p:cNvPr id="23554" name="Picture 2" descr="https://pp.vk.me/c638330/v638330653/11b0d/rDGlP6AXE0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1504" y="1525656"/>
            <a:ext cx="3171655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56" name="Picture 4" descr="https://pp.vk.me/c638330/v638330653/11b47/sTvKSWDUg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086" y="1525656"/>
            <a:ext cx="3240360" cy="24150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58" name="Picture 6" descr="https://pp.vk.me/c638330/v638330653/11b51/LGQPO5fomJ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11364" y="4125403"/>
            <a:ext cx="2808312" cy="2095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5735960" y="6211337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err="1"/>
              <a:t>Смектичний</a:t>
            </a:r>
            <a:endParaRPr lang="ru-RU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8956199" y="3940737"/>
            <a:ext cx="1680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i="1" dirty="0" err="1"/>
              <a:t>Холестеричний</a:t>
            </a:r>
            <a:endParaRPr lang="ru-RU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2452794" y="3940737"/>
            <a:ext cx="1430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i="1" dirty="0" err="1"/>
              <a:t>Нематичний</a:t>
            </a:r>
            <a:endParaRPr lang="ru-RU" i="1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>
                <a:latin typeface="Franklin Gothic Book" pitchFamily="34" charset="0"/>
              </a:rPr>
              <a:t>Історія відкриття РК</a:t>
            </a:r>
            <a:endParaRPr lang="ru-RU" sz="3200" dirty="0">
              <a:latin typeface="Franklin Gothic Boo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15480" y="1863824"/>
            <a:ext cx="6740624" cy="3581400"/>
          </a:xfrm>
        </p:spPr>
        <p:txBody>
          <a:bodyPr>
            <a:normAutofit/>
          </a:bodyPr>
          <a:lstStyle/>
          <a:p>
            <a:r>
              <a:rPr lang="ru-RU" sz="2000" dirty="0"/>
              <a:t>Рідкі </a:t>
            </a:r>
            <a:r>
              <a:rPr lang="ru-RU" sz="2000" dirty="0" err="1"/>
              <a:t>кристали</a:t>
            </a:r>
            <a:r>
              <a:rPr lang="ru-RU" sz="2000" dirty="0"/>
              <a:t> </a:t>
            </a:r>
            <a:r>
              <a:rPr lang="ru-RU" sz="2000" dirty="0" err="1"/>
              <a:t>відкрив</a:t>
            </a:r>
            <a:r>
              <a:rPr lang="ru-RU" sz="2000" dirty="0"/>
              <a:t> </a:t>
            </a:r>
            <a:r>
              <a:rPr lang="ru-RU" sz="2000" dirty="0" smtClean="0"/>
              <a:t>у </a:t>
            </a:r>
            <a:r>
              <a:rPr lang="ru-RU" sz="2000" dirty="0"/>
              <a:t>1888 р. </a:t>
            </a:r>
            <a:r>
              <a:rPr lang="ru-RU" sz="2000" dirty="0" err="1"/>
              <a:t>австрійський</a:t>
            </a:r>
            <a:r>
              <a:rPr lang="ru-RU" sz="2000" dirty="0"/>
              <a:t> </a:t>
            </a:r>
            <a:r>
              <a:rPr lang="ru-RU" sz="2000" dirty="0" err="1"/>
              <a:t>ботанік</a:t>
            </a:r>
            <a:r>
              <a:rPr lang="ru-RU" sz="2000" dirty="0"/>
              <a:t> </a:t>
            </a:r>
            <a:r>
              <a:rPr lang="ru-RU" sz="2000" dirty="0" err="1" smtClean="0"/>
              <a:t>Фрідріх</a:t>
            </a:r>
            <a:r>
              <a:rPr lang="ru-RU" sz="2000" dirty="0" smtClean="0"/>
              <a:t> </a:t>
            </a:r>
            <a:r>
              <a:rPr lang="ru-RU" sz="2000" dirty="0" err="1"/>
              <a:t>Рейнітцер</a:t>
            </a:r>
            <a:r>
              <a:rPr lang="ru-RU" sz="2000" dirty="0"/>
              <a:t>. </a:t>
            </a:r>
            <a:r>
              <a:rPr lang="ru-RU" sz="2000" dirty="0" err="1"/>
              <a:t>Він</a:t>
            </a:r>
            <a:r>
              <a:rPr lang="ru-RU" sz="2000" dirty="0"/>
              <a:t> </a:t>
            </a:r>
            <a:r>
              <a:rPr lang="ru-RU" sz="2000" dirty="0" err="1"/>
              <a:t>звернув</a:t>
            </a:r>
            <a:r>
              <a:rPr lang="ru-RU" sz="2000" dirty="0"/>
              <a:t> </a:t>
            </a:r>
            <a:r>
              <a:rPr lang="ru-RU" sz="2000" dirty="0" err="1"/>
              <a:t>увагу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у </a:t>
            </a:r>
            <a:r>
              <a:rPr lang="ru-RU" sz="2000" dirty="0" err="1"/>
              <a:t>кристалів</a:t>
            </a:r>
            <a:r>
              <a:rPr lang="ru-RU" sz="2000" dirty="0"/>
              <a:t> </a:t>
            </a:r>
            <a:r>
              <a:rPr lang="ru-RU" sz="2000" dirty="0" err="1"/>
              <a:t>холестерилбензоата</a:t>
            </a:r>
            <a:r>
              <a:rPr lang="ru-RU" sz="2000" dirty="0"/>
              <a:t> – </a:t>
            </a:r>
            <a:r>
              <a:rPr lang="ru-RU" sz="2000" dirty="0" err="1"/>
              <a:t>речовини</a:t>
            </a:r>
            <a:r>
              <a:rPr lang="ru-RU" sz="2000" dirty="0"/>
              <a:t>, </a:t>
            </a:r>
            <a:r>
              <a:rPr lang="ru-RU" sz="2000" dirty="0" err="1"/>
              <a:t>синтезованої</a:t>
            </a:r>
            <a:r>
              <a:rPr lang="ru-RU" sz="2000" dirty="0"/>
              <a:t> ним - </a:t>
            </a:r>
            <a:r>
              <a:rPr lang="ru-RU" sz="2000" dirty="0" err="1"/>
              <a:t>було</a:t>
            </a:r>
            <a:r>
              <a:rPr lang="ru-RU" sz="2000" dirty="0"/>
              <a:t> </a:t>
            </a:r>
            <a:r>
              <a:rPr lang="ru-RU" sz="2000" dirty="0" err="1"/>
              <a:t>дві</a:t>
            </a:r>
            <a:r>
              <a:rPr lang="ru-RU" sz="2000" dirty="0"/>
              <a:t> точки </a:t>
            </a:r>
            <a:r>
              <a:rPr lang="ru-RU" sz="2000" dirty="0" err="1" smtClean="0"/>
              <a:t>плавлення</a:t>
            </a:r>
            <a:r>
              <a:rPr lang="ru-RU" sz="2000" dirty="0" smtClean="0"/>
              <a:t> (1450</a:t>
            </a:r>
            <a:r>
              <a:rPr lang="ru-RU" dirty="0" smtClean="0"/>
              <a:t>°С </a:t>
            </a:r>
            <a:r>
              <a:rPr lang="uk-UA" dirty="0" smtClean="0"/>
              <a:t>і 1790</a:t>
            </a:r>
            <a:r>
              <a:rPr lang="ru-RU" dirty="0" smtClean="0"/>
              <a:t>°С)</a:t>
            </a:r>
            <a:r>
              <a:rPr lang="ru-RU" sz="2000" dirty="0" smtClean="0"/>
              <a:t> </a:t>
            </a:r>
            <a:r>
              <a:rPr lang="ru-RU" sz="2000" dirty="0"/>
              <a:t>і, </a:t>
            </a:r>
            <a:r>
              <a:rPr lang="ru-RU" sz="2000" dirty="0" err="1"/>
              <a:t>відповідно</a:t>
            </a:r>
            <a:r>
              <a:rPr lang="ru-RU" sz="2000" dirty="0"/>
              <a:t>, два </a:t>
            </a:r>
            <a:r>
              <a:rPr lang="ru-RU" sz="2000" dirty="0" err="1"/>
              <a:t>різних</a:t>
            </a:r>
            <a:r>
              <a:rPr lang="ru-RU" sz="2000" dirty="0"/>
              <a:t> </a:t>
            </a:r>
            <a:r>
              <a:rPr lang="ru-RU" sz="2000" dirty="0" err="1"/>
              <a:t>рідких</a:t>
            </a:r>
            <a:r>
              <a:rPr lang="ru-RU" sz="2000" dirty="0"/>
              <a:t> стану - </a:t>
            </a:r>
            <a:r>
              <a:rPr lang="ru-RU" sz="2000" dirty="0" err="1"/>
              <a:t>мутний</a:t>
            </a:r>
            <a:r>
              <a:rPr lang="ru-RU" sz="2000" dirty="0"/>
              <a:t> і </a:t>
            </a:r>
            <a:r>
              <a:rPr lang="ru-RU" sz="2000" dirty="0" err="1"/>
              <a:t>прозорий</a:t>
            </a:r>
            <a:r>
              <a:rPr lang="ru-RU" sz="2000" dirty="0"/>
              <a:t>. </a:t>
            </a:r>
            <a:r>
              <a:rPr lang="ru-RU" sz="2000" dirty="0" err="1"/>
              <a:t>Проте</a:t>
            </a:r>
            <a:r>
              <a:rPr lang="ru-RU" sz="2000" dirty="0"/>
              <a:t>, </a:t>
            </a:r>
            <a:r>
              <a:rPr lang="ru-RU" sz="2000" dirty="0" err="1"/>
              <a:t>вчені</a:t>
            </a:r>
            <a:r>
              <a:rPr lang="ru-RU" sz="2000" dirty="0"/>
              <a:t> не </a:t>
            </a:r>
            <a:r>
              <a:rPr lang="ru-RU" sz="2000" dirty="0" err="1"/>
              <a:t>звернули</a:t>
            </a:r>
            <a:r>
              <a:rPr lang="ru-RU" sz="2000" dirty="0"/>
              <a:t> </a:t>
            </a:r>
            <a:r>
              <a:rPr lang="ru-RU" sz="2000" dirty="0" err="1"/>
              <a:t>особливої</a:t>
            </a:r>
            <a:r>
              <a:rPr lang="ru-RU" sz="2000" dirty="0"/>
              <a:t> ​​</a:t>
            </a:r>
            <a:r>
              <a:rPr lang="ru-RU" sz="2000" dirty="0" err="1"/>
              <a:t>уваги</a:t>
            </a:r>
            <a:r>
              <a:rPr lang="ru-RU" sz="2000" dirty="0"/>
              <a:t> на </a:t>
            </a:r>
            <a:r>
              <a:rPr lang="ru-RU" sz="2000" dirty="0" err="1"/>
              <a:t>незвичайні</a:t>
            </a:r>
            <a:r>
              <a:rPr lang="ru-RU" sz="2000" dirty="0"/>
              <a:t> </a:t>
            </a:r>
            <a:r>
              <a:rPr lang="ru-RU" sz="2000" dirty="0" err="1"/>
              <a:t>властивості</a:t>
            </a:r>
            <a:r>
              <a:rPr lang="ru-RU" sz="2000" dirty="0"/>
              <a:t> </a:t>
            </a:r>
            <a:r>
              <a:rPr lang="ru-RU" sz="2000" dirty="0" err="1"/>
              <a:t>цих</a:t>
            </a:r>
            <a:r>
              <a:rPr lang="ru-RU" sz="2000" dirty="0"/>
              <a:t> </a:t>
            </a:r>
            <a:r>
              <a:rPr lang="ru-RU" sz="2000" dirty="0" err="1"/>
              <a:t>рідин</a:t>
            </a:r>
            <a:r>
              <a:rPr lang="ru-RU" sz="2000" dirty="0"/>
              <a:t>. </a:t>
            </a:r>
            <a:r>
              <a:rPr lang="ru-RU" sz="2000" dirty="0" err="1"/>
              <a:t>Довгий</a:t>
            </a:r>
            <a:r>
              <a:rPr lang="ru-RU" sz="2000" dirty="0"/>
              <a:t> час </a:t>
            </a:r>
            <a:r>
              <a:rPr lang="ru-RU" sz="2000" dirty="0" err="1"/>
              <a:t>фізики</a:t>
            </a:r>
            <a:r>
              <a:rPr lang="ru-RU" sz="2000" dirty="0"/>
              <a:t> та </a:t>
            </a:r>
            <a:r>
              <a:rPr lang="ru-RU" sz="2000" dirty="0" err="1"/>
              <a:t>хіміки</a:t>
            </a:r>
            <a:r>
              <a:rPr lang="ru-RU" sz="2000" dirty="0"/>
              <a:t> не </a:t>
            </a:r>
            <a:r>
              <a:rPr lang="ru-RU" sz="2000" dirty="0" err="1"/>
              <a:t>визнавали</a:t>
            </a:r>
            <a:r>
              <a:rPr lang="ru-RU" sz="2000" dirty="0"/>
              <a:t> факт </a:t>
            </a:r>
            <a:r>
              <a:rPr lang="ru-RU" sz="2000" dirty="0" err="1"/>
              <a:t>існування</a:t>
            </a:r>
            <a:r>
              <a:rPr lang="ru-RU" sz="2000" dirty="0"/>
              <a:t> </a:t>
            </a:r>
            <a:r>
              <a:rPr lang="ru-RU" sz="2000" dirty="0" err="1"/>
              <a:t>рідких</a:t>
            </a:r>
            <a:r>
              <a:rPr lang="ru-RU" sz="2000" dirty="0"/>
              <a:t> </a:t>
            </a:r>
            <a:r>
              <a:rPr lang="ru-RU" sz="2000" dirty="0" err="1"/>
              <a:t>кристалів</a:t>
            </a:r>
            <a:r>
              <a:rPr lang="ru-RU" sz="2000" dirty="0"/>
              <a:t>, тому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їх</a:t>
            </a:r>
            <a:r>
              <a:rPr lang="ru-RU" sz="2000" dirty="0"/>
              <a:t> </a:t>
            </a:r>
            <a:r>
              <a:rPr lang="ru-RU" sz="2000" dirty="0" err="1"/>
              <a:t>існування</a:t>
            </a:r>
            <a:r>
              <a:rPr lang="ru-RU" sz="2000" dirty="0"/>
              <a:t> </a:t>
            </a:r>
            <a:r>
              <a:rPr lang="ru-RU" sz="2000" dirty="0" err="1"/>
              <a:t>руйнувало</a:t>
            </a:r>
            <a:r>
              <a:rPr lang="ru-RU" sz="2000" dirty="0"/>
              <a:t> </a:t>
            </a:r>
            <a:r>
              <a:rPr lang="ru-RU" sz="2000" dirty="0" err="1"/>
              <a:t>теорію</a:t>
            </a:r>
            <a:r>
              <a:rPr lang="ru-RU" sz="2000" dirty="0"/>
              <a:t> про три </a:t>
            </a:r>
            <a:r>
              <a:rPr lang="ru-RU" sz="2000" dirty="0" err="1"/>
              <a:t>стани</a:t>
            </a:r>
            <a:r>
              <a:rPr lang="ru-RU" sz="2000" dirty="0"/>
              <a:t> </a:t>
            </a:r>
            <a:r>
              <a:rPr lang="ru-RU" sz="2000" dirty="0" err="1"/>
              <a:t>речовини</a:t>
            </a:r>
            <a:r>
              <a:rPr lang="ru-RU" sz="2000" dirty="0"/>
              <a:t>: твердого, </a:t>
            </a:r>
            <a:r>
              <a:rPr lang="ru-RU" sz="2000" dirty="0" err="1"/>
              <a:t>рідкого</a:t>
            </a:r>
            <a:r>
              <a:rPr lang="ru-RU" sz="2000" dirty="0"/>
              <a:t> </a:t>
            </a:r>
            <a:r>
              <a:rPr lang="ru-RU" sz="2000" dirty="0" err="1"/>
              <a:t>і</a:t>
            </a:r>
            <a:r>
              <a:rPr lang="ru-RU" sz="2000" dirty="0"/>
              <a:t> </a:t>
            </a:r>
            <a:r>
              <a:rPr lang="ru-RU" sz="2000" dirty="0" err="1"/>
              <a:t>газоподібного</a:t>
            </a:r>
            <a:r>
              <a:rPr lang="ru-RU" sz="2000" dirty="0"/>
              <a:t>.</a:t>
            </a:r>
            <a:endParaRPr lang="ru-RU" sz="2000" b="1" dirty="0">
              <a:latin typeface="Franklin Gothic Book" pitchFamily="34" charset="0"/>
            </a:endParaRPr>
          </a:p>
        </p:txBody>
      </p:sp>
      <p:pic>
        <p:nvPicPr>
          <p:cNvPr id="2054" name="Picture 6" descr="Image result for ÑÑÐ¸Ð´ÑÐ¸Ñ ÑÐµÐ¹Ð½Ð¸ÑÑÐµÑ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280" y="1675283"/>
            <a:ext cx="2445973" cy="37699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>
                <a:latin typeface="Franklin Gothic Book" pitchFamily="34" charset="0"/>
              </a:rPr>
              <a:t>Історія відкриття РК</a:t>
            </a:r>
            <a:endParaRPr lang="ru-RU" sz="3200" dirty="0">
              <a:latin typeface="Franklin Gothic Boo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71600" y="1700808"/>
            <a:ext cx="9601200" cy="3581400"/>
          </a:xfrm>
        </p:spPr>
        <p:txBody>
          <a:bodyPr>
            <a:normAutofit fontScale="92500" lnSpcReduction="10000"/>
          </a:bodyPr>
          <a:lstStyle/>
          <a:p>
            <a:pPr marL="625475" indent="-625475">
              <a:tabLst>
                <a:tab pos="625475" algn="l"/>
              </a:tabLst>
            </a:pPr>
            <a:r>
              <a:rPr lang="ru-RU" sz="2000" dirty="0"/>
              <a:t>У 1963 р. </a:t>
            </a:r>
            <a:r>
              <a:rPr lang="ru-RU" sz="2000" dirty="0" err="1"/>
              <a:t>американець</a:t>
            </a:r>
            <a:r>
              <a:rPr lang="ru-RU" sz="2000" dirty="0"/>
              <a:t> Дж. </a:t>
            </a:r>
            <a:r>
              <a:rPr lang="ru-RU" sz="2000" dirty="0" err="1"/>
              <a:t>Фергюсон</a:t>
            </a:r>
            <a:r>
              <a:rPr lang="ru-RU" sz="2000" dirty="0"/>
              <a:t> </a:t>
            </a:r>
            <a:r>
              <a:rPr lang="ru-RU" sz="2000" dirty="0" err="1"/>
              <a:t>дослідив</a:t>
            </a:r>
            <a:r>
              <a:rPr lang="ru-RU" sz="2000" dirty="0"/>
              <a:t> </a:t>
            </a:r>
            <a:r>
              <a:rPr lang="ru-RU" sz="2000" dirty="0" err="1"/>
              <a:t>властивість</a:t>
            </a:r>
            <a:r>
              <a:rPr lang="ru-RU" sz="2000" dirty="0"/>
              <a:t> </a:t>
            </a:r>
            <a:r>
              <a:rPr lang="ru-RU" sz="2000" dirty="0" err="1"/>
              <a:t>рідких</a:t>
            </a:r>
            <a:r>
              <a:rPr lang="ru-RU" sz="2000" dirty="0"/>
              <a:t> </a:t>
            </a:r>
            <a:r>
              <a:rPr lang="ru-RU" sz="2000" dirty="0" err="1" smtClean="0"/>
              <a:t>кристалів</a:t>
            </a:r>
            <a:r>
              <a:rPr lang="ru-RU" dirty="0"/>
              <a:t> </a:t>
            </a:r>
            <a:r>
              <a:rPr lang="ru-RU" sz="2000" dirty="0" err="1" smtClean="0"/>
              <a:t>змінювати</a:t>
            </a:r>
            <a:r>
              <a:rPr lang="ru-RU" sz="2000" dirty="0" smtClean="0"/>
              <a:t> </a:t>
            </a:r>
            <a:r>
              <a:rPr lang="ru-RU" sz="2000" dirty="0" err="1"/>
              <a:t>колір</a:t>
            </a:r>
            <a:r>
              <a:rPr lang="ru-RU" sz="2000" dirty="0"/>
              <a:t> </a:t>
            </a:r>
            <a:r>
              <a:rPr lang="ru-RU" sz="2000" dirty="0" err="1"/>
              <a:t>під</a:t>
            </a:r>
            <a:r>
              <a:rPr lang="ru-RU" sz="2000" dirty="0"/>
              <a:t> </a:t>
            </a:r>
            <a:r>
              <a:rPr lang="ru-RU" sz="2000" dirty="0" err="1"/>
              <a:t>впливом</a:t>
            </a:r>
            <a:r>
              <a:rPr lang="ru-RU" sz="2000" dirty="0"/>
              <a:t> </a:t>
            </a:r>
            <a:r>
              <a:rPr lang="ru-RU" sz="2000" dirty="0" err="1" smtClean="0"/>
              <a:t>температури</a:t>
            </a:r>
            <a:r>
              <a:rPr lang="ru-RU" sz="2000" dirty="0" smtClean="0"/>
              <a:t> </a:t>
            </a:r>
            <a:r>
              <a:rPr lang="ru-RU" sz="2000" dirty="0"/>
              <a:t>для </a:t>
            </a:r>
            <a:r>
              <a:rPr lang="ru-RU" sz="2000" dirty="0" err="1"/>
              <a:t>виявлення</a:t>
            </a:r>
            <a:r>
              <a:rPr lang="ru-RU" sz="2000" dirty="0"/>
              <a:t> </a:t>
            </a:r>
            <a:r>
              <a:rPr lang="ru-RU" sz="2000" dirty="0" err="1"/>
              <a:t>невидимих</a:t>
            </a:r>
            <a:r>
              <a:rPr lang="ru-RU" sz="2000" dirty="0"/>
              <a:t> ​​</a:t>
            </a:r>
            <a:r>
              <a:rPr lang="ru-RU" sz="2000" dirty="0" err="1"/>
              <a:t>неозброєним</a:t>
            </a:r>
            <a:r>
              <a:rPr lang="ru-RU" sz="2000" dirty="0"/>
              <a:t> оком </a:t>
            </a:r>
            <a:r>
              <a:rPr lang="ru-RU" sz="2000" dirty="0" err="1"/>
              <a:t>теплових</a:t>
            </a:r>
            <a:r>
              <a:rPr lang="ru-RU" sz="2000" dirty="0"/>
              <a:t> </a:t>
            </a:r>
            <a:r>
              <a:rPr lang="ru-RU" sz="2000" dirty="0" err="1"/>
              <a:t>полів</a:t>
            </a:r>
            <a:r>
              <a:rPr lang="ru-RU" sz="2000" dirty="0"/>
              <a:t>. </a:t>
            </a:r>
            <a:r>
              <a:rPr lang="ru-RU" sz="2000" dirty="0" err="1"/>
              <a:t>Після</a:t>
            </a:r>
            <a:r>
              <a:rPr lang="ru-RU" sz="2000" dirty="0"/>
              <a:t> того, як </a:t>
            </a:r>
            <a:r>
              <a:rPr lang="ru-RU" sz="2000" dirty="0" err="1"/>
              <a:t>йому</a:t>
            </a:r>
            <a:r>
              <a:rPr lang="ru-RU" sz="2000" dirty="0"/>
              <a:t> видали патент на </a:t>
            </a:r>
            <a:r>
              <a:rPr lang="ru-RU" sz="2000" dirty="0" err="1"/>
              <a:t>винахід</a:t>
            </a:r>
            <a:r>
              <a:rPr lang="ru-RU" sz="2000" dirty="0"/>
              <a:t>, </a:t>
            </a:r>
            <a:r>
              <a:rPr lang="ru-RU" sz="2000" dirty="0" err="1"/>
              <a:t>інтерес</a:t>
            </a:r>
            <a:r>
              <a:rPr lang="ru-RU" sz="2000" dirty="0"/>
              <a:t> до </a:t>
            </a:r>
            <a:r>
              <a:rPr lang="ru-RU" sz="2000" dirty="0" err="1"/>
              <a:t>рідких</a:t>
            </a:r>
            <a:r>
              <a:rPr lang="ru-RU" sz="2000" dirty="0"/>
              <a:t> </a:t>
            </a:r>
            <a:r>
              <a:rPr lang="ru-RU" sz="2000" dirty="0" err="1"/>
              <a:t>кристалів</a:t>
            </a:r>
            <a:r>
              <a:rPr lang="ru-RU" sz="2000" dirty="0"/>
              <a:t> </a:t>
            </a:r>
            <a:r>
              <a:rPr lang="ru-RU" sz="2000" dirty="0" err="1"/>
              <a:t>раптово</a:t>
            </a:r>
            <a:r>
              <a:rPr lang="ru-RU" sz="2000" dirty="0"/>
              <a:t> </a:t>
            </a:r>
            <a:r>
              <a:rPr lang="ru-RU" sz="2000" dirty="0" err="1"/>
              <a:t>зріс</a:t>
            </a:r>
            <a:r>
              <a:rPr lang="ru-RU" sz="2000" dirty="0"/>
              <a:t>.</a:t>
            </a:r>
          </a:p>
          <a:p>
            <a:pPr marL="625475" indent="-625475">
              <a:tabLst>
                <a:tab pos="625475" algn="l"/>
              </a:tabLst>
            </a:pPr>
            <a:r>
              <a:rPr lang="ru-RU" sz="2000" dirty="0"/>
              <a:t>У 1965 р. в США </a:t>
            </a:r>
            <a:r>
              <a:rPr lang="ru-RU" sz="2000" dirty="0" err="1"/>
              <a:t>зібралася</a:t>
            </a:r>
            <a:r>
              <a:rPr lang="ru-RU" sz="2000" dirty="0"/>
              <a:t> Перша </a:t>
            </a:r>
            <a:r>
              <a:rPr lang="ru-RU" sz="2000" dirty="0" err="1"/>
              <a:t>міжнародна</a:t>
            </a:r>
            <a:r>
              <a:rPr lang="ru-RU" sz="2000" dirty="0"/>
              <a:t> </a:t>
            </a:r>
            <a:r>
              <a:rPr lang="ru-RU" sz="2000" dirty="0" err="1"/>
              <a:t>конференція</a:t>
            </a:r>
            <a:r>
              <a:rPr lang="ru-RU" sz="2000" dirty="0"/>
              <a:t>, </a:t>
            </a:r>
            <a:r>
              <a:rPr lang="ru-RU" sz="2000" dirty="0" err="1"/>
              <a:t>присвячена</a:t>
            </a:r>
            <a:r>
              <a:rPr lang="ru-RU" sz="2000" dirty="0"/>
              <a:t> </a:t>
            </a:r>
            <a:r>
              <a:rPr lang="ru-RU" sz="2000" dirty="0" err="1"/>
              <a:t>рідким</a:t>
            </a:r>
            <a:r>
              <a:rPr lang="ru-RU" sz="2000" dirty="0"/>
              <a:t> </a:t>
            </a:r>
            <a:r>
              <a:rPr lang="ru-RU" sz="2000" dirty="0" err="1"/>
              <a:t>кристалам</a:t>
            </a:r>
            <a:r>
              <a:rPr lang="ru-RU" sz="2000" dirty="0"/>
              <a:t>. У 1968 р. </a:t>
            </a:r>
            <a:r>
              <a:rPr lang="ru-RU" sz="2000" dirty="0" err="1"/>
              <a:t>американські</a:t>
            </a:r>
            <a:r>
              <a:rPr lang="ru-RU" sz="2000" dirty="0"/>
              <a:t> </a:t>
            </a:r>
            <a:r>
              <a:rPr lang="ru-RU" sz="2000" dirty="0" err="1"/>
              <a:t>вчені</a:t>
            </a:r>
            <a:r>
              <a:rPr lang="ru-RU" sz="2000" dirty="0"/>
              <a:t> створили </a:t>
            </a:r>
            <a:r>
              <a:rPr lang="ru-RU" sz="2000" dirty="0" err="1"/>
              <a:t>принципово</a:t>
            </a:r>
            <a:r>
              <a:rPr lang="ru-RU" sz="2000" dirty="0"/>
              <a:t> </a:t>
            </a:r>
            <a:r>
              <a:rPr lang="ru-RU" sz="2000" dirty="0" err="1"/>
              <a:t>нові</a:t>
            </a:r>
            <a:r>
              <a:rPr lang="ru-RU" sz="2000" dirty="0"/>
              <a:t> </a:t>
            </a:r>
            <a:r>
              <a:rPr lang="ru-RU" sz="2000" dirty="0" err="1"/>
              <a:t>індикатори</a:t>
            </a:r>
            <a:r>
              <a:rPr lang="ru-RU" sz="2000" dirty="0"/>
              <a:t> для систем </a:t>
            </a:r>
            <a:r>
              <a:rPr lang="ru-RU" sz="2000" dirty="0" err="1"/>
              <a:t>відображення</a:t>
            </a:r>
            <a:r>
              <a:rPr lang="ru-RU" sz="2000" dirty="0"/>
              <a:t> </a:t>
            </a:r>
            <a:r>
              <a:rPr lang="ru-RU" sz="2000" dirty="0" err="1"/>
              <a:t>інформації</a:t>
            </a:r>
            <a:r>
              <a:rPr lang="ru-RU" sz="2000" dirty="0"/>
              <a:t>. Принцип </a:t>
            </a:r>
            <a:r>
              <a:rPr lang="ru-RU" sz="2000" dirty="0" err="1"/>
              <a:t>їх</a:t>
            </a:r>
            <a:r>
              <a:rPr lang="ru-RU" sz="2000" dirty="0"/>
              <a:t> </a:t>
            </a:r>
            <a:r>
              <a:rPr lang="ru-RU" sz="2000" dirty="0" err="1"/>
              <a:t>дії</a:t>
            </a:r>
            <a:r>
              <a:rPr lang="ru-RU" sz="2000" dirty="0"/>
              <a:t> </a:t>
            </a:r>
            <a:r>
              <a:rPr lang="ru-RU" sz="2000" dirty="0" err="1"/>
              <a:t>заснований</a:t>
            </a:r>
            <a:r>
              <a:rPr lang="ru-RU" sz="2000" dirty="0"/>
              <a:t> на тому,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молекули</a:t>
            </a:r>
            <a:r>
              <a:rPr lang="ru-RU" sz="2000" dirty="0"/>
              <a:t> </a:t>
            </a:r>
            <a:r>
              <a:rPr lang="ru-RU" sz="2000" dirty="0" err="1"/>
              <a:t>рідких</a:t>
            </a:r>
            <a:r>
              <a:rPr lang="ru-RU" sz="2000" dirty="0"/>
              <a:t> </a:t>
            </a:r>
            <a:r>
              <a:rPr lang="ru-RU" sz="2000" dirty="0" err="1"/>
              <a:t>кристалів</a:t>
            </a:r>
            <a:r>
              <a:rPr lang="ru-RU" sz="2000" dirty="0"/>
              <a:t>, </a:t>
            </a:r>
            <a:r>
              <a:rPr lang="ru-RU" sz="2000" dirty="0" err="1"/>
              <a:t>повертаючись</a:t>
            </a:r>
            <a:r>
              <a:rPr lang="ru-RU" sz="2000" dirty="0"/>
              <a:t> в </a:t>
            </a:r>
            <a:r>
              <a:rPr lang="ru-RU" sz="2000" dirty="0" err="1"/>
              <a:t>електричному</a:t>
            </a:r>
            <a:r>
              <a:rPr lang="ru-RU" sz="2000" dirty="0"/>
              <a:t> </a:t>
            </a:r>
            <a:r>
              <a:rPr lang="ru-RU" sz="2000" dirty="0" err="1"/>
              <a:t>полі</a:t>
            </a:r>
            <a:r>
              <a:rPr lang="ru-RU" sz="2000" dirty="0"/>
              <a:t>, </a:t>
            </a:r>
            <a:r>
              <a:rPr lang="ru-RU" sz="2000" dirty="0" err="1"/>
              <a:t>по-різному</a:t>
            </a:r>
            <a:r>
              <a:rPr lang="ru-RU" sz="2000" dirty="0"/>
              <a:t> </a:t>
            </a:r>
            <a:r>
              <a:rPr lang="ru-RU" sz="2000" dirty="0" err="1"/>
              <a:t>відображають</a:t>
            </a:r>
            <a:r>
              <a:rPr lang="ru-RU" sz="2000" dirty="0"/>
              <a:t> </a:t>
            </a:r>
            <a:r>
              <a:rPr lang="ru-RU" sz="2000" dirty="0" err="1"/>
              <a:t>і</a:t>
            </a:r>
            <a:r>
              <a:rPr lang="ru-RU" sz="2000" dirty="0"/>
              <a:t> </a:t>
            </a:r>
            <a:r>
              <a:rPr lang="ru-RU" sz="2000" dirty="0" err="1"/>
              <a:t>пропускають</a:t>
            </a:r>
            <a:r>
              <a:rPr lang="ru-RU" sz="2000" dirty="0"/>
              <a:t> </a:t>
            </a:r>
            <a:r>
              <a:rPr lang="ru-RU" sz="2000" dirty="0" err="1"/>
              <a:t>світло</a:t>
            </a:r>
            <a:r>
              <a:rPr lang="ru-RU" sz="2000" dirty="0"/>
              <a:t>. </a:t>
            </a:r>
            <a:r>
              <a:rPr lang="ru-RU" sz="2000" dirty="0" err="1"/>
              <a:t>Під</a:t>
            </a:r>
            <a:r>
              <a:rPr lang="ru-RU" sz="2000" dirty="0"/>
              <a:t> </a:t>
            </a:r>
            <a:r>
              <a:rPr lang="ru-RU" sz="2000" dirty="0" err="1"/>
              <a:t>впливом</a:t>
            </a:r>
            <a:r>
              <a:rPr lang="ru-RU" sz="2000" dirty="0"/>
              <a:t> </a:t>
            </a:r>
            <a:r>
              <a:rPr lang="ru-RU" sz="2000" dirty="0" err="1"/>
              <a:t>напруги</a:t>
            </a:r>
            <a:r>
              <a:rPr lang="ru-RU" sz="2000" dirty="0"/>
              <a:t>, яке подавали на </a:t>
            </a:r>
            <a:r>
              <a:rPr lang="ru-RU" sz="2000" dirty="0" err="1"/>
              <a:t>провідники</a:t>
            </a:r>
            <a:r>
              <a:rPr lang="ru-RU" sz="2000" dirty="0"/>
              <a:t>, </a:t>
            </a:r>
            <a:r>
              <a:rPr lang="ru-RU" sz="2000" dirty="0" err="1"/>
              <a:t>впаяні</a:t>
            </a:r>
            <a:r>
              <a:rPr lang="ru-RU" sz="2000" dirty="0"/>
              <a:t> в </a:t>
            </a:r>
            <a:r>
              <a:rPr lang="ru-RU" sz="2000" dirty="0" err="1"/>
              <a:t>екран</a:t>
            </a:r>
            <a:r>
              <a:rPr lang="ru-RU" sz="2000" dirty="0"/>
              <a:t>, на </a:t>
            </a:r>
            <a:r>
              <a:rPr lang="ru-RU" sz="2000" dirty="0" err="1"/>
              <a:t>ньому</a:t>
            </a:r>
            <a:r>
              <a:rPr lang="ru-RU" sz="2000" dirty="0"/>
              <a:t> </a:t>
            </a:r>
            <a:r>
              <a:rPr lang="ru-RU" sz="2000" dirty="0" err="1"/>
              <a:t>виникало</a:t>
            </a:r>
            <a:r>
              <a:rPr lang="ru-RU" sz="2000" dirty="0"/>
              <a:t> </a:t>
            </a:r>
            <a:r>
              <a:rPr lang="ru-RU" sz="2000" dirty="0" err="1"/>
              <a:t>зображення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складається</a:t>
            </a:r>
            <a:r>
              <a:rPr lang="ru-RU" sz="2000" dirty="0"/>
              <a:t> </a:t>
            </a:r>
            <a:r>
              <a:rPr lang="ru-RU" sz="2000" dirty="0" err="1"/>
              <a:t>з</a:t>
            </a:r>
            <a:r>
              <a:rPr lang="ru-RU" sz="2000" dirty="0"/>
              <a:t> </a:t>
            </a:r>
            <a:r>
              <a:rPr lang="ru-RU" sz="2000" dirty="0" err="1"/>
              <a:t>мікроскопічних</a:t>
            </a:r>
            <a:r>
              <a:rPr lang="ru-RU" sz="2000" dirty="0"/>
              <a:t> </a:t>
            </a:r>
            <a:r>
              <a:rPr lang="ru-RU" sz="2000" dirty="0" err="1"/>
              <a:t>точок</a:t>
            </a:r>
            <a:r>
              <a:rPr lang="ru-RU" sz="2000" dirty="0"/>
              <a:t>. І все ж </a:t>
            </a:r>
            <a:r>
              <a:rPr lang="ru-RU" sz="2000" dirty="0" err="1"/>
              <a:t>тільки</a:t>
            </a:r>
            <a:r>
              <a:rPr lang="ru-RU" sz="2000" dirty="0"/>
              <a:t> </a:t>
            </a:r>
            <a:r>
              <a:rPr lang="ru-RU" sz="2000" dirty="0" err="1"/>
              <a:t>після</a:t>
            </a:r>
            <a:r>
              <a:rPr lang="ru-RU" sz="2000" dirty="0"/>
              <a:t> 1973 р., коли </a:t>
            </a:r>
            <a:r>
              <a:rPr lang="ru-RU" sz="2000" dirty="0" err="1"/>
              <a:t>група</a:t>
            </a:r>
            <a:r>
              <a:rPr lang="ru-RU" sz="2000" dirty="0"/>
              <a:t> </a:t>
            </a:r>
            <a:r>
              <a:rPr lang="ru-RU" sz="2000" dirty="0" err="1"/>
              <a:t>англійських</a:t>
            </a:r>
            <a:r>
              <a:rPr lang="ru-RU" sz="2000" dirty="0"/>
              <a:t> </a:t>
            </a:r>
            <a:r>
              <a:rPr lang="ru-RU" sz="2000" dirty="0" err="1"/>
              <a:t>хіміків</a:t>
            </a:r>
            <a:r>
              <a:rPr lang="ru-RU" sz="2000" dirty="0"/>
              <a:t> </a:t>
            </a:r>
            <a:r>
              <a:rPr lang="ru-RU" sz="2000" dirty="0" err="1"/>
              <a:t>під</a:t>
            </a:r>
            <a:r>
              <a:rPr lang="ru-RU" sz="2000" dirty="0"/>
              <a:t> </a:t>
            </a:r>
            <a:r>
              <a:rPr lang="ru-RU" sz="2000" dirty="0" err="1"/>
              <a:t>керівництвом</a:t>
            </a:r>
            <a:r>
              <a:rPr lang="ru-RU" sz="2000" dirty="0"/>
              <a:t> Джорджа Грея </a:t>
            </a:r>
            <a:r>
              <a:rPr lang="ru-RU" sz="2000" dirty="0" err="1"/>
              <a:t>синтезувала</a:t>
            </a:r>
            <a:r>
              <a:rPr lang="ru-RU" sz="2000" dirty="0"/>
              <a:t> </a:t>
            </a:r>
            <a:r>
              <a:rPr lang="ru-RU" sz="2000" dirty="0" err="1"/>
              <a:t>рідкі</a:t>
            </a:r>
            <a:r>
              <a:rPr lang="ru-RU" sz="2000" dirty="0"/>
              <a:t> </a:t>
            </a:r>
            <a:r>
              <a:rPr lang="ru-RU" sz="2000" dirty="0" err="1"/>
              <a:t>кристали</a:t>
            </a:r>
            <a:r>
              <a:rPr lang="ru-RU" sz="2000" dirty="0"/>
              <a:t> </a:t>
            </a:r>
            <a:r>
              <a:rPr lang="ru-RU" sz="2000" dirty="0" err="1"/>
              <a:t>з</a:t>
            </a:r>
            <a:r>
              <a:rPr lang="ru-RU" sz="2000" dirty="0"/>
              <a:t> </a:t>
            </a:r>
            <a:r>
              <a:rPr lang="ru-RU" sz="2000" dirty="0" err="1"/>
              <a:t>відносно</a:t>
            </a:r>
            <a:r>
              <a:rPr lang="ru-RU" sz="2000" dirty="0"/>
              <a:t> </a:t>
            </a:r>
            <a:r>
              <a:rPr lang="ru-RU" sz="2000" dirty="0" err="1"/>
              <a:t>дешевої</a:t>
            </a:r>
            <a:r>
              <a:rPr lang="ru-RU" sz="2000" dirty="0"/>
              <a:t> </a:t>
            </a:r>
            <a:r>
              <a:rPr lang="ru-RU" sz="2000" dirty="0" err="1"/>
              <a:t>і</a:t>
            </a:r>
            <a:r>
              <a:rPr lang="ru-RU" sz="2000" dirty="0"/>
              <a:t> </a:t>
            </a:r>
            <a:r>
              <a:rPr lang="ru-RU" sz="2000" dirty="0" err="1"/>
              <a:t>доступної</a:t>
            </a:r>
            <a:r>
              <a:rPr lang="ru-RU" sz="2000" dirty="0"/>
              <a:t> </a:t>
            </a:r>
            <a:r>
              <a:rPr lang="ru-RU" sz="2000" dirty="0" err="1"/>
              <a:t>сировини</a:t>
            </a:r>
            <a:r>
              <a:rPr lang="ru-RU" sz="2000" dirty="0"/>
              <a:t>, </a:t>
            </a:r>
            <a:r>
              <a:rPr lang="ru-RU" sz="2000" dirty="0" err="1"/>
              <a:t>ці</a:t>
            </a:r>
            <a:r>
              <a:rPr lang="ru-RU" sz="2000" dirty="0"/>
              <a:t> </a:t>
            </a:r>
            <a:r>
              <a:rPr lang="ru-RU" sz="2000" dirty="0" err="1"/>
              <a:t>речовини</a:t>
            </a:r>
            <a:r>
              <a:rPr lang="ru-RU" sz="2000" dirty="0"/>
              <a:t> </a:t>
            </a:r>
            <a:r>
              <a:rPr lang="ru-RU" sz="2000" dirty="0" err="1"/>
              <a:t>отримали</a:t>
            </a:r>
            <a:r>
              <a:rPr lang="ru-RU" sz="2000" dirty="0"/>
              <a:t> </a:t>
            </a:r>
            <a:r>
              <a:rPr lang="ru-RU" sz="2000" dirty="0" err="1"/>
              <a:t>широке</a:t>
            </a:r>
            <a:r>
              <a:rPr lang="ru-RU" sz="2000" dirty="0"/>
              <a:t> </a:t>
            </a:r>
            <a:r>
              <a:rPr lang="ru-RU" sz="2000" dirty="0" err="1"/>
              <a:t>поширення</a:t>
            </a:r>
            <a:r>
              <a:rPr lang="ru-RU" sz="2000" dirty="0"/>
              <a:t> в </a:t>
            </a:r>
            <a:r>
              <a:rPr lang="ru-RU" sz="2000" dirty="0" err="1"/>
              <a:t>різноманітних</a:t>
            </a:r>
            <a:r>
              <a:rPr lang="ru-RU" sz="2000" dirty="0"/>
              <a:t> </a:t>
            </a:r>
            <a:r>
              <a:rPr lang="ru-RU" sz="2000" dirty="0" err="1"/>
              <a:t>пристроях</a:t>
            </a:r>
            <a:r>
              <a:rPr lang="ru-RU" sz="2000" dirty="0"/>
              <a:t>.</a:t>
            </a:r>
          </a:p>
          <a:p>
            <a:pPr>
              <a:buFont typeface="Wingdings" pitchFamily="2" charset="2"/>
              <a:buChar char="v"/>
            </a:pPr>
            <a:endParaRPr lang="ru-RU" sz="2000" b="1" i="1" u="sng" dirty="0">
              <a:latin typeface="Franklin Gothic Book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/>
              <a:t>Застосування рідких кристалів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87488" y="1484784"/>
            <a:ext cx="9601200" cy="3581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1600" dirty="0"/>
              <a:t>Рідкі кристали, як вже можна побачити з назви, використовують </a:t>
            </a:r>
            <a:r>
              <a:rPr lang="uk-UA" sz="1600" dirty="0" smtClean="0"/>
              <a:t>у сучасних </a:t>
            </a:r>
            <a:r>
              <a:rPr lang="uk-UA" sz="1600" dirty="0"/>
              <a:t>рідкокристалічних </a:t>
            </a:r>
            <a:r>
              <a:rPr lang="uk-UA" sz="1600" dirty="0" smtClean="0"/>
              <a:t>дисплеях. </a:t>
            </a:r>
            <a:r>
              <a:rPr lang="ru-RU" sz="1600" dirty="0" err="1"/>
              <a:t>Рідкокристалічний</a:t>
            </a:r>
            <a:r>
              <a:rPr lang="ru-RU" sz="1600" dirty="0"/>
              <a:t> дисплей</a:t>
            </a:r>
            <a:r>
              <a:rPr lang="en-US" sz="1600" dirty="0"/>
              <a:t> — </a:t>
            </a:r>
            <a:r>
              <a:rPr lang="ru-RU" sz="1600" dirty="0" err="1"/>
              <a:t>електронний</a:t>
            </a:r>
            <a:r>
              <a:rPr lang="ru-RU" sz="1600" dirty="0"/>
              <a:t> </a:t>
            </a:r>
            <a:r>
              <a:rPr lang="ru-RU" sz="1600" dirty="0" err="1"/>
              <a:t>пристрій</a:t>
            </a:r>
            <a:r>
              <a:rPr lang="ru-RU" sz="1600" dirty="0"/>
              <a:t> </a:t>
            </a:r>
            <a:r>
              <a:rPr lang="ru-RU" sz="1600" dirty="0" err="1"/>
              <a:t>візуального</a:t>
            </a:r>
            <a:r>
              <a:rPr lang="ru-RU" sz="1600" dirty="0"/>
              <a:t> </a:t>
            </a:r>
            <a:r>
              <a:rPr lang="ru-RU" sz="1600" dirty="0" err="1"/>
              <a:t>відображення</a:t>
            </a:r>
            <a:r>
              <a:rPr lang="ru-RU" sz="1600" dirty="0"/>
              <a:t> </a:t>
            </a:r>
            <a:r>
              <a:rPr lang="ru-RU" sz="1600" dirty="0" err="1"/>
              <a:t>інформації</a:t>
            </a:r>
            <a:r>
              <a:rPr lang="ru-RU" sz="1600" dirty="0"/>
              <a:t>.</a:t>
            </a:r>
          </a:p>
          <a:p>
            <a:pPr>
              <a:buNone/>
            </a:pPr>
            <a:r>
              <a:rPr lang="ru-RU" sz="1600" dirty="0" err="1"/>
              <a:t>Кожна</a:t>
            </a:r>
            <a:r>
              <a:rPr lang="ru-RU" sz="1600" dirty="0"/>
              <a:t> </a:t>
            </a:r>
            <a:r>
              <a:rPr lang="ru-RU" sz="1600" dirty="0" err="1"/>
              <a:t>з</a:t>
            </a:r>
            <a:r>
              <a:rPr lang="ru-RU" sz="1600" dirty="0"/>
              <a:t> </a:t>
            </a:r>
            <a:r>
              <a:rPr lang="ru-RU" sz="1600" dirty="0" err="1"/>
              <a:t>кольорових</a:t>
            </a:r>
            <a:r>
              <a:rPr lang="ru-RU" sz="1600" dirty="0"/>
              <a:t> </a:t>
            </a:r>
            <a:r>
              <a:rPr lang="ru-RU" sz="1600" dirty="0" err="1"/>
              <a:t>точок</a:t>
            </a:r>
            <a:r>
              <a:rPr lang="ru-RU" sz="1600" dirty="0"/>
              <a:t> </a:t>
            </a:r>
            <a:r>
              <a:rPr lang="ru-RU" sz="1600" dirty="0" err="1"/>
              <a:t>рідкокристалічного</a:t>
            </a:r>
            <a:r>
              <a:rPr lang="ru-RU" sz="1600" dirty="0"/>
              <a:t> дисплея </a:t>
            </a:r>
            <a:r>
              <a:rPr lang="ru-RU" sz="1600" dirty="0" err="1"/>
              <a:t>складається</a:t>
            </a:r>
            <a:r>
              <a:rPr lang="ru-RU" sz="1600" dirty="0"/>
              <a:t> </a:t>
            </a:r>
            <a:r>
              <a:rPr lang="ru-RU" sz="1600" dirty="0" err="1"/>
              <a:t>з</a:t>
            </a:r>
            <a:r>
              <a:rPr lang="ru-RU" sz="1600" dirty="0"/>
              <a:t> </a:t>
            </a:r>
            <a:r>
              <a:rPr lang="ru-RU" sz="1600" dirty="0" err="1"/>
              <a:t>кількох</a:t>
            </a:r>
            <a:r>
              <a:rPr lang="ru-RU" sz="1600" dirty="0"/>
              <a:t> </a:t>
            </a:r>
            <a:r>
              <a:rPr lang="ru-RU" sz="1600" dirty="0" err="1"/>
              <a:t>комірок</a:t>
            </a:r>
            <a:r>
              <a:rPr lang="ru-RU" sz="1600" dirty="0"/>
              <a:t> (як правило, </a:t>
            </a:r>
            <a:r>
              <a:rPr lang="ru-RU" sz="1600" dirty="0" err="1"/>
              <a:t>з</a:t>
            </a:r>
            <a:r>
              <a:rPr lang="ru-RU" sz="1600" dirty="0"/>
              <a:t> </a:t>
            </a:r>
            <a:r>
              <a:rPr lang="ru-RU" sz="1600" dirty="0" err="1"/>
              <a:t>трьох</a:t>
            </a:r>
            <a:r>
              <a:rPr lang="ru-RU" sz="1600" dirty="0"/>
              <a:t>), </a:t>
            </a:r>
            <a:r>
              <a:rPr lang="ru-RU" sz="1600" dirty="0" err="1"/>
              <a:t>попереду</a:t>
            </a:r>
            <a:r>
              <a:rPr lang="ru-RU" sz="1600" dirty="0"/>
              <a:t> </a:t>
            </a:r>
            <a:r>
              <a:rPr lang="ru-RU" sz="1600" dirty="0" err="1"/>
              <a:t>яких</a:t>
            </a:r>
            <a:r>
              <a:rPr lang="ru-RU" sz="1600" dirty="0"/>
              <a:t> </a:t>
            </a:r>
            <a:r>
              <a:rPr lang="ru-RU" sz="1600" dirty="0" err="1"/>
              <a:t>встановлюються</a:t>
            </a:r>
            <a:r>
              <a:rPr lang="ru-RU" sz="1600" dirty="0"/>
              <a:t> </a:t>
            </a:r>
            <a:r>
              <a:rPr lang="ru-RU" sz="1600" dirty="0" err="1"/>
              <a:t>світлові</a:t>
            </a:r>
            <a:r>
              <a:rPr lang="ru-RU" sz="1600" dirty="0"/>
              <a:t> </a:t>
            </a:r>
            <a:r>
              <a:rPr lang="ru-RU" sz="1600" dirty="0" err="1"/>
              <a:t>фільтри</a:t>
            </a:r>
            <a:r>
              <a:rPr lang="ru-RU" sz="1600" dirty="0"/>
              <a:t> (</a:t>
            </a:r>
            <a:r>
              <a:rPr lang="ru-RU" sz="1600" dirty="0" err="1"/>
              <a:t>найчастіше</a:t>
            </a:r>
            <a:r>
              <a:rPr lang="ru-RU" sz="1600" dirty="0"/>
              <a:t> — </a:t>
            </a:r>
            <a:r>
              <a:rPr lang="ru-RU" sz="1600" dirty="0" err="1"/>
              <a:t>червоний</a:t>
            </a:r>
            <a:r>
              <a:rPr lang="ru-RU" sz="1600" dirty="0"/>
              <a:t>, </a:t>
            </a:r>
            <a:r>
              <a:rPr lang="ru-RU" sz="1600" dirty="0" err="1"/>
              <a:t>синій</a:t>
            </a:r>
            <a:r>
              <a:rPr lang="ru-RU" sz="1600" dirty="0"/>
              <a:t> </a:t>
            </a:r>
            <a:r>
              <a:rPr lang="ru-RU" sz="1600" dirty="0" err="1"/>
              <a:t>і</a:t>
            </a:r>
            <a:r>
              <a:rPr lang="ru-RU" sz="1600" dirty="0"/>
              <a:t> </a:t>
            </a:r>
            <a:r>
              <a:rPr lang="ru-RU" sz="1600" dirty="0" err="1"/>
              <a:t>зелений</a:t>
            </a:r>
            <a:r>
              <a:rPr lang="ru-RU" sz="1600" dirty="0"/>
              <a:t>). </a:t>
            </a:r>
            <a:r>
              <a:rPr lang="ru-RU" sz="1600" dirty="0" err="1"/>
              <a:t>Тобто</a:t>
            </a:r>
            <a:r>
              <a:rPr lang="ru-RU" sz="1600" dirty="0"/>
              <a:t> </a:t>
            </a:r>
            <a:r>
              <a:rPr lang="ru-RU" sz="1600" dirty="0" err="1"/>
              <a:t>колір</a:t>
            </a:r>
            <a:r>
              <a:rPr lang="ru-RU" sz="1600" dirty="0"/>
              <a:t> </a:t>
            </a:r>
            <a:r>
              <a:rPr lang="ru-RU" sz="1600" dirty="0" err="1"/>
              <a:t>певної</a:t>
            </a:r>
            <a:r>
              <a:rPr lang="ru-RU" sz="1600" dirty="0"/>
              <a:t> точки </a:t>
            </a:r>
            <a:r>
              <a:rPr lang="ru-RU" sz="1600" dirty="0" err="1"/>
              <a:t>і</a:t>
            </a:r>
            <a:r>
              <a:rPr lang="ru-RU" sz="1600" dirty="0"/>
              <a:t> </a:t>
            </a:r>
            <a:r>
              <a:rPr lang="ru-RU" sz="1600" dirty="0" err="1"/>
              <a:t>її</a:t>
            </a:r>
            <a:r>
              <a:rPr lang="ru-RU" sz="1600" dirty="0"/>
              <a:t> </a:t>
            </a:r>
            <a:r>
              <a:rPr lang="ru-RU" sz="1600" dirty="0" err="1"/>
              <a:t>яскравість</a:t>
            </a:r>
            <a:r>
              <a:rPr lang="ru-RU" sz="1600" dirty="0"/>
              <a:t> </a:t>
            </a:r>
            <a:r>
              <a:rPr lang="ru-RU" sz="1600" dirty="0" err="1"/>
              <a:t>визначається</a:t>
            </a:r>
            <a:r>
              <a:rPr lang="ru-RU" sz="1600" dirty="0"/>
              <a:t> </a:t>
            </a:r>
            <a:r>
              <a:rPr lang="ru-RU" sz="1600" dirty="0" err="1"/>
              <a:t>інтенсивностями</a:t>
            </a:r>
            <a:r>
              <a:rPr lang="ru-RU" sz="1600" dirty="0"/>
              <a:t> </a:t>
            </a:r>
            <a:r>
              <a:rPr lang="ru-RU" sz="1600" dirty="0" err="1"/>
              <a:t>світіння</a:t>
            </a:r>
            <a:r>
              <a:rPr lang="ru-RU" sz="1600" dirty="0"/>
              <a:t> </a:t>
            </a:r>
            <a:r>
              <a:rPr lang="ru-RU" sz="1600" dirty="0" err="1"/>
              <a:t>комірок</a:t>
            </a:r>
            <a:r>
              <a:rPr lang="ru-RU" sz="1600" dirty="0"/>
              <a:t>, </a:t>
            </a:r>
            <a:r>
              <a:rPr lang="ru-RU" sz="1600" dirty="0" err="1"/>
              <a:t>з</a:t>
            </a:r>
            <a:r>
              <a:rPr lang="ru-RU" sz="1600" dirty="0"/>
              <a:t> </a:t>
            </a:r>
            <a:r>
              <a:rPr lang="ru-RU" sz="1600" dirty="0" err="1"/>
              <a:t>яких</a:t>
            </a:r>
            <a:r>
              <a:rPr lang="ru-RU" sz="1600" dirty="0"/>
              <a:t> вона </a:t>
            </a:r>
            <a:r>
              <a:rPr lang="ru-RU" sz="1600" dirty="0" err="1"/>
              <a:t>складається</a:t>
            </a:r>
            <a:r>
              <a:rPr lang="ru-RU" sz="1600" dirty="0"/>
              <a:t>.</a:t>
            </a:r>
          </a:p>
          <a:p>
            <a:pPr>
              <a:buNone/>
            </a:pPr>
            <a:r>
              <a:rPr lang="ru-RU" sz="1600" dirty="0" err="1"/>
              <a:t>Керування</a:t>
            </a:r>
            <a:r>
              <a:rPr lang="ru-RU" sz="1600" dirty="0"/>
              <a:t> кожною </a:t>
            </a:r>
            <a:r>
              <a:rPr lang="ru-RU" sz="1600" dirty="0" err="1"/>
              <a:t>рідкокристалічною</a:t>
            </a:r>
            <a:r>
              <a:rPr lang="ru-RU" sz="1600" dirty="0"/>
              <a:t> </a:t>
            </a:r>
            <a:r>
              <a:rPr lang="ru-RU" sz="1600" dirty="0" err="1"/>
              <a:t>коміркою</a:t>
            </a:r>
            <a:r>
              <a:rPr lang="ru-RU" sz="1600" dirty="0"/>
              <a:t> </a:t>
            </a:r>
            <a:r>
              <a:rPr lang="ru-RU" sz="1600" dirty="0" err="1"/>
              <a:t>здійснюється</a:t>
            </a:r>
            <a:r>
              <a:rPr lang="ru-RU" sz="1600" dirty="0"/>
              <a:t> </a:t>
            </a:r>
            <a:r>
              <a:rPr lang="ru-RU" sz="1600" dirty="0" err="1"/>
              <a:t>з</a:t>
            </a:r>
            <a:r>
              <a:rPr lang="ru-RU" sz="1600" dirty="0"/>
              <a:t> </a:t>
            </a:r>
            <a:r>
              <a:rPr lang="ru-RU" sz="1600" dirty="0" err="1"/>
              <a:t>допомогою</a:t>
            </a:r>
            <a:r>
              <a:rPr lang="ru-RU" sz="1600" dirty="0"/>
              <a:t> </a:t>
            </a:r>
            <a:r>
              <a:rPr lang="ru-RU" sz="1600" dirty="0" err="1"/>
              <a:t>напруги</a:t>
            </a:r>
            <a:r>
              <a:rPr lang="ru-RU" sz="1600" dirty="0"/>
              <a:t>, яку </a:t>
            </a:r>
            <a:r>
              <a:rPr lang="ru-RU" sz="1600" dirty="0" err="1"/>
              <a:t>подає</a:t>
            </a:r>
            <a:r>
              <a:rPr lang="ru-RU" sz="1600" dirty="0"/>
              <a:t> на </a:t>
            </a:r>
            <a:r>
              <a:rPr lang="ru-RU" sz="1600" dirty="0" err="1"/>
              <a:t>комірку</a:t>
            </a:r>
            <a:r>
              <a:rPr lang="ru-RU" sz="1600" dirty="0"/>
              <a:t> один </a:t>
            </a:r>
            <a:r>
              <a:rPr lang="ru-RU" sz="1600" dirty="0" err="1"/>
              <a:t>з</a:t>
            </a:r>
            <a:r>
              <a:rPr lang="ru-RU" sz="1600" dirty="0"/>
              <a:t> </a:t>
            </a:r>
            <a:r>
              <a:rPr lang="ru-RU" sz="1600" dirty="0" err="1"/>
              <a:t>транзисторів</a:t>
            </a:r>
            <a:r>
              <a:rPr lang="en-US" sz="1600" dirty="0"/>
              <a:t>.</a:t>
            </a:r>
            <a:endParaRPr lang="uk-UA" sz="1600" dirty="0"/>
          </a:p>
          <a:p>
            <a:pPr>
              <a:buNone/>
            </a:pPr>
            <a:r>
              <a:rPr lang="ru-RU" sz="1600" dirty="0" err="1"/>
              <a:t>Рідкокристалічні</a:t>
            </a:r>
            <a:r>
              <a:rPr lang="ru-RU" sz="1600" dirty="0"/>
              <a:t> </a:t>
            </a:r>
            <a:r>
              <a:rPr lang="ru-RU" sz="1600" dirty="0" err="1"/>
              <a:t>дисплеї</a:t>
            </a:r>
            <a:r>
              <a:rPr lang="ru-RU" sz="1600" dirty="0"/>
              <a:t> </a:t>
            </a:r>
            <a:r>
              <a:rPr lang="ru-RU" sz="1600" dirty="0" err="1"/>
              <a:t>мають</a:t>
            </a:r>
            <a:r>
              <a:rPr lang="ru-RU" sz="1600" dirty="0"/>
              <a:t> </a:t>
            </a:r>
            <a:r>
              <a:rPr lang="ru-RU" sz="1600" dirty="0" err="1"/>
              <a:t>низьке</a:t>
            </a:r>
            <a:r>
              <a:rPr lang="ru-RU" sz="1600" dirty="0"/>
              <a:t> </a:t>
            </a:r>
            <a:r>
              <a:rPr lang="ru-RU" sz="1600" dirty="0" err="1"/>
              <a:t>енергоспоживання</a:t>
            </a:r>
            <a:r>
              <a:rPr lang="ru-RU" sz="1600" dirty="0"/>
              <a:t>, тому вони </a:t>
            </a:r>
            <a:r>
              <a:rPr lang="ru-RU" sz="1600" dirty="0" err="1"/>
              <a:t>знайшли</a:t>
            </a:r>
            <a:r>
              <a:rPr lang="ru-RU" sz="1600" dirty="0"/>
              <a:t> </a:t>
            </a:r>
            <a:r>
              <a:rPr lang="ru-RU" sz="1600" dirty="0" err="1"/>
              <a:t>широке</a:t>
            </a:r>
            <a:r>
              <a:rPr lang="ru-RU" sz="1600" dirty="0"/>
              <a:t> </a:t>
            </a:r>
            <a:r>
              <a:rPr lang="ru-RU" sz="1600" dirty="0" err="1"/>
              <a:t>застосування</a:t>
            </a:r>
            <a:r>
              <a:rPr lang="ru-RU" sz="1600" dirty="0"/>
              <a:t>, як в </a:t>
            </a:r>
            <a:r>
              <a:rPr lang="ru-RU" sz="1600" dirty="0" err="1"/>
              <a:t>кишенькових</a:t>
            </a:r>
            <a:r>
              <a:rPr lang="ru-RU" sz="1600" dirty="0"/>
              <a:t> </a:t>
            </a:r>
            <a:r>
              <a:rPr lang="ru-RU" sz="1600" dirty="0" err="1"/>
              <a:t>пристроях</a:t>
            </a:r>
            <a:r>
              <a:rPr lang="ru-RU" sz="1600" dirty="0"/>
              <a:t> (</a:t>
            </a:r>
            <a:r>
              <a:rPr lang="ru-RU" sz="1600" dirty="0" err="1"/>
              <a:t>годинниках</a:t>
            </a:r>
            <a:r>
              <a:rPr lang="ru-RU" sz="1600" dirty="0"/>
              <a:t>, </a:t>
            </a:r>
            <a:r>
              <a:rPr lang="ru-RU" sz="1600" dirty="0" err="1"/>
              <a:t>мобільних</a:t>
            </a:r>
            <a:r>
              <a:rPr lang="ru-RU" sz="1600" dirty="0"/>
              <a:t> телефонах, </a:t>
            </a:r>
            <a:r>
              <a:rPr lang="ru-RU" sz="1600" dirty="0" err="1"/>
              <a:t>кишенькових</a:t>
            </a:r>
            <a:r>
              <a:rPr lang="ru-RU" sz="1600" dirty="0"/>
              <a:t> </a:t>
            </a:r>
            <a:r>
              <a:rPr lang="ru-RU" sz="1600" dirty="0" err="1"/>
              <a:t>комп'ютерах</a:t>
            </a:r>
            <a:r>
              <a:rPr lang="ru-RU" sz="1600" dirty="0"/>
              <a:t>), так </a:t>
            </a:r>
            <a:r>
              <a:rPr lang="ru-RU" sz="1600" dirty="0" err="1"/>
              <a:t>і</a:t>
            </a:r>
            <a:r>
              <a:rPr lang="ru-RU" sz="1600" dirty="0"/>
              <a:t> в </a:t>
            </a:r>
            <a:r>
              <a:rPr lang="ru-RU" sz="1600" dirty="0" err="1"/>
              <a:t>комп'ютерних</a:t>
            </a:r>
            <a:r>
              <a:rPr lang="ru-RU" sz="1600" dirty="0"/>
              <a:t> </a:t>
            </a:r>
            <a:r>
              <a:rPr lang="ru-RU" sz="1600" dirty="0" err="1"/>
              <a:t>моніторах</a:t>
            </a:r>
            <a:r>
              <a:rPr lang="ru-RU" sz="1600" dirty="0"/>
              <a:t>, </a:t>
            </a:r>
            <a:r>
              <a:rPr lang="ru-RU" sz="1600" dirty="0" err="1"/>
              <a:t>телевізорах</a:t>
            </a:r>
            <a:r>
              <a:rPr lang="ru-RU" sz="1600" dirty="0"/>
              <a:t> </a:t>
            </a:r>
            <a:r>
              <a:rPr lang="ru-RU" sz="1600" dirty="0" err="1"/>
              <a:t>тощо</a:t>
            </a:r>
            <a:r>
              <a:rPr lang="ru-RU" sz="1600" dirty="0"/>
              <a:t>.</a:t>
            </a:r>
          </a:p>
          <a:p>
            <a:pPr>
              <a:buNone/>
            </a:pPr>
            <a:endParaRPr lang="ru-RU" sz="1800" dirty="0"/>
          </a:p>
        </p:txBody>
      </p:sp>
      <p:pic>
        <p:nvPicPr>
          <p:cNvPr id="10244" name="Picture 4" descr="Image result for Ð¶Ðº Ð´Ð¸ÑÐ¿Ð»ÐµÐ¹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933056"/>
            <a:ext cx="5791200" cy="3257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Урожай</Template>
  <TotalTime>547</TotalTime>
  <Words>442</Words>
  <Application>Microsoft Office PowerPoint</Application>
  <PresentationFormat>Широкий екран</PresentationFormat>
  <Paragraphs>42</Paragraphs>
  <Slides>15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20" baseType="lpstr">
      <vt:lpstr>Calibri</vt:lpstr>
      <vt:lpstr>Courier New</vt:lpstr>
      <vt:lpstr>Franklin Gothic Book</vt:lpstr>
      <vt:lpstr>Wingdings</vt:lpstr>
      <vt:lpstr>Crop</vt:lpstr>
      <vt:lpstr>Рідкі кристали  та їх використання фізика 11 клас 23.05.2022р.</vt:lpstr>
      <vt:lpstr>Вступ</vt:lpstr>
      <vt:lpstr>Що таке “рідкі кристали”?</vt:lpstr>
      <vt:lpstr>Що таке “рідкі кристали”?</vt:lpstr>
      <vt:lpstr>Що таке “рідкі кристали”?</vt:lpstr>
      <vt:lpstr> РК під мікроскопом</vt:lpstr>
      <vt:lpstr>Історія відкриття РК</vt:lpstr>
      <vt:lpstr>Історія відкриття РК</vt:lpstr>
      <vt:lpstr>Застосування рідких кристалів</vt:lpstr>
      <vt:lpstr>Застосування рідких кристалів</vt:lpstr>
      <vt:lpstr>Рідкі кристали – витончена краса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2.0 АПДАТЭД ВЭРСИОН</dc:title>
  <dc:creator>MegaBit</dc:creator>
  <cp:lastModifiedBy>RePack by Diakov</cp:lastModifiedBy>
  <cp:revision>51</cp:revision>
  <dcterms:created xsi:type="dcterms:W3CDTF">2016-05-22T16:35:01Z</dcterms:created>
  <dcterms:modified xsi:type="dcterms:W3CDTF">2022-05-16T08:57:31Z</dcterms:modified>
</cp:coreProperties>
</file>