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6" r:id="rId6"/>
    <p:sldId id="267" r:id="rId7"/>
    <p:sldId id="268" r:id="rId8"/>
    <p:sldId id="272" r:id="rId9"/>
    <p:sldId id="276" r:id="rId10"/>
    <p:sldId id="283" r:id="rId11"/>
    <p:sldId id="285" r:id="rId12"/>
    <p:sldId id="284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18.04.2022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‹№›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 rot="21365376">
            <a:off x="342641" y="350577"/>
            <a:ext cx="8501046" cy="6156277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>
          <a:xfrm rot="352294">
            <a:off x="353437" y="558538"/>
            <a:ext cx="8458738" cy="5814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28596" y="500042"/>
            <a:ext cx="8286808" cy="5929354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571472" y="6500834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600" dirty="0" smtClean="0">
                <a:solidFill>
                  <a:prstClr val="white">
                    <a:lumMod val="75000"/>
                  </a:prst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lang="ru-RU" sz="600" dirty="0" smtClean="0">
              <a:solidFill>
                <a:prstClr val="white">
                  <a:lumMod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4"/>
          <p:cNvGrpSpPr/>
          <p:nvPr userDrawn="1"/>
        </p:nvGrpSpPr>
        <p:grpSpPr>
          <a:xfrm>
            <a:off x="714348" y="2214554"/>
            <a:ext cx="500066" cy="500066"/>
            <a:chOff x="571472" y="3929066"/>
            <a:chExt cx="785818" cy="785818"/>
          </a:xfrm>
        </p:grpSpPr>
        <p:sp>
          <p:nvSpPr>
            <p:cNvPr id="16" name="Овал 15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C0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Группа 17"/>
          <p:cNvGrpSpPr/>
          <p:nvPr userDrawn="1"/>
        </p:nvGrpSpPr>
        <p:grpSpPr>
          <a:xfrm>
            <a:off x="714348" y="3214686"/>
            <a:ext cx="500066" cy="500066"/>
            <a:chOff x="571472" y="3929066"/>
            <a:chExt cx="785818" cy="785818"/>
          </a:xfrm>
        </p:grpSpPr>
        <p:sp>
          <p:nvSpPr>
            <p:cNvPr id="19" name="Овал 18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C0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Группа 20"/>
          <p:cNvGrpSpPr/>
          <p:nvPr userDrawn="1"/>
        </p:nvGrpSpPr>
        <p:grpSpPr>
          <a:xfrm>
            <a:off x="714348" y="4214818"/>
            <a:ext cx="500066" cy="500066"/>
            <a:chOff x="571472" y="3929066"/>
            <a:chExt cx="785818" cy="785818"/>
          </a:xfrm>
        </p:grpSpPr>
        <p:sp>
          <p:nvSpPr>
            <p:cNvPr id="22" name="Овал 21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C0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984776" cy="1440160"/>
          </a:xfrm>
        </p:spPr>
        <p:txBody>
          <a:bodyPr/>
          <a:lstStyle/>
          <a:p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Ланцюгова </a:t>
            </a:r>
            <a:r>
              <a:rPr lang="ru-RU" sz="4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ядерна</a:t>
            </a: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Ядерний реактор. </a:t>
            </a: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Фізика</a:t>
            </a:r>
            <a:r>
              <a:rPr lang="ru-RU" sz="3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ru-RU" sz="32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3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21.04.2022р.</a:t>
            </a:r>
            <a:endParaRPr lang="ru-RU" sz="32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www.atomic-energy.ru/files/images/2011/05/080618114558-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5688632" cy="3744416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344816" cy="5256584"/>
          </a:xfrm>
        </p:spPr>
        <p:txBody>
          <a:bodyPr/>
          <a:lstStyle/>
          <a:p>
            <a:pPr algn="l"/>
            <a: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Основні елементи ядерного реактора:</a:t>
            </a:r>
            <a:br>
              <a:rPr lang="ru-RU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ядерне пальне (уран 235, уран 238, плутоній-239);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сповільнювач нейтронів (важка вода, графіт);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теплоносій для виведення енергії, що утворюється при роботі реактора (вода, рідкий натрій);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регулюючі стрижні (бор, кадмій) - сильно поглинають нейтрони;</a:t>
            </a:r>
            <a:b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захисна оболонка, що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затримує випромінювання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(бетон із залізним наповнювачем).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56784" cy="720080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Ядерний реактор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http://sil-one.ru/wp-content/uploads/2010/11/atom-stan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3888432" cy="2448272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http://blog-donbassa.com/uploads/posts/2014-12/1419354605_kkg_reactor_core_big.jpg"/>
          <p:cNvPicPr>
            <a:picLocks noChangeAspect="1" noChangeArrowheads="1"/>
          </p:cNvPicPr>
          <p:nvPr/>
        </p:nvPicPr>
        <p:blipFill>
          <a:blip r:embed="rId3" cstate="print"/>
          <a:srcRect b="7407"/>
          <a:stretch>
            <a:fillRect/>
          </a:stretch>
        </p:blipFill>
        <p:spPr bwMode="auto">
          <a:xfrm>
            <a:off x="4355976" y="3717032"/>
            <a:ext cx="4176464" cy="2492896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764704"/>
            <a:ext cx="7272808" cy="5472608"/>
          </a:xfrm>
        </p:spPr>
        <p:txBody>
          <a:bodyPr/>
          <a:lstStyle/>
          <a:p>
            <a:pPr algn="l"/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Екологічні катастрофи на АЕС.</a:t>
            </a:r>
            <a:b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1957 р - аварія в Великобританії.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1966 р - часткове розплавлення активної зони після виходу з ладу охолодження реактора неподалік від Детройта.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1971 р - багато забрудненої води пішло в річку США.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1979 - найбільша аварія в США.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1982 р - викид радіоактивної пари в атмосферу.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1983 - страшна аварія в Канаді (20 хвилин витікала радіоактивна вода - по тонні в хв).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1986 - аварія в Великобританії.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1986 р - аварія в Німеччині.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1986 р - Чорнобильська АЕС.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1988 р - пожежа на АЕС в Японії.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2011 р - Японія</a:t>
            </a:r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параграф 42 (пункт 1-4)</a:t>
            </a:r>
          </a:p>
          <a:p>
            <a:r>
              <a:rPr lang="uk-UA" dirty="0"/>
              <a:t> </a:t>
            </a:r>
            <a:r>
              <a:rPr lang="uk-UA" dirty="0" smtClean="0"/>
              <a:t>   Виконайте вправу 42 (1,2)</a:t>
            </a:r>
          </a:p>
          <a:p>
            <a:r>
              <a:rPr lang="uk-UA" dirty="0"/>
              <a:t> </a:t>
            </a:r>
            <a:r>
              <a:rPr lang="uk-UA" dirty="0" smtClean="0"/>
              <a:t> 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531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4294967295"/>
          </p:nvPr>
        </p:nvSpPr>
        <p:spPr>
          <a:xfrm>
            <a:off x="1331641" y="764704"/>
            <a:ext cx="7200800" cy="5328592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Ядерна реакція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це процес взаємодії атомного ядра з іншим ядром або елементарною частинкою, що супроводжується зміною складу і структури ядра. Наслідком взаємодії може стати поділ ядра, випускання елементарних частинок.</a:t>
            </a:r>
          </a:p>
          <a:p>
            <a:pPr algn="just"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Кінетична енергія новостворених частинок може бути набагато вище початкової, при цьому говорять про виділення енергії ядерної реакцією.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http://multiring.ru/course/physicspart2/content/chapter6/section/paragraph8/images/formula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://multiring.ru/course/physicspart2/content/chapter6/section/paragraph8/images/formula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6866" name="Picture 2" descr="https://im2-tub-ru.yandex.net/i?id=38e917eb147b6a3606576b6aa52da5d4&amp;n=33&amp;h=215&amp;w=287"/>
          <p:cNvPicPr>
            <a:picLocks noChangeAspect="1" noChangeArrowheads="1"/>
          </p:cNvPicPr>
          <p:nvPr/>
        </p:nvPicPr>
        <p:blipFill>
          <a:blip r:embed="rId2" cstate="print"/>
          <a:srcRect l="10227" t="34426" r="29546" b="8197"/>
          <a:stretch>
            <a:fillRect/>
          </a:stretch>
        </p:blipFill>
        <p:spPr bwMode="auto">
          <a:xfrm>
            <a:off x="1331640" y="1628800"/>
            <a:ext cx="3312368" cy="2016224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8" y="764704"/>
            <a:ext cx="7283152" cy="652934"/>
          </a:xfrm>
        </p:spPr>
        <p:txBody>
          <a:bodyPr/>
          <a:lstStyle/>
          <a:p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Важливо! Запам'ятайте!</a:t>
            </a:r>
          </a:p>
        </p:txBody>
      </p:sp>
      <p:pic>
        <p:nvPicPr>
          <p:cNvPr id="7" name="Picture 6" descr="http://cs614817.vk.me/u42255442/video/l_525812b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996952"/>
            <a:ext cx="3672408" cy="2880320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im0-tub-ru.yandex.net/i?id=2c4c1a49ed2db184d931e8c2ccf59d73&amp;n=33&amp;h=215&amp;w=286"/>
          <p:cNvPicPr>
            <a:picLocks noChangeAspect="1" noChangeArrowheads="1"/>
          </p:cNvPicPr>
          <p:nvPr/>
        </p:nvPicPr>
        <p:blipFill rotWithShape="1">
          <a:blip r:embed="rId2" cstate="print"/>
          <a:srcRect t="12699"/>
          <a:stretch/>
        </p:blipFill>
        <p:spPr bwMode="auto">
          <a:xfrm>
            <a:off x="2051720" y="1916832"/>
            <a:ext cx="5904656" cy="3960440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056784" cy="724942"/>
          </a:xfrm>
        </p:spPr>
        <p:txBody>
          <a:bodyPr/>
          <a:lstStyle/>
          <a:p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Згадаймо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Перша ядерна реакція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http://multiring.ru/course/physicspart2/content/chapter6/section/paragraph8/images/formula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://multiring.ru/course/physicspart2/content/chapter6/section/paragraph8/images/formula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://nuclphys.sinp.msu.ru/cur/images/micr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276872"/>
            <a:ext cx="5904656" cy="3240360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8" y="836712"/>
            <a:ext cx="7283152" cy="864096"/>
          </a:xfrm>
        </p:spPr>
        <p:txBody>
          <a:bodyPr/>
          <a:lstStyle/>
          <a:p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Ланцюгова ядерна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реакція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fiz.ru/images/cepnaya_yadernaya_reakciya_renamed_57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653136"/>
            <a:ext cx="6408712" cy="1512168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https://im1-tub-ru.yandex.net/i?id=d047d40509f88eb594e8bdde15d4e8f0&amp;n=33&amp;h=215&amp;w=3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628800"/>
            <a:ext cx="4392488" cy="2736304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620688"/>
            <a:ext cx="7859216" cy="792088"/>
          </a:xfrm>
        </p:spPr>
        <p:txBody>
          <a:bodyPr/>
          <a:lstStyle/>
          <a:p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Приклад ланцюгових ядерних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реакцій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3-tub-ru.yandex.net/i?id=baa74871ce3d5c74ea5b54a61bea4e2c&amp;n=33&amp;h=215&amp;w=2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492896"/>
            <a:ext cx="4824536" cy="3528392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560840" cy="1296144"/>
          </a:xfrm>
        </p:spPr>
        <p:txBody>
          <a:bodyPr/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Ділення ядер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джерелом енергії в ядерних реакторах і ядерній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зброї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056784" cy="1584176"/>
          </a:xfrm>
        </p:spPr>
        <p:txBody>
          <a:bodyPr/>
          <a:lstStyle/>
          <a:p>
            <a:pPr algn="just"/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Ядерним реактором називається пристрій, в якому здійснюється і підтримується керована ланцюгова реакція поділу деяких важких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ядер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energy.power.bmstu.ru/e07/e07rus.file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80928"/>
            <a:ext cx="6120680" cy="3384376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427168" cy="1872208"/>
          </a:xfrm>
        </p:spPr>
        <p:txBody>
          <a:bodyPr/>
          <a:lstStyle/>
          <a:p>
            <a:pPr algn="l"/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Перший ядерний реактор побудований в грудні 1942 року в США під керівництвом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Ферми, названий "стесом Чикаго"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Chicago Pile - 1, CP - 1).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http://rpp.nashaucheba.ru/pars_docs/refs/89/88253/img13.jpg"/>
          <p:cNvPicPr>
            <a:picLocks noChangeAspect="1" noChangeArrowheads="1"/>
          </p:cNvPicPr>
          <p:nvPr/>
        </p:nvPicPr>
        <p:blipFill>
          <a:blip r:embed="rId2" cstate="print"/>
          <a:srcRect l="11538" t="27591" r="43590" b="11710"/>
          <a:stretch>
            <a:fillRect/>
          </a:stretch>
        </p:blipFill>
        <p:spPr bwMode="auto">
          <a:xfrm>
            <a:off x="4788024" y="3356992"/>
            <a:ext cx="3456384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2" descr="http://rpp.nashaucheba.ru/pars_docs/refs/89/88253/img13.jpg"/>
          <p:cNvPicPr>
            <a:picLocks noChangeAspect="1" noChangeArrowheads="1"/>
          </p:cNvPicPr>
          <p:nvPr/>
        </p:nvPicPr>
        <p:blipFill>
          <a:blip r:embed="rId2" cstate="print"/>
          <a:srcRect l="60256" t="27591" r="5128" b="11710"/>
          <a:stretch>
            <a:fillRect/>
          </a:stretch>
        </p:blipFill>
        <p:spPr bwMode="auto">
          <a:xfrm>
            <a:off x="1475656" y="2924944"/>
            <a:ext cx="2376264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144</Words>
  <Application>Microsoft Office PowerPoint</Application>
  <PresentationFormat>Екран (4:3)</PresentationFormat>
  <Paragraphs>17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1_Тема Office</vt:lpstr>
      <vt:lpstr>Ланцюгова ядерна реакція. Ядерний реактор.  Фізика 11 клас 21.04.2022р.</vt:lpstr>
      <vt:lpstr>Презентація PowerPoint</vt:lpstr>
      <vt:lpstr>Важливо! Запам'ятайте!</vt:lpstr>
      <vt:lpstr>Згадаймо! Перша ядерна реакція</vt:lpstr>
      <vt:lpstr>Ланцюгова ядерна реакція</vt:lpstr>
      <vt:lpstr>Приклад ланцюгових ядерних реакцій</vt:lpstr>
      <vt:lpstr>Ділення ядер є джерелом енергії в ядерних реакторах і ядерній зброї</vt:lpstr>
      <vt:lpstr>Ядерним реактором називається пристрій, в якому здійснюється і підтримується керована ланцюгова реакція поділу деяких важких ядер</vt:lpstr>
      <vt:lpstr>Перший ядерний реактор побудований в грудні 1942 року в США під керівництвом  Э. Ферми, названий "стесом Чикаго" (Chicago Pile - 1, CP - 1).</vt:lpstr>
      <vt:lpstr>Основні елементи ядерного реактора: 1. ядерне пальне (уран 235, уран 238, плутоній-239); 2. сповільнювач нейтронів (важка вода, графіт); 3. теплоносій для виведення енергії, що утворюється при роботі реактора (вода, рідкий натрій); 4. регулюючі стрижні (бор, кадмій) - сильно поглинають нейтрони; 5. захисна оболонка, що затримує випромінювання (бетон із залізним наповнювачем).</vt:lpstr>
      <vt:lpstr>Ядерний реактор</vt:lpstr>
      <vt:lpstr>Екологічні катастрофи на АЕС. 1957 р - аварія в Великобританії. 1966 р - часткове розплавлення активної зони після виходу з ладу охолодження реактора неподалік від Детройта. 1971 р - багато забрудненої води пішло в річку США. 1979 - найбільша аварія в США. 1982 р - викид радіоактивної пари в атмосферу. 1983 - страшна аварія в Канаді (20 хвилин витікала радіоактивна вода - по тонні в хв). 1986 - аварія в Великобританії. 1986 р - аварія в Німеччині. 1986 р - Чорнобильська АЕС. 1988 р - пожежа на АЕС в Японії. 2011 р - Японія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Цепная ядерная реакция.</dc:title>
  <dc:creator>01</dc:creator>
  <cp:lastModifiedBy>RePack by Diakov</cp:lastModifiedBy>
  <cp:revision>16</cp:revision>
  <dcterms:created xsi:type="dcterms:W3CDTF">2016-04-24T12:54:27Z</dcterms:created>
  <dcterms:modified xsi:type="dcterms:W3CDTF">2022-04-18T10:18:25Z</dcterms:modified>
</cp:coreProperties>
</file>