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B06"/>
    <a:srgbClr val="D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1" autoAdjust="0"/>
  </p:normalViewPr>
  <p:slideViewPr>
    <p:cSldViewPr snapToGrid="0" showGuides="1">
      <p:cViewPr varScale="1">
        <p:scale>
          <a:sx n="76" d="100"/>
          <a:sy n="76" d="100"/>
        </p:scale>
        <p:origin x="516" y="90"/>
      </p:cViewPr>
      <p:guideLst>
        <p:guide orient="horz" pos="202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9C64-01CF-4720-B362-0D242EC0A144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4A1E-5AE7-4968-A556-97299BFE3E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2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4A1E-5AE7-4968-A556-97299BFE3E4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8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4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8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7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0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5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4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7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4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C74B90-C331-44F6-A1D1-788C38E2D6D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E6BC71F-A7C7-4D22-A650-7A75D5D25A1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301" y="1783828"/>
            <a:ext cx="10403174" cy="1918743"/>
          </a:xfrm>
          <a:solidFill>
            <a:schemeClr val="bg1">
              <a:lumMod val="95000"/>
              <a:lumOff val="5000"/>
              <a:alpha val="5000"/>
            </a:schemeClr>
          </a:solidFill>
          <a:effectLst>
            <a:outerShdw blurRad="444500" dist="203200" sx="73000" sy="73000" algn="ctr" rotWithShape="0">
              <a:srgbClr val="000000">
                <a:alpha val="83000"/>
              </a:srgbClr>
            </a:outerShdw>
          </a:effectLst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0070C0"/>
                </a:solidFill>
                <a:effectLst>
                  <a:outerShdw blurRad="50800" dist="63500" dir="2700000" sx="101000" sy="101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Запис та зчитування інформації.</a:t>
            </a:r>
            <a:endParaRPr lang="ru-RU" sz="8000" dirty="0">
              <a:solidFill>
                <a:srgbClr val="0070C0"/>
              </a:solidFill>
              <a:effectLst>
                <a:outerShdw blurRad="50800" dist="63500" dir="2700000" sx="101000" sy="101000" algn="tl" rotWithShape="0">
                  <a:srgbClr val="000000">
                    <a:alpha val="4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4472" y="4461045"/>
            <a:ext cx="2963056" cy="635611"/>
          </a:xfrm>
          <a:solidFill>
            <a:schemeClr val="bg1">
              <a:lumMod val="95000"/>
              <a:lumOff val="5000"/>
              <a:alpha val="4000"/>
            </a:schemeClr>
          </a:solidFill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Фізика 11 клас </a:t>
            </a:r>
          </a:p>
          <a:p>
            <a:r>
              <a:rPr lang="uk-UA" sz="3200" dirty="0" smtClean="0">
                <a:solidFill>
                  <a:srgbClr val="00B0F0"/>
                </a:solidFill>
              </a:rPr>
              <a:t>19.05.2022р.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31" y="26728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54316"/>
              </p:ext>
            </p:extLst>
          </p:nvPr>
        </p:nvGraphicFramePr>
        <p:xfrm>
          <a:off x="843390" y="267287"/>
          <a:ext cx="10505220" cy="637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377"/>
                <a:gridCol w="5162843"/>
              </a:tblGrid>
              <a:tr h="864158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800" b="0" dirty="0" err="1" smtClean="0"/>
                        <a:t>Дозволяє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негайно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відтворити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записаний</a:t>
                      </a:r>
                      <a:r>
                        <a:rPr lang="ru-RU" sz="1800" b="0" dirty="0" smtClean="0"/>
                        <a:t> сигнал (</a:t>
                      </a:r>
                      <a:r>
                        <a:rPr lang="ru-RU" sz="1800" b="0" dirty="0" err="1" smtClean="0"/>
                        <a:t>наприклад</a:t>
                      </a:r>
                      <a:r>
                        <a:rPr lang="ru-RU" sz="1800" b="0" dirty="0" smtClean="0"/>
                        <a:t>, для контролю </a:t>
                      </a:r>
                      <a:r>
                        <a:rPr lang="ru-RU" sz="1800" b="0" dirty="0" err="1" smtClean="0"/>
                        <a:t>якості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запису</a:t>
                      </a:r>
                      <a:r>
                        <a:rPr lang="ru-RU" sz="1800" b="0" dirty="0" smtClean="0"/>
                        <a:t>).</a:t>
                      </a:r>
                      <a:endParaRPr lang="ru-RU" sz="18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Наявність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спотворень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рахунок</a:t>
                      </a:r>
                      <a:r>
                        <a:rPr lang="ru-RU" dirty="0" smtClean="0"/>
                        <a:t> </a:t>
                      </a:r>
                      <a:r>
                        <a:rPr lang="ru-RU" smtClean="0"/>
                        <a:t>копірефекта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Забезпечує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високу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запису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Відносно</a:t>
                      </a:r>
                      <a:r>
                        <a:rPr lang="ru-RU" dirty="0" smtClean="0"/>
                        <a:t> невеликий </a:t>
                      </a:r>
                      <a:r>
                        <a:rPr lang="ru-RU" dirty="0" err="1" smtClean="0"/>
                        <a:t>термін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служби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магнітних</a:t>
                      </a:r>
                      <a:r>
                        <a:rPr lang="ru-RU" dirty="0" smtClean="0"/>
                        <a:t> головок через абразивного </a:t>
                      </a:r>
                      <a:r>
                        <a:rPr lang="ru-RU" dirty="0" err="1" smtClean="0"/>
                        <a:t>дії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носія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Допускає</a:t>
                      </a:r>
                      <a:r>
                        <a:rPr lang="ru-RU" dirty="0" smtClean="0"/>
                        <a:t> практично </a:t>
                      </a:r>
                      <a:r>
                        <a:rPr lang="ru-RU" dirty="0" err="1" smtClean="0"/>
                        <a:t>нескінченно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велику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повторних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відтворень</a:t>
                      </a:r>
                      <a:r>
                        <a:rPr lang="ru-RU" dirty="0" smtClean="0"/>
                        <a:t> без </a:t>
                      </a:r>
                      <a:r>
                        <a:rPr lang="ru-RU" dirty="0" err="1" smtClean="0"/>
                        <a:t>втрати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якості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Можливість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погіршення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якості</a:t>
                      </a:r>
                      <a:r>
                        <a:rPr lang="ru-RU" dirty="0" smtClean="0"/>
                        <a:t> і, </a:t>
                      </a:r>
                      <a:r>
                        <a:rPr lang="ru-RU" dirty="0" err="1" smtClean="0"/>
                        <a:t>навіть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повного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знищення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запису</a:t>
                      </a:r>
                      <a:r>
                        <a:rPr lang="ru-RU" dirty="0" smtClean="0"/>
                        <a:t> при </a:t>
                      </a:r>
                      <a:r>
                        <a:rPr lang="ru-RU" dirty="0" err="1" smtClean="0"/>
                        <a:t>впливі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зовнішніх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магнітних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полів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різких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змін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температури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механічних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впливів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Простота </a:t>
                      </a:r>
                      <a:r>
                        <a:rPr lang="ru-RU" dirty="0" err="1" smtClean="0"/>
                        <a:t>експлуатації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апаратури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Можливість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тривалого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зберігання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Найнижча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вартість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виробництва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запису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люс 5"/>
          <p:cNvSpPr/>
          <p:nvPr/>
        </p:nvSpPr>
        <p:spPr>
          <a:xfrm>
            <a:off x="2940148" y="267287"/>
            <a:ext cx="914400" cy="914400"/>
          </a:xfrm>
          <a:prstGeom prst="mathPl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8131127" y="267287"/>
            <a:ext cx="914400" cy="914400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495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743" y="4509365"/>
            <a:ext cx="11534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</a:p>
          <a:p>
            <a:r>
              <a:rPr lang="ru-RU" sz="2800" dirty="0" smtClean="0"/>
              <a:t>На </a:t>
            </a:r>
            <a:r>
              <a:rPr lang="ru-RU" sz="2800" dirty="0" err="1" smtClean="0"/>
              <a:t>студіях</a:t>
            </a:r>
            <a:r>
              <a:rPr lang="ru-RU" sz="2800" dirty="0" smtClean="0"/>
              <a:t> і в </a:t>
            </a:r>
            <a:r>
              <a:rPr lang="ru-RU" sz="2800" dirty="0" err="1" smtClean="0"/>
              <a:t>побуті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відеокамери</a:t>
            </a:r>
            <a:r>
              <a:rPr lang="ru-RU" sz="2800" dirty="0" smtClean="0"/>
              <a:t>. У </a:t>
            </a:r>
            <a:r>
              <a:rPr lang="ru-RU" sz="2800" dirty="0" err="1" smtClean="0"/>
              <a:t>обчислювальних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пристроях</a:t>
            </a:r>
            <a:r>
              <a:rPr lang="ru-RU" sz="2800" dirty="0" smtClean="0"/>
              <a:t> широко </a:t>
            </a:r>
            <a:r>
              <a:rPr lang="ru-RU" sz="2800" dirty="0" err="1" smtClean="0"/>
              <a:t>застосовується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жорстких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магнітних</a:t>
            </a:r>
            <a:r>
              <a:rPr lang="ru-RU" sz="2800" dirty="0" smtClean="0"/>
              <a:t> дисках. Тому в </a:t>
            </a:r>
            <a:r>
              <a:rPr lang="ru-RU" sz="2800" dirty="0" err="1" smtClean="0"/>
              <a:t>наші</a:t>
            </a:r>
            <a:r>
              <a:rPr lang="ru-RU" sz="2800" dirty="0" smtClean="0"/>
              <a:t> </a:t>
            </a:r>
            <a:r>
              <a:rPr lang="ru-RU" sz="2800" dirty="0" err="1" smtClean="0"/>
              <a:t>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втрачає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" y="774940"/>
            <a:ext cx="3764280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45" y="524717"/>
            <a:ext cx="3584510" cy="268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66700" dist="25400" dir="6720000" sx="29000" sy="29000" algn="ctr" rotWithShape="0">
              <a:srgbClr val="000000">
                <a:alpha val="95000"/>
              </a:srgbClr>
            </a:outerShdw>
            <a:reflection blurRad="12700" stA="50000" endPos="28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95" y="1044575"/>
            <a:ext cx="3828126" cy="3014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1000"/>
            </a:srgbClr>
          </a:solidFill>
          <a:ln>
            <a:noFill/>
          </a:ln>
          <a:effectLst>
            <a:outerShdw blurRad="50800" dist="50800" dir="6600000" sx="102000" sy="102000" algn="ctr" rotWithShape="0">
              <a:srgbClr val="000000">
                <a:alpha val="74000"/>
              </a:srgb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15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98" y="2207093"/>
            <a:ext cx="84666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Знайдіть інший цікавий</a:t>
            </a:r>
          </a:p>
          <a:p>
            <a:r>
              <a:rPr lang="uk-UA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матеріал по даній темі</a:t>
            </a:r>
            <a:endParaRPr lang="ru-RU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771" y="340468"/>
            <a:ext cx="11477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Магнітний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запис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інформації</a:t>
            </a:r>
            <a:r>
              <a:rPr lang="ru-RU" sz="2800" b="1" dirty="0" smtClean="0"/>
              <a:t> </a:t>
            </a:r>
            <a:r>
              <a:rPr lang="ru-RU" sz="2800" dirty="0" smtClean="0"/>
              <a:t>—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шарі</a:t>
            </a:r>
            <a:r>
              <a:rPr lang="ru-RU" sz="2800" dirty="0" smtClean="0"/>
              <a:t> оксиду </a:t>
            </a:r>
            <a:r>
              <a:rPr lang="ru-RU" sz="2800" dirty="0" err="1" smtClean="0"/>
              <a:t>заліза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нанесеному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немагнітну</a:t>
            </a:r>
            <a:r>
              <a:rPr lang="ru-RU" sz="2800" dirty="0" smtClean="0"/>
              <a:t> основу(</a:t>
            </a:r>
            <a:r>
              <a:rPr lang="ru-RU" sz="2800" dirty="0" err="1" smtClean="0"/>
              <a:t>тонку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пластикову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стрічку</a:t>
            </a:r>
            <a:r>
              <a:rPr lang="ru-RU" sz="2800" dirty="0" smtClean="0"/>
              <a:t>, </a:t>
            </a:r>
            <a:r>
              <a:rPr lang="ru-RU" sz="2800" dirty="0" err="1" smtClean="0"/>
              <a:t>алюміній</a:t>
            </a:r>
            <a:r>
              <a:rPr lang="ru-RU" sz="2800" dirty="0" smtClean="0"/>
              <a:t>, </a:t>
            </a:r>
            <a:r>
              <a:rPr lang="ru-RU" sz="2800" dirty="0" err="1" smtClean="0"/>
              <a:t>скло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1" y="2485947"/>
            <a:ext cx="4042713" cy="303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98" y="3339058"/>
            <a:ext cx="3144204" cy="2760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67" y="2485947"/>
            <a:ext cx="3686756" cy="2580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3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9574" y="4485568"/>
            <a:ext cx="10892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свідчення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магнітному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носії</a:t>
            </a:r>
            <a:r>
              <a:rPr lang="ru-RU" sz="2800" dirty="0" smtClean="0"/>
              <a:t> </a:t>
            </a:r>
            <a:r>
              <a:rPr lang="ru-RU" sz="2800" dirty="0" err="1" smtClean="0"/>
              <a:t>з'явилися</a:t>
            </a:r>
            <a:r>
              <a:rPr lang="ru-RU" sz="2800" dirty="0" smtClean="0"/>
              <a:t> 1887 року (</a:t>
            </a:r>
            <a:r>
              <a:rPr lang="ru-RU" sz="2800" dirty="0" err="1" smtClean="0"/>
              <a:t>П'єр</a:t>
            </a:r>
            <a:r>
              <a:rPr lang="ru-RU" sz="2800" dirty="0" smtClean="0"/>
              <a:t> Жане) – 1888 року (</a:t>
            </a:r>
            <a:r>
              <a:rPr lang="ru-RU" sz="2800" dirty="0" err="1" smtClean="0"/>
              <a:t>Професор</a:t>
            </a:r>
            <a:r>
              <a:rPr lang="ru-RU" sz="2800" dirty="0" smtClean="0"/>
              <a:t> </a:t>
            </a:r>
            <a:r>
              <a:rPr lang="ru-RU" sz="2800" dirty="0" err="1" smtClean="0"/>
              <a:t>Сміт</a:t>
            </a:r>
            <a:r>
              <a:rPr lang="ru-RU" sz="2800" dirty="0" smtClean="0"/>
              <a:t>). </a:t>
            </a:r>
            <a:r>
              <a:rPr lang="ru-RU" sz="2800" dirty="0" err="1" smtClean="0"/>
              <a:t>Проте</a:t>
            </a:r>
            <a:r>
              <a:rPr lang="ru-RU" sz="2800" dirty="0" smtClean="0"/>
              <a:t>, перший </a:t>
            </a:r>
            <a:r>
              <a:rPr lang="ru-RU" sz="2800" dirty="0" err="1" smtClean="0"/>
              <a:t>діючий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відтворення</a:t>
            </a:r>
            <a:r>
              <a:rPr lang="ru-RU" sz="2800" dirty="0" smtClean="0"/>
              <a:t> звуку створили </a:t>
            </a:r>
            <a:r>
              <a:rPr lang="ru-RU" sz="2800" dirty="0" err="1" smtClean="0"/>
              <a:t>датським</a:t>
            </a:r>
            <a:r>
              <a:rPr lang="ru-RU" sz="2800" dirty="0" smtClean="0"/>
              <a:t> </a:t>
            </a:r>
            <a:r>
              <a:rPr lang="ru-RU" sz="2800" dirty="0" err="1" smtClean="0"/>
              <a:t>інженером</a:t>
            </a:r>
            <a:r>
              <a:rPr lang="ru-RU" sz="2800" dirty="0" smtClean="0"/>
              <a:t> Вольдемаром </a:t>
            </a:r>
            <a:r>
              <a:rPr lang="ru-RU" sz="2800" dirty="0" err="1" smtClean="0"/>
              <a:t>Поульсеном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7" y="247650"/>
            <a:ext cx="2381250" cy="3181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1842" y="3429000"/>
            <a:ext cx="1464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П’єр Жане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31" y="207371"/>
            <a:ext cx="2624533" cy="31863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50465" y="3393718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Сміт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3" y="134792"/>
            <a:ext cx="2615711" cy="3534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5036" y="3669536"/>
            <a:ext cx="2613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Вольдемар </a:t>
            </a:r>
            <a:r>
              <a:rPr lang="uk-UA" sz="2000" dirty="0" err="1" smtClean="0"/>
              <a:t>Поульсен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270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771" y="111876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	</a:t>
            </a:r>
          </a:p>
          <a:p>
            <a:r>
              <a:rPr lang="ru-RU" sz="2800" dirty="0" err="1" smtClean="0"/>
              <a:t>Апарат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названо </a:t>
            </a:r>
            <a:r>
              <a:rPr lang="ru-RU" sz="2800" dirty="0" err="1" smtClean="0"/>
              <a:t>телеграфоном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запатентований</a:t>
            </a:r>
            <a:r>
              <a:rPr lang="ru-RU" sz="2800" dirty="0" smtClean="0"/>
              <a:t> 1898 року. Як </a:t>
            </a:r>
            <a:r>
              <a:rPr lang="ru-RU" sz="2800" dirty="0" err="1" smtClean="0"/>
              <a:t>носій</a:t>
            </a:r>
            <a:r>
              <a:rPr lang="ru-RU" sz="2800" dirty="0" smtClean="0"/>
              <a:t> в </a:t>
            </a:r>
            <a:r>
              <a:rPr lang="ru-RU" sz="2800" dirty="0" err="1" smtClean="0"/>
              <a:t>апараті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сталевий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дріт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діаметром</a:t>
            </a:r>
            <a:r>
              <a:rPr lang="ru-RU" sz="2800" dirty="0" smtClean="0"/>
              <a:t> 0.5 – 1.0 мм, </a:t>
            </a:r>
            <a:r>
              <a:rPr lang="ru-RU" sz="2800" dirty="0" err="1" smtClean="0"/>
              <a:t>намотаний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немагнітний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циліндр</a:t>
            </a:r>
            <a:r>
              <a:rPr lang="ru-RU" sz="2800" dirty="0" smtClean="0"/>
              <a:t>, </a:t>
            </a:r>
            <a:r>
              <a:rPr lang="ru-RU" sz="2800" dirty="0" err="1" smtClean="0"/>
              <a:t>діаметр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120 мм </a:t>
            </a:r>
            <a:r>
              <a:rPr lang="ru-RU" sz="2800" dirty="0" err="1" smtClean="0"/>
              <a:t>довжина</a:t>
            </a:r>
            <a:r>
              <a:rPr lang="ru-RU" sz="2800" dirty="0" smtClean="0"/>
              <a:t> 380 мм.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83" y="1118762"/>
            <a:ext cx="4762500" cy="38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8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715" y="-149901"/>
            <a:ext cx="9428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1932 р. </a:t>
            </a:r>
            <a:r>
              <a:rPr lang="ru-RU" sz="2800" dirty="0" err="1" smtClean="0"/>
              <a:t>стрічку</a:t>
            </a:r>
            <a:r>
              <a:rPr lang="ru-RU" sz="2800" dirty="0" smtClean="0"/>
              <a:t> почали </a:t>
            </a:r>
            <a:r>
              <a:rPr lang="ru-RU" sz="2800" dirty="0" err="1" smtClean="0"/>
              <a:t>робити</a:t>
            </a:r>
            <a:r>
              <a:rPr lang="ru-RU" sz="2800" dirty="0" smtClean="0"/>
              <a:t> з </a:t>
            </a:r>
            <a:r>
              <a:rPr lang="ru-RU" sz="2800" dirty="0" err="1" smtClean="0"/>
              <a:t>ацетіцелулози</a:t>
            </a:r>
            <a:r>
              <a:rPr lang="ru-RU" sz="2800" dirty="0" smtClean="0"/>
              <a:t>, а </a:t>
            </a:r>
            <a:r>
              <a:rPr lang="ru-RU" sz="2800" dirty="0" err="1" smtClean="0"/>
              <a:t>робочий</a:t>
            </a:r>
            <a:r>
              <a:rPr lang="ru-RU" sz="2800" dirty="0" smtClean="0"/>
              <a:t> шар - з </a:t>
            </a:r>
            <a:r>
              <a:rPr lang="ru-RU" sz="2800" dirty="0" err="1" smtClean="0"/>
              <a:t>карбонільного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заліза</a:t>
            </a:r>
            <a:r>
              <a:rPr lang="ru-RU" sz="2800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715" y="1235094"/>
            <a:ext cx="10158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1934 р. </a:t>
            </a:r>
            <a:r>
              <a:rPr lang="ru-RU" sz="2800" dirty="0" err="1" smtClean="0"/>
              <a:t>німецька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фірма</a:t>
            </a:r>
            <a:r>
              <a:rPr lang="ru-RU" sz="2800" dirty="0" smtClean="0"/>
              <a:t> «</a:t>
            </a:r>
            <a:r>
              <a:rPr lang="en-US" sz="2800" dirty="0" smtClean="0"/>
              <a:t>IG </a:t>
            </a:r>
            <a:r>
              <a:rPr lang="en-US" sz="2800" dirty="0" err="1" smtClean="0"/>
              <a:t>Farben</a:t>
            </a:r>
            <a:r>
              <a:rPr lang="en-US" sz="2800" dirty="0" smtClean="0"/>
              <a:t>» </a:t>
            </a:r>
            <a:r>
              <a:rPr lang="ru-RU" sz="2800" dirty="0" err="1" smtClean="0"/>
              <a:t>випустила</a:t>
            </a:r>
            <a:r>
              <a:rPr lang="ru-RU" sz="2800" dirty="0" smtClean="0"/>
              <a:t> першу </a:t>
            </a:r>
            <a:r>
              <a:rPr lang="ru-RU" sz="2800" dirty="0" err="1" smtClean="0"/>
              <a:t>промислову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партію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стрічки</a:t>
            </a:r>
            <a:r>
              <a:rPr lang="ru-RU" sz="2800" dirty="0" smtClean="0"/>
              <a:t>. У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же час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підсилювачі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відтворення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і </a:t>
            </a:r>
            <a:r>
              <a:rPr lang="ru-RU" sz="2800" dirty="0" err="1" smtClean="0"/>
              <a:t>кільцеві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магнітні</a:t>
            </a:r>
            <a:r>
              <a:rPr lang="ru-RU" sz="2800" dirty="0" smtClean="0"/>
              <a:t> головки.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3324463"/>
            <a:ext cx="4803202" cy="331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0" y="3633084"/>
            <a:ext cx="508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Апарат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порошкові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стрічки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95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623" y="578120"/>
            <a:ext cx="6305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50-ті роки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-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інтенсивного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. </a:t>
            </a:r>
            <a:r>
              <a:rPr lang="ru-RU" sz="2800" dirty="0" err="1" smtClean="0"/>
              <a:t>Розпочато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випуск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магнітофонів</a:t>
            </a:r>
            <a:r>
              <a:rPr lang="ru-RU" sz="2800" dirty="0" smtClean="0"/>
              <a:t> (один з перших - </a:t>
            </a:r>
            <a:r>
              <a:rPr lang="ru-RU" sz="2800" dirty="0" err="1" smtClean="0"/>
              <a:t>котушковий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</a:t>
            </a:r>
            <a:r>
              <a:rPr lang="ru-RU" sz="2800" dirty="0" smtClean="0"/>
              <a:t> «</a:t>
            </a:r>
            <a:r>
              <a:rPr lang="ru-RU" sz="2800" dirty="0" err="1" smtClean="0"/>
              <a:t>Дніпро</a:t>
            </a:r>
            <a:r>
              <a:rPr lang="ru-RU" sz="2800" dirty="0" smtClean="0"/>
              <a:t>»).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38" y="3429000"/>
            <a:ext cx="3192726" cy="2732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" y="3703741"/>
            <a:ext cx="3333828" cy="2903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2" y="676996"/>
            <a:ext cx="4239020" cy="47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562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815" y="145596"/>
            <a:ext cx="5811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1963 р. </a:t>
            </a:r>
            <a:r>
              <a:rPr lang="ru-RU" sz="2800" dirty="0" err="1" smtClean="0"/>
              <a:t>фірма</a:t>
            </a:r>
            <a:r>
              <a:rPr lang="ru-RU" sz="2800" dirty="0" smtClean="0"/>
              <a:t> «</a:t>
            </a:r>
            <a:r>
              <a:rPr lang="ru-RU" sz="2800" dirty="0" err="1" smtClean="0"/>
              <a:t>Philips</a:t>
            </a:r>
            <a:r>
              <a:rPr lang="ru-RU" sz="2800" dirty="0" smtClean="0"/>
              <a:t>» </a:t>
            </a:r>
            <a:r>
              <a:rPr lang="ru-RU" sz="2800" dirty="0" err="1" smtClean="0"/>
              <a:t>розробила</a:t>
            </a:r>
            <a:r>
              <a:rPr lang="ru-RU" sz="2800" dirty="0" smtClean="0"/>
              <a:t> і </a:t>
            </a:r>
            <a:r>
              <a:rPr lang="ru-RU" sz="2800" dirty="0" err="1" smtClean="0"/>
              <a:t>випустила</a:t>
            </a:r>
            <a:r>
              <a:rPr lang="ru-RU" sz="2800" dirty="0" smtClean="0"/>
              <a:t> компакт-</a:t>
            </a:r>
            <a:r>
              <a:rPr lang="ru-RU" sz="2800" dirty="0" err="1" smtClean="0"/>
              <a:t>касету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815" y="153059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1967 р. </a:t>
            </a:r>
            <a:r>
              <a:rPr lang="ru-RU" sz="2800" dirty="0" err="1" smtClean="0"/>
              <a:t>випущений</a:t>
            </a:r>
            <a:r>
              <a:rPr lang="ru-RU" sz="2800" dirty="0" smtClean="0"/>
              <a:t> перший в СРСР </a:t>
            </a:r>
            <a:r>
              <a:rPr lang="ru-RU" sz="2800" dirty="0" err="1" smtClean="0"/>
              <a:t>касетний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</a:t>
            </a:r>
            <a:r>
              <a:rPr lang="ru-RU" sz="2800" dirty="0" smtClean="0"/>
              <a:t> «Десна».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11" y="1080726"/>
            <a:ext cx="5519258" cy="366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" y="3078189"/>
            <a:ext cx="4782024" cy="3587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9840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819" y="-119921"/>
            <a:ext cx="119171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1967 р. в </a:t>
            </a:r>
            <a:r>
              <a:rPr lang="ru-RU" sz="2800" dirty="0" err="1" smtClean="0"/>
              <a:t>японській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компанії</a:t>
            </a:r>
            <a:r>
              <a:rPr lang="ru-RU" sz="2800" dirty="0" smtClean="0"/>
              <a:t> NHK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продемонстрований</a:t>
            </a:r>
            <a:r>
              <a:rPr lang="ru-RU" sz="2800" dirty="0" smtClean="0"/>
              <a:t> перший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цифровий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звукозаписний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819" y="1111185"/>
            <a:ext cx="11747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1984 р. </a:t>
            </a:r>
            <a:r>
              <a:rPr lang="ru-RU" sz="2800" dirty="0" err="1" smtClean="0"/>
              <a:t>з'явився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носій</a:t>
            </a:r>
            <a:r>
              <a:rPr lang="ru-RU" sz="2800" dirty="0" smtClean="0"/>
              <a:t> - </a:t>
            </a:r>
            <a:r>
              <a:rPr lang="ru-RU" sz="2800" dirty="0" err="1" smtClean="0"/>
              <a:t>магнітний</a:t>
            </a:r>
            <a:r>
              <a:rPr lang="ru-RU" sz="2800" dirty="0" smtClean="0"/>
              <a:t> диск,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забезпечує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високу</a:t>
            </a:r>
            <a:r>
              <a:rPr lang="ru-RU" sz="2800" dirty="0" smtClean="0"/>
              <a:t> (теоретично - до 20000 </a:t>
            </a:r>
            <a:r>
              <a:rPr lang="ru-RU" sz="2800" dirty="0" err="1" smtClean="0"/>
              <a:t>біт</a:t>
            </a:r>
            <a:r>
              <a:rPr lang="ru-RU" sz="2800" dirty="0" smtClean="0"/>
              <a:t> / мм) </a:t>
            </a:r>
            <a:r>
              <a:rPr lang="ru-RU" sz="2800" dirty="0" err="1" smtClean="0"/>
              <a:t>щільність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819" y="2080518"/>
            <a:ext cx="1174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Друга половина 80-х </a:t>
            </a:r>
            <a:r>
              <a:rPr lang="ru-RU" sz="2800" dirty="0" err="1" smtClean="0"/>
              <a:t>р.р</a:t>
            </a:r>
            <a:r>
              <a:rPr lang="ru-RU" sz="2800" dirty="0" smtClean="0"/>
              <a:t>. - </a:t>
            </a:r>
            <a:r>
              <a:rPr lang="ru-RU" sz="2800" dirty="0" err="1" smtClean="0"/>
              <a:t>з'являються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відеомагнітофони</a:t>
            </a:r>
            <a:r>
              <a:rPr lang="ru-RU" sz="2800" dirty="0" smtClean="0"/>
              <a:t> (перший </a:t>
            </a:r>
            <a:r>
              <a:rPr lang="ru-RU" sz="2800" dirty="0" err="1" smtClean="0"/>
              <a:t>вітчизняний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відеомагнітофон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призначення</a:t>
            </a:r>
            <a:r>
              <a:rPr lang="ru-RU" sz="2800" dirty="0" smtClean="0"/>
              <a:t> - «</a:t>
            </a:r>
            <a:r>
              <a:rPr lang="ru-RU" sz="2800" dirty="0" err="1" smtClean="0"/>
              <a:t>Електроніка</a:t>
            </a:r>
            <a:r>
              <a:rPr lang="ru-RU" sz="2800" dirty="0" smtClean="0"/>
              <a:t> ВМ-12»).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25" y="3503174"/>
            <a:ext cx="4225899" cy="3163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90" y="3694299"/>
            <a:ext cx="4823328" cy="2781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88346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68" y="104557"/>
            <a:ext cx="11792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1987 р.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прийнятий</a:t>
            </a:r>
            <a:r>
              <a:rPr lang="ru-RU" sz="2800" dirty="0" smtClean="0"/>
              <a:t> стандарт на систему цифрового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en-US" sz="2800" dirty="0" smtClean="0"/>
              <a:t>R - DAT (Digital Audio Tape) </a:t>
            </a:r>
            <a:r>
              <a:rPr lang="ru-RU" sz="2800" dirty="0" smtClean="0"/>
              <a:t>і </a:t>
            </a:r>
            <a:r>
              <a:rPr lang="ru-RU" sz="2800" dirty="0" err="1" smtClean="0"/>
              <a:t>почався</a:t>
            </a:r>
            <a:r>
              <a:rPr lang="ru-RU" sz="2800" dirty="0" smtClean="0"/>
              <a:t> продаж </a:t>
            </a:r>
            <a:r>
              <a:rPr lang="ru-RU" sz="2800" dirty="0" err="1" smtClean="0"/>
              <a:t>цифрових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магнітофонів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же час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зусиллям</a:t>
            </a:r>
            <a:r>
              <a:rPr lang="ru-RU" sz="2800" dirty="0" smtClean="0"/>
              <a:t> </a:t>
            </a:r>
            <a:r>
              <a:rPr lang="ru-RU" sz="2800" dirty="0" err="1" smtClean="0"/>
              <a:t>фірм</a:t>
            </a:r>
            <a:r>
              <a:rPr lang="ru-RU" sz="2800" dirty="0" smtClean="0"/>
              <a:t> </a:t>
            </a:r>
            <a:r>
              <a:rPr lang="en-US" sz="2800" dirty="0" smtClean="0"/>
              <a:t>PHILIPS </a:t>
            </a:r>
            <a:r>
              <a:rPr lang="ru-RU" sz="2800" dirty="0" smtClean="0"/>
              <a:t>та </a:t>
            </a:r>
            <a:r>
              <a:rPr lang="en-US" sz="2800" dirty="0" smtClean="0"/>
              <a:t>SONY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розроблений</a:t>
            </a:r>
            <a:r>
              <a:rPr lang="ru-RU" sz="2800" dirty="0" smtClean="0"/>
              <a:t> стандарт </a:t>
            </a:r>
            <a:r>
              <a:rPr lang="ru-RU" sz="2800" dirty="0" err="1" smtClean="0"/>
              <a:t>оптичного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компакт-диск (</a:t>
            </a:r>
            <a:r>
              <a:rPr lang="en-US" sz="2800" dirty="0" smtClean="0"/>
              <a:t>CD) </a:t>
            </a:r>
            <a:r>
              <a:rPr lang="ru-RU" sz="2800" dirty="0" smtClean="0"/>
              <a:t>і </a:t>
            </a:r>
            <a:r>
              <a:rPr lang="ru-RU" sz="2800" dirty="0" err="1" smtClean="0"/>
              <a:t>розпочато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випуск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апаратури</a:t>
            </a:r>
            <a:r>
              <a:rPr lang="ru-RU" sz="2800" dirty="0" smtClean="0"/>
              <a:t>. Система «компакт-диск» (а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і система </a:t>
            </a:r>
            <a:r>
              <a:rPr lang="en-US" sz="2800" dirty="0" smtClean="0"/>
              <a:t>DVD) </a:t>
            </a:r>
            <a:r>
              <a:rPr lang="ru-RU" sz="2800" dirty="0" smtClean="0"/>
              <a:t>почала </a:t>
            </a:r>
            <a:r>
              <a:rPr lang="ru-RU" sz="2800" dirty="0" err="1" smtClean="0"/>
              <a:t>витісняти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3" y="3828152"/>
            <a:ext cx="5204241" cy="2321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23" y="3090760"/>
            <a:ext cx="3594853" cy="359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1834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210</TotalTime>
  <Words>386</Words>
  <Application>Microsoft Office PowerPoint</Application>
  <PresentationFormat>Широкий екран</PresentationFormat>
  <Paragraphs>37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Rockwell</vt:lpstr>
      <vt:lpstr>Rockwell Condensed</vt:lpstr>
      <vt:lpstr>Wingdings</vt:lpstr>
      <vt:lpstr>Дерево</vt:lpstr>
      <vt:lpstr>Запис та зчитування інформації.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Магнітний запис інформації</dc:title>
  <dc:creator>Пользователь</dc:creator>
  <cp:lastModifiedBy>RePack by Diakov</cp:lastModifiedBy>
  <cp:revision>22</cp:revision>
  <dcterms:created xsi:type="dcterms:W3CDTF">2014-12-06T20:12:48Z</dcterms:created>
  <dcterms:modified xsi:type="dcterms:W3CDTF">2022-05-11T10:29:41Z</dcterms:modified>
</cp:coreProperties>
</file>