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2" r:id="rId3"/>
    <p:sldId id="257" r:id="rId4"/>
    <p:sldId id="258" r:id="rId5"/>
    <p:sldId id="259" r:id="rId6"/>
    <p:sldId id="260" r:id="rId7"/>
    <p:sldId id="261"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031396B-7EAD-4B13-A042-5E0159E4D3AF}" type="datetimeFigureOut">
              <a:rPr lang="uk-UA" smtClean="0"/>
              <a:t>10.05.2022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5E19523-009A-4CD8-8FBE-7848285D8139}"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031396B-7EAD-4B13-A042-5E0159E4D3AF}" type="datetimeFigureOut">
              <a:rPr lang="uk-UA" smtClean="0"/>
              <a:t>10.05.2022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5E19523-009A-4CD8-8FBE-7848285D8139}"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031396B-7EAD-4B13-A042-5E0159E4D3AF}" type="datetimeFigureOut">
              <a:rPr lang="uk-UA" smtClean="0"/>
              <a:t>10.05.2022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5E19523-009A-4CD8-8FBE-7848285D8139}"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031396B-7EAD-4B13-A042-5E0159E4D3AF}" type="datetimeFigureOut">
              <a:rPr lang="uk-UA" smtClean="0"/>
              <a:t>10.05.2022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5E19523-009A-4CD8-8FBE-7848285D8139}"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031396B-7EAD-4B13-A042-5E0159E4D3AF}" type="datetimeFigureOut">
              <a:rPr lang="uk-UA" smtClean="0"/>
              <a:t>10.05.2022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5E19523-009A-4CD8-8FBE-7848285D8139}"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031396B-7EAD-4B13-A042-5E0159E4D3AF}" type="datetimeFigureOut">
              <a:rPr lang="uk-UA" smtClean="0"/>
              <a:t>10.05.2022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5E19523-009A-4CD8-8FBE-7848285D8139}"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8031396B-7EAD-4B13-A042-5E0159E4D3AF}" type="datetimeFigureOut">
              <a:rPr lang="uk-UA" smtClean="0"/>
              <a:t>10.05.2022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5E19523-009A-4CD8-8FBE-7848285D8139}"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031396B-7EAD-4B13-A042-5E0159E4D3AF}" type="datetimeFigureOut">
              <a:rPr lang="uk-UA" smtClean="0"/>
              <a:t>10.05.2022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5E19523-009A-4CD8-8FBE-7848285D8139}"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1396B-7EAD-4B13-A042-5E0159E4D3AF}" type="datetimeFigureOut">
              <a:rPr lang="uk-UA" smtClean="0"/>
              <a:t>10.05.2022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5E19523-009A-4CD8-8FBE-7848285D8139}"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031396B-7EAD-4B13-A042-5E0159E4D3AF}" type="datetimeFigureOut">
              <a:rPr lang="uk-UA" smtClean="0"/>
              <a:t>10.05.2022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5E19523-009A-4CD8-8FBE-7848285D8139}" type="slidenum">
              <a:rPr lang="uk-UA" smtClean="0"/>
              <a:t>‹№›</a:t>
            </a:fld>
            <a:endParaRPr lang="uk-UA"/>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8031396B-7EAD-4B13-A042-5E0159E4D3AF}" type="datetimeFigureOut">
              <a:rPr lang="uk-UA" smtClean="0"/>
              <a:t>10.05.2022</a:t>
            </a:fld>
            <a:endParaRPr lang="uk-UA"/>
          </a:p>
        </p:txBody>
      </p:sp>
      <p:sp>
        <p:nvSpPr>
          <p:cNvPr id="9" name="Slide Number Placeholder 8"/>
          <p:cNvSpPr>
            <a:spLocks noGrp="1"/>
          </p:cNvSpPr>
          <p:nvPr>
            <p:ph type="sldNum" sz="quarter" idx="11"/>
          </p:nvPr>
        </p:nvSpPr>
        <p:spPr/>
        <p:txBody>
          <a:bodyPr/>
          <a:lstStyle/>
          <a:p>
            <a:fld id="{F5E19523-009A-4CD8-8FBE-7848285D8139}" type="slidenum">
              <a:rPr lang="uk-UA" smtClean="0"/>
              <a:t>‹№›</a:t>
            </a:fld>
            <a:endParaRPr lang="uk-UA"/>
          </a:p>
        </p:txBody>
      </p:sp>
      <p:sp>
        <p:nvSpPr>
          <p:cNvPr id="10" name="Footer Placeholder 9"/>
          <p:cNvSpPr>
            <a:spLocks noGrp="1"/>
          </p:cNvSpPr>
          <p:nvPr>
            <p:ph type="ftr" sz="quarter" idx="12"/>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5E19523-009A-4CD8-8FBE-7848285D8139}" type="slidenum">
              <a:rPr lang="uk-UA" smtClean="0"/>
              <a:t>‹№›</a:t>
            </a:fld>
            <a:endParaRPr lang="uk-U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uk-U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031396B-7EAD-4B13-A042-5E0159E4D3AF}" type="datetimeFigureOut">
              <a:rPr lang="uk-UA" smtClean="0"/>
              <a:t>10.05.2022</a:t>
            </a:fld>
            <a:endParaRPr lang="uk-UA"/>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2276872"/>
            <a:ext cx="7992888" cy="1440160"/>
          </a:xfrm>
        </p:spPr>
        <p:txBody>
          <a:bodyPr/>
          <a:lstStyle/>
          <a:p>
            <a:pPr algn="ctr"/>
            <a:r>
              <a:rPr lang="uk-UA" sz="6000" b="1" dirty="0" smtClean="0">
                <a:solidFill>
                  <a:srgbClr val="0070C0"/>
                </a:solidFill>
                <a:ea typeface="Adobe Ming Std L" pitchFamily="18" charset="-128"/>
              </a:rPr>
              <a:t>Види акумуляторів</a:t>
            </a:r>
            <a:br>
              <a:rPr lang="uk-UA" sz="6000" b="1" dirty="0" smtClean="0">
                <a:solidFill>
                  <a:srgbClr val="0070C0"/>
                </a:solidFill>
                <a:ea typeface="Adobe Ming Std L" pitchFamily="18" charset="-128"/>
              </a:rPr>
            </a:br>
            <a:r>
              <a:rPr lang="uk-UA" sz="6000" b="1" dirty="0" smtClean="0">
                <a:solidFill>
                  <a:srgbClr val="0070C0"/>
                </a:solidFill>
                <a:ea typeface="Adobe Ming Std L" pitchFamily="18" charset="-128"/>
              </a:rPr>
              <a:t>електричної енергії</a:t>
            </a:r>
            <a:r>
              <a:rPr lang="uk-UA" sz="6000" dirty="0" smtClean="0">
                <a:solidFill>
                  <a:srgbClr val="0070C0"/>
                </a:solidFill>
                <a:latin typeface="Adobe Ming Std L" pitchFamily="18" charset="-128"/>
                <a:ea typeface="Adobe Ming Std L" pitchFamily="18" charset="-128"/>
              </a:rPr>
              <a:t> </a:t>
            </a:r>
            <a:endParaRPr lang="uk-UA" sz="6000" dirty="0">
              <a:solidFill>
                <a:srgbClr val="0070C0"/>
              </a:solidFill>
              <a:latin typeface="Adobe Ming Std L" pitchFamily="18" charset="-128"/>
              <a:ea typeface="Adobe Ming Std L" pitchFamily="18" charset="-128"/>
            </a:endParaRPr>
          </a:p>
        </p:txBody>
      </p:sp>
      <p:sp>
        <p:nvSpPr>
          <p:cNvPr id="3" name="Подзаголовок 2"/>
          <p:cNvSpPr>
            <a:spLocks noGrp="1"/>
          </p:cNvSpPr>
          <p:nvPr>
            <p:ph type="subTitle" idx="1"/>
          </p:nvPr>
        </p:nvSpPr>
        <p:spPr>
          <a:xfrm>
            <a:off x="1691680" y="4869160"/>
            <a:ext cx="6461760" cy="1296144"/>
          </a:xfrm>
        </p:spPr>
        <p:txBody>
          <a:bodyPr>
            <a:normAutofit/>
          </a:bodyPr>
          <a:lstStyle/>
          <a:p>
            <a:pPr algn="r"/>
            <a:r>
              <a:rPr lang="uk-UA" sz="2800" i="1" dirty="0" smtClean="0">
                <a:solidFill>
                  <a:srgbClr val="00B0F0"/>
                </a:solidFill>
              </a:rPr>
              <a:t>Фізика 11 клас</a:t>
            </a:r>
          </a:p>
          <a:p>
            <a:pPr algn="r"/>
            <a:r>
              <a:rPr lang="uk-UA" sz="2800" i="1" dirty="0" smtClean="0">
                <a:solidFill>
                  <a:srgbClr val="00B0F0"/>
                </a:solidFill>
              </a:rPr>
              <a:t>18.05.2022р.</a:t>
            </a:r>
            <a:endParaRPr lang="uk-UA" sz="2800" i="1" dirty="0" smtClean="0">
              <a:solidFill>
                <a:srgbClr val="00B0F0"/>
              </a:solidFill>
            </a:endParaRPr>
          </a:p>
        </p:txBody>
      </p:sp>
    </p:spTree>
    <p:extLst>
      <p:ext uri="{BB962C8B-B14F-4D97-AF65-F5344CB8AC3E}">
        <p14:creationId xmlns:p14="http://schemas.microsoft.com/office/powerpoint/2010/main" val="3881414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200" b="1" dirty="0" smtClean="0"/>
              <a:t>Літієво-полімерні </a:t>
            </a:r>
            <a:r>
              <a:rPr lang="uk-UA" sz="3200" b="1" dirty="0"/>
              <a:t>акумуляторні батареї (</a:t>
            </a:r>
            <a:r>
              <a:rPr lang="en-US" sz="3200" b="1" dirty="0"/>
              <a:t>Li-polymer)</a:t>
            </a:r>
            <a:endParaRPr lang="uk-UA" sz="3200" dirty="0"/>
          </a:p>
        </p:txBody>
      </p:sp>
      <p:sp>
        <p:nvSpPr>
          <p:cNvPr id="3" name="Объект 2"/>
          <p:cNvSpPr>
            <a:spLocks noGrp="1"/>
          </p:cNvSpPr>
          <p:nvPr>
            <p:ph idx="1"/>
          </p:nvPr>
        </p:nvSpPr>
        <p:spPr/>
        <p:txBody>
          <a:bodyPr>
            <a:normAutofit fontScale="92500" lnSpcReduction="10000"/>
          </a:bodyPr>
          <a:lstStyle/>
          <a:p>
            <a:pPr marL="114300" indent="0">
              <a:buNone/>
            </a:pPr>
            <a:r>
              <a:rPr lang="uk-UA" dirty="0"/>
              <a:t>Первісна концепція батареї літій-полімеру заснована на використанні твердого електроліту на полімерній основі. Ця ідея передбачає технологічність у виробництві, і відповідно низьку ціну. Щільність енергії цього типу батарей ще більше, тобто приблизно в три рази вище, ніж у нікелево-кадмієвого акумулятора, а саморозряд значно нижче.</a:t>
            </a:r>
            <a:br>
              <a:rPr lang="uk-UA" dirty="0"/>
            </a:br>
            <a:r>
              <a:rPr lang="uk-UA" dirty="0"/>
              <a:t>Використання твердого електроліту дозволяє довести розміри елементів акумулятора до 1 мм в товщині. Так як дана конструкція не містить рідкого електроліту і реалізується набором різних плівок, то можна отримувати дуже гнучкі конструктивні форми. Акумулятор такого типу має дуже малу товщину, що дозволяє йому надавати необхідну форму (наприклад, повторити форму стільникового телефону).</a:t>
            </a:r>
            <a:br>
              <a:rPr lang="uk-UA" dirty="0"/>
            </a:br>
            <a:r>
              <a:rPr lang="uk-UA" dirty="0"/>
              <a:t/>
            </a:r>
            <a:br>
              <a:rPr lang="uk-UA" dirty="0"/>
            </a:br>
            <a:r>
              <a:rPr lang="uk-UA" i="1" dirty="0"/>
              <a:t>Недолік літієво-полімерного акумулятора в тому, що він не може віддавати великі струми розряду і, також, як і літієво-іонний (</a:t>
            </a:r>
            <a:r>
              <a:rPr lang="en-US" i="1" dirty="0"/>
              <a:t>Li-Ion), </a:t>
            </a:r>
            <a:r>
              <a:rPr lang="uk-UA" i="1" dirty="0"/>
              <a:t>не любить низьких температур.</a:t>
            </a:r>
          </a:p>
        </p:txBody>
      </p:sp>
    </p:spTree>
    <p:extLst>
      <p:ext uri="{BB962C8B-B14F-4D97-AF65-F5344CB8AC3E}">
        <p14:creationId xmlns:p14="http://schemas.microsoft.com/office/powerpoint/2010/main" val="1238152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7620000" cy="864096"/>
          </a:xfrm>
        </p:spPr>
        <p:txBody>
          <a:bodyPr/>
          <a:lstStyle/>
          <a:p>
            <a:r>
              <a:rPr lang="uk-UA" sz="2800" b="1" dirty="0"/>
              <a:t>Свинцево-кислотні (</a:t>
            </a:r>
            <a:r>
              <a:rPr lang="en-US" sz="2800" b="1" dirty="0"/>
              <a:t>LEAD ACID) </a:t>
            </a:r>
            <a:r>
              <a:rPr lang="uk-UA" sz="2800" b="1" dirty="0"/>
              <a:t>акумуляторні батареї</a:t>
            </a:r>
            <a:r>
              <a:rPr lang="uk-UA" sz="4800" i="1" dirty="0"/>
              <a:t/>
            </a:r>
            <a:br>
              <a:rPr lang="uk-UA" sz="4800" i="1" dirty="0"/>
            </a:br>
            <a:endParaRPr lang="uk-UA" dirty="0"/>
          </a:p>
        </p:txBody>
      </p:sp>
      <p:sp>
        <p:nvSpPr>
          <p:cNvPr id="5" name="Объект 4"/>
          <p:cNvSpPr>
            <a:spLocks noGrp="1"/>
          </p:cNvSpPr>
          <p:nvPr>
            <p:ph idx="1"/>
          </p:nvPr>
        </p:nvSpPr>
        <p:spPr>
          <a:xfrm>
            <a:off x="457200" y="980728"/>
            <a:ext cx="7620000" cy="5544616"/>
          </a:xfrm>
        </p:spPr>
        <p:txBody>
          <a:bodyPr>
            <a:normAutofit fontScale="92500" lnSpcReduction="20000"/>
          </a:bodyPr>
          <a:lstStyle/>
          <a:p>
            <a:pPr marL="114300" indent="0">
              <a:buNone/>
            </a:pPr>
            <a:r>
              <a:rPr lang="uk-UA" dirty="0"/>
              <a:t>На відміну від інших типів акумуляторних батарей свинцево-кислотна батарея зазвичай використовується, коли потрібна велика ємність, вимоги до ваги не критичні і вартість батареї повинна зберегтися низькою.</a:t>
            </a:r>
            <a:br>
              <a:rPr lang="uk-UA" dirty="0"/>
            </a:br>
            <a:r>
              <a:rPr lang="uk-UA" dirty="0"/>
              <a:t/>
            </a:r>
            <a:br>
              <a:rPr lang="uk-UA" dirty="0"/>
            </a:br>
            <a:r>
              <a:rPr lang="uk-UA" b="1" dirty="0"/>
              <a:t>Переваги герметичних свинцево-кислотних (</a:t>
            </a:r>
            <a:r>
              <a:rPr lang="en-US" b="1" dirty="0"/>
              <a:t>SLA) </a:t>
            </a:r>
            <a:r>
              <a:rPr lang="uk-UA" b="1" dirty="0"/>
              <a:t>акумуляторних батарей:</a:t>
            </a:r>
            <a:endParaRPr lang="uk-UA" dirty="0"/>
          </a:p>
          <a:p>
            <a:pPr marL="571500" indent="-457200">
              <a:buFont typeface="+mj-lt"/>
              <a:buAutoNum type="arabicPeriod"/>
            </a:pPr>
            <a:r>
              <a:rPr lang="uk-UA" dirty="0"/>
              <a:t>відносно невисока вартість;</a:t>
            </a:r>
          </a:p>
          <a:p>
            <a:pPr marL="571500" indent="-457200">
              <a:buFont typeface="+mj-lt"/>
              <a:buAutoNum type="arabicPeriod"/>
            </a:pPr>
            <a:r>
              <a:rPr lang="uk-UA" dirty="0"/>
              <a:t>повна відсутність "ефекту пам'яті";</a:t>
            </a:r>
          </a:p>
          <a:p>
            <a:pPr marL="571500" indent="-457200">
              <a:buFont typeface="+mj-lt"/>
              <a:buAutoNum type="arabicPeriod"/>
            </a:pPr>
            <a:r>
              <a:rPr lang="uk-UA" dirty="0"/>
              <a:t>низький саморозряд;</a:t>
            </a:r>
          </a:p>
          <a:p>
            <a:pPr marL="571500" indent="-457200">
              <a:buFont typeface="+mj-lt"/>
              <a:buAutoNum type="arabicPeriod"/>
            </a:pPr>
            <a:r>
              <a:rPr lang="uk-UA" dirty="0"/>
              <a:t>в сучасних герметичних свинцево-кислотних акумуляторах, в залежності від середньої глибини розрядки, кількість циклів може досягати 800-1000</a:t>
            </a:r>
            <a:r>
              <a:rPr lang="uk-UA" dirty="0" smtClean="0"/>
              <a:t>!</a:t>
            </a:r>
          </a:p>
          <a:p>
            <a:pPr marL="114300" indent="0">
              <a:buNone/>
            </a:pPr>
            <a:endParaRPr lang="uk-UA" dirty="0"/>
          </a:p>
          <a:p>
            <a:pPr marL="114300" indent="0">
              <a:buNone/>
            </a:pPr>
            <a:r>
              <a:rPr lang="uk-UA" b="1" dirty="0" smtClean="0"/>
              <a:t>Недоліки </a:t>
            </a:r>
            <a:r>
              <a:rPr lang="en-US" b="1" dirty="0"/>
              <a:t>SLA-</a:t>
            </a:r>
            <a:r>
              <a:rPr lang="uk-UA" b="1" dirty="0"/>
              <a:t>батарей:</a:t>
            </a:r>
            <a:endParaRPr lang="uk-UA" dirty="0"/>
          </a:p>
          <a:p>
            <a:pPr>
              <a:buFont typeface="Wingdings" pitchFamily="2" charset="2"/>
              <a:buChar char="Ø"/>
            </a:pPr>
            <a:r>
              <a:rPr lang="uk-UA" dirty="0"/>
              <a:t>акумуляторні батареї </a:t>
            </a:r>
            <a:r>
              <a:rPr lang="en-US" dirty="0"/>
              <a:t>SLA </a:t>
            </a:r>
            <a:r>
              <a:rPr lang="uk-UA" dirty="0"/>
              <a:t>мають найнижчу питому ємність, хоча в багатьох випадках це може бути і некритичним;</a:t>
            </a:r>
          </a:p>
          <a:p>
            <a:pPr>
              <a:buFont typeface="Wingdings" pitchFamily="2" charset="2"/>
              <a:buChar char="Ø"/>
            </a:pPr>
            <a:r>
              <a:rPr lang="uk-UA" dirty="0"/>
              <a:t>на відміну від </a:t>
            </a:r>
            <a:r>
              <a:rPr lang="en-US" dirty="0"/>
              <a:t>Ni-Cd SLA </a:t>
            </a:r>
            <a:r>
              <a:rPr lang="uk-UA" dirty="0"/>
              <a:t>страшні глибокі цикли розряду (це безпосередньо веде до скорочення кількості циклів "заряду-розряду").</a:t>
            </a:r>
          </a:p>
          <a:p>
            <a:endParaRPr lang="uk-UA" dirty="0"/>
          </a:p>
        </p:txBody>
      </p:sp>
    </p:spTree>
    <p:extLst>
      <p:ext uri="{BB962C8B-B14F-4D97-AF65-F5344CB8AC3E}">
        <p14:creationId xmlns:p14="http://schemas.microsoft.com/office/powerpoint/2010/main" val="955175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Електричні акумулятори</a:t>
            </a:r>
            <a:endParaRPr lang="uk-UA" dirty="0"/>
          </a:p>
        </p:txBody>
      </p:sp>
      <p:sp>
        <p:nvSpPr>
          <p:cNvPr id="3" name="Объект 2"/>
          <p:cNvSpPr>
            <a:spLocks noGrp="1"/>
          </p:cNvSpPr>
          <p:nvPr>
            <p:ph idx="1"/>
          </p:nvPr>
        </p:nvSpPr>
        <p:spPr>
          <a:xfrm>
            <a:off x="395536" y="1897297"/>
            <a:ext cx="7620000" cy="3475919"/>
          </a:xfrm>
        </p:spPr>
        <p:txBody>
          <a:bodyPr>
            <a:normAutofit/>
          </a:bodyPr>
          <a:lstStyle/>
          <a:p>
            <a:pPr marL="114300" indent="0">
              <a:buNone/>
            </a:pPr>
            <a:r>
              <a:rPr lang="vi-VN" sz="1800" b="1" dirty="0"/>
              <a:t>Електри́чний </a:t>
            </a:r>
            <a:r>
              <a:rPr lang="vi-VN" sz="1800" b="1" dirty="0" smtClean="0"/>
              <a:t>акумуля́тор</a:t>
            </a:r>
            <a:r>
              <a:rPr lang="vi-VN" sz="1800" dirty="0"/>
              <a:t> — </a:t>
            </a:r>
            <a:r>
              <a:rPr lang="uk-UA" sz="1800" dirty="0" smtClean="0">
                <a:latin typeface="Arial" pitchFamily="34" charset="0"/>
                <a:cs typeface="Arial" pitchFamily="34" charset="0"/>
              </a:rPr>
              <a:t>хімічне електричного струму </a:t>
            </a:r>
            <a:r>
              <a:rPr lang="vi-VN" sz="1800" dirty="0" smtClean="0">
                <a:latin typeface="Arial" pitchFamily="34" charset="0"/>
                <a:cs typeface="Arial" pitchFamily="34" charset="0"/>
              </a:rPr>
              <a:t>багаторазової </a:t>
            </a:r>
            <a:r>
              <a:rPr lang="vi-VN" sz="1800" dirty="0">
                <a:latin typeface="Arial" pitchFamily="34" charset="0"/>
                <a:cs typeface="Arial" pitchFamily="34" charset="0"/>
              </a:rPr>
              <a:t>дії, основна специфіка якого полягає в зворотності внутрішніх хімічних процесів, що забезпечує його багаторазове </a:t>
            </a:r>
            <a:r>
              <a:rPr lang="vi-VN" sz="1800" dirty="0" smtClean="0">
                <a:latin typeface="Arial" pitchFamily="34" charset="0"/>
                <a:cs typeface="Arial" pitchFamily="34" charset="0"/>
              </a:rPr>
              <a:t>циклічн</a:t>
            </a:r>
            <a:r>
              <a:rPr lang="uk-UA" sz="1800" dirty="0" smtClean="0">
                <a:latin typeface="Arial" pitchFamily="34" charset="0"/>
                <a:cs typeface="Arial" pitchFamily="34" charset="0"/>
              </a:rPr>
              <a:t>е</a:t>
            </a:r>
            <a:r>
              <a:rPr lang="vi-VN" sz="1800" dirty="0">
                <a:latin typeface="Arial" pitchFamily="34" charset="0"/>
                <a:cs typeface="Arial" pitchFamily="34" charset="0"/>
              </a:rPr>
              <a:t> використання (через заряд-розряд) для накопичення електричної </a:t>
            </a:r>
            <a:r>
              <a:rPr lang="vi-VN" sz="1800" dirty="0" smtClean="0">
                <a:latin typeface="Arial" pitchFamily="34" charset="0"/>
                <a:cs typeface="Arial" pitchFamily="34" charset="0"/>
              </a:rPr>
              <a:t>енергії</a:t>
            </a:r>
            <a:r>
              <a:rPr lang="vi-VN" sz="1800" dirty="0">
                <a:latin typeface="Arial" pitchFamily="34" charset="0"/>
                <a:cs typeface="Arial" pitchFamily="34" charset="0"/>
              </a:rPr>
              <a:t> та автономного електроживлення різноманітних електротехнічних пристроїв та систем. Електричний акумулятор належить до категорії вторинних хімічних джерел струму</a:t>
            </a:r>
            <a:r>
              <a:rPr lang="vi-VN" sz="1800" dirty="0" smtClean="0">
                <a:latin typeface="Arial" pitchFamily="34" charset="0"/>
                <a:cs typeface="Arial" pitchFamily="34" charset="0"/>
              </a:rPr>
              <a:t>.</a:t>
            </a:r>
            <a:endParaRPr lang="uk-UA" sz="1800" dirty="0" smtClean="0">
              <a:latin typeface="Arial" pitchFamily="34" charset="0"/>
              <a:cs typeface="Arial" pitchFamily="34" charset="0"/>
            </a:endParaRPr>
          </a:p>
          <a:p>
            <a:endParaRPr lang="uk-UA" sz="1800" dirty="0">
              <a:latin typeface="Arial" pitchFamily="34" charset="0"/>
              <a:cs typeface="Arial" pitchFamily="34" charset="0"/>
            </a:endParaRPr>
          </a:p>
        </p:txBody>
      </p:sp>
    </p:spTree>
    <p:extLst>
      <p:ext uri="{BB962C8B-B14F-4D97-AF65-F5344CB8AC3E}">
        <p14:creationId xmlns:p14="http://schemas.microsoft.com/office/powerpoint/2010/main" val="374541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Принцип дії</a:t>
            </a:r>
            <a:endParaRPr lang="uk-UA" dirty="0"/>
          </a:p>
        </p:txBody>
      </p:sp>
      <p:sp>
        <p:nvSpPr>
          <p:cNvPr id="3" name="Объект 2"/>
          <p:cNvSpPr>
            <a:spLocks noGrp="1"/>
          </p:cNvSpPr>
          <p:nvPr>
            <p:ph idx="1"/>
          </p:nvPr>
        </p:nvSpPr>
        <p:spPr>
          <a:xfrm>
            <a:off x="539552" y="1556792"/>
            <a:ext cx="7620000" cy="4392488"/>
          </a:xfrm>
        </p:spPr>
        <p:txBody>
          <a:bodyPr>
            <a:normAutofit lnSpcReduction="10000"/>
          </a:bodyPr>
          <a:lstStyle/>
          <a:p>
            <a:pPr marL="114300" indent="0">
              <a:buNone/>
            </a:pPr>
            <a:r>
              <a:rPr lang="uk-UA" dirty="0"/>
              <a:t>Принцип дії акумулятора заснований на зворотності хімічної реакції. Найпоширеніші електричні (кислотні та лужні) акумулятори накопичують хімічну енергію (внаслідок зворотних хімічних реакцій між </a:t>
            </a:r>
            <a:r>
              <a:rPr lang="uk-UA" dirty="0" err="1"/>
              <a:t>речовиною електродів та ел</a:t>
            </a:r>
            <a:r>
              <a:rPr lang="uk-UA" dirty="0"/>
              <a:t>ектролітом), і віддають електричну енергію, будучи </a:t>
            </a:r>
            <a:r>
              <a:rPr lang="uk-UA" dirty="0" smtClean="0"/>
              <a:t>гальванічним </a:t>
            </a:r>
            <a:r>
              <a:rPr lang="uk-UA" dirty="0"/>
              <a:t>елементами. Працездатність акумулятора може бути відновлена </a:t>
            </a:r>
            <a:r>
              <a:rPr lang="uk-UA" dirty="0" err="1"/>
              <a:t>​​шляхом</a:t>
            </a:r>
            <a:r>
              <a:rPr lang="uk-UA" dirty="0"/>
              <a:t> заряду, тобто пропусканням електричного струму в напрямку, зворотному напрямку струму при розряді: на від'ємному електроді (катоді) реакція </a:t>
            </a:r>
            <a:r>
              <a:rPr lang="uk-UA" dirty="0" err="1"/>
              <a:t>окиснення замінюєтьс</a:t>
            </a:r>
            <a:r>
              <a:rPr lang="uk-UA" dirty="0"/>
              <a:t>я реакцією відновлення, а на позитивному електроді (аноді) реакція відновлення змінюється на реакцію окиснення.</a:t>
            </a:r>
          </a:p>
        </p:txBody>
      </p:sp>
    </p:spTree>
    <p:extLst>
      <p:ext uri="{BB962C8B-B14F-4D97-AF65-F5344CB8AC3E}">
        <p14:creationId xmlns:p14="http://schemas.microsoft.com/office/powerpoint/2010/main" val="2246792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Характеристика</a:t>
            </a:r>
            <a:endParaRPr lang="uk-UA" dirty="0"/>
          </a:p>
        </p:txBody>
      </p:sp>
      <p:sp>
        <p:nvSpPr>
          <p:cNvPr id="3" name="Объект 2"/>
          <p:cNvSpPr>
            <a:spLocks noGrp="1"/>
          </p:cNvSpPr>
          <p:nvPr>
            <p:ph idx="1"/>
          </p:nvPr>
        </p:nvSpPr>
        <p:spPr/>
        <p:txBody>
          <a:bodyPr>
            <a:normAutofit fontScale="77500" lnSpcReduction="20000"/>
          </a:bodyPr>
          <a:lstStyle/>
          <a:p>
            <a:r>
              <a:rPr lang="uk-UA" b="1" i="1" dirty="0"/>
              <a:t>Ємність акумулятора</a:t>
            </a:r>
            <a:r>
              <a:rPr lang="uk-UA" b="1" dirty="0"/>
              <a:t> </a:t>
            </a:r>
            <a:r>
              <a:rPr lang="uk-UA" dirty="0"/>
              <a:t>— це максимально можливий корисний заряд, що віддається повністю зарядженим акумулятором при розряді до найменшої допустимої напруги.</a:t>
            </a:r>
          </a:p>
          <a:p>
            <a:pPr marL="114300" indent="0">
              <a:buNone/>
            </a:pPr>
            <a:r>
              <a:rPr lang="uk-UA" dirty="0" smtClean="0"/>
              <a:t>В</a:t>
            </a:r>
            <a:r>
              <a:rPr lang="uk-UA" dirty="0"/>
              <a:t> міжнародні системі одиниць СІ ємність акумуляторів вимірюють в кулонах. На практиці використовується позасистемна одиниця Ампер-година: 1 А ⋅ </a:t>
            </a:r>
            <a:r>
              <a:rPr lang="uk-UA" dirty="0" err="1"/>
              <a:t>год</a:t>
            </a:r>
            <a:r>
              <a:rPr lang="uk-UA" dirty="0"/>
              <a:t> = 3600 Кл.</a:t>
            </a:r>
          </a:p>
          <a:p>
            <a:r>
              <a:rPr lang="uk-UA" b="1" i="1" dirty="0"/>
              <a:t>Енергетична </a:t>
            </a:r>
            <a:r>
              <a:rPr lang="uk-UA" b="1" i="1" dirty="0" err="1"/>
              <a:t>ємність</a:t>
            </a:r>
            <a:r>
              <a:rPr lang="uk-UA" dirty="0" err="1"/>
              <a:t> —</a:t>
            </a:r>
            <a:r>
              <a:rPr lang="uk-UA" dirty="0"/>
              <a:t> енергія, що віддається повністю зарядженим акумулятором при розряді до найменшої допустимої напруги.</a:t>
            </a:r>
          </a:p>
          <a:p>
            <a:pPr marL="114300" indent="0">
              <a:buNone/>
            </a:pPr>
            <a:r>
              <a:rPr lang="uk-UA" dirty="0"/>
              <a:t>В системі СІ енергетична ємність вимірюється в джоулях. На практиці використовується позасистемна одиниця Ват-година: 1 Вт ⋅ </a:t>
            </a:r>
            <a:r>
              <a:rPr lang="uk-UA" dirty="0" err="1"/>
              <a:t>год</a:t>
            </a:r>
            <a:r>
              <a:rPr lang="uk-UA" dirty="0"/>
              <a:t> = 3600 Дж.</a:t>
            </a:r>
          </a:p>
          <a:p>
            <a:pPr marL="114300" indent="0">
              <a:buNone/>
            </a:pPr>
            <a:r>
              <a:rPr lang="uk-UA" dirty="0"/>
              <a:t>При </a:t>
            </a:r>
            <a:r>
              <a:rPr lang="uk-UA" dirty="0" err="1"/>
              <a:t>низьких температурах ефек</a:t>
            </a:r>
            <a:r>
              <a:rPr lang="uk-UA" dirty="0"/>
              <a:t>тивність акумуляторів всіх електрохімічних систем різко </a:t>
            </a:r>
            <a:r>
              <a:rPr lang="uk-UA" dirty="0" smtClean="0"/>
              <a:t>знижується.</a:t>
            </a:r>
            <a:r>
              <a:rPr lang="uk-UA" baseline="30000" dirty="0"/>
              <a:t> </a:t>
            </a:r>
            <a:r>
              <a:rPr lang="uk-UA" dirty="0" smtClean="0"/>
              <a:t>Разом </a:t>
            </a:r>
            <a:r>
              <a:rPr lang="uk-UA" dirty="0"/>
              <a:t>з тим, </a:t>
            </a:r>
            <a:r>
              <a:rPr lang="en-US" dirty="0" err="1"/>
              <a:t>NiCd</a:t>
            </a:r>
            <a:r>
              <a:rPr lang="en-US" dirty="0"/>
              <a:t> </a:t>
            </a:r>
            <a:r>
              <a:rPr lang="uk-UA" dirty="0"/>
              <a:t>акумулятори можуть працювати й при -40</a:t>
            </a:r>
            <a:r>
              <a:rPr lang="uk-UA" baseline="30000" dirty="0"/>
              <a:t>о</a:t>
            </a:r>
            <a:r>
              <a:rPr lang="uk-UA" dirty="0"/>
              <a:t>С, у той час як температура -20</a:t>
            </a:r>
            <a:r>
              <a:rPr lang="uk-UA" baseline="30000" dirty="0"/>
              <a:t>о</a:t>
            </a:r>
            <a:r>
              <a:rPr lang="uk-UA" dirty="0"/>
              <a:t>С є межею, при якому </a:t>
            </a:r>
            <a:r>
              <a:rPr lang="en-US" dirty="0"/>
              <a:t>NiMH, SLA </a:t>
            </a:r>
            <a:r>
              <a:rPr lang="uk-UA" dirty="0"/>
              <a:t>й </a:t>
            </a:r>
            <a:r>
              <a:rPr lang="en-US" dirty="0"/>
              <a:t>Li-ion </a:t>
            </a:r>
            <a:r>
              <a:rPr lang="uk-UA" dirty="0"/>
              <a:t>акумулятори припиняють </a:t>
            </a:r>
            <a:r>
              <a:rPr lang="uk-UA" dirty="0" smtClean="0"/>
              <a:t>функціонувати.</a:t>
            </a:r>
            <a:endParaRPr lang="uk-UA" dirty="0"/>
          </a:p>
          <a:p>
            <a:pPr marL="114300" indent="0">
              <a:buNone/>
            </a:pPr>
            <a:r>
              <a:rPr lang="uk-UA" dirty="0"/>
              <a:t>Хоча акумулятор і може працювати при холодних температурах, але це зовсім не означає, що він автоматично може також бути заряджений при тих умовах. Сприйнятливість до заряду більшості акумуляторів при дуже низьких температурах надзвичайно обмежена і струм заряду за таких умов повинен бути зменшений до 0,1</a:t>
            </a:r>
            <a:r>
              <a:rPr lang="uk-UA" baseline="30000" dirty="0"/>
              <a:t>о</a:t>
            </a:r>
            <a:r>
              <a:rPr lang="uk-UA" dirty="0"/>
              <a:t>С</a:t>
            </a:r>
            <a:r>
              <a:rPr lang="uk-UA" dirty="0" smtClean="0"/>
              <a:t>.</a:t>
            </a:r>
            <a:endParaRPr lang="uk-UA" dirty="0"/>
          </a:p>
          <a:p>
            <a:endParaRPr lang="uk-UA" dirty="0"/>
          </a:p>
        </p:txBody>
      </p:sp>
    </p:spTree>
    <p:extLst>
      <p:ext uri="{BB962C8B-B14F-4D97-AF65-F5344CB8AC3E}">
        <p14:creationId xmlns:p14="http://schemas.microsoft.com/office/powerpoint/2010/main" val="3240894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Застосування</a:t>
            </a:r>
            <a:endParaRPr lang="uk-UA" dirty="0"/>
          </a:p>
        </p:txBody>
      </p:sp>
      <p:sp>
        <p:nvSpPr>
          <p:cNvPr id="3" name="Объект 2"/>
          <p:cNvSpPr>
            <a:spLocks noGrp="1"/>
          </p:cNvSpPr>
          <p:nvPr>
            <p:ph idx="1"/>
          </p:nvPr>
        </p:nvSpPr>
        <p:spPr/>
        <p:txBody>
          <a:bodyPr/>
          <a:lstStyle/>
          <a:p>
            <a:r>
              <a:rPr lang="uk-UA" dirty="0"/>
              <a:t>Акумулятори широко застосовують в техніці: на автомобільному, морському, повітряному і </a:t>
            </a:r>
            <a:endParaRPr lang="uk-UA" dirty="0" smtClean="0"/>
          </a:p>
          <a:p>
            <a:r>
              <a:rPr lang="uk-UA" dirty="0" smtClean="0"/>
              <a:t>залізничному </a:t>
            </a:r>
            <a:r>
              <a:rPr lang="uk-UA" dirty="0"/>
              <a:t>транспорті, в радіотехніці, на телефонних і електричних станціях, електромобілях, для освітлення і сигналізації на штучних супутниках </a:t>
            </a:r>
            <a:r>
              <a:rPr lang="uk-UA" dirty="0" smtClean="0"/>
              <a:t>Землі</a:t>
            </a:r>
            <a:r>
              <a:rPr lang="uk-UA" dirty="0"/>
              <a:t>, космічних апаратах тощо.</a:t>
            </a:r>
          </a:p>
          <a:p>
            <a:r>
              <a:rPr lang="uk-UA" dirty="0"/>
              <a:t>У 2016 році міжнародна енергетична компанія </a:t>
            </a:r>
            <a:r>
              <a:rPr lang="en-US" dirty="0"/>
              <a:t>AES </a:t>
            </a:r>
            <a:r>
              <a:rPr lang="uk-UA" dirty="0"/>
              <a:t>ввела в експлуатацію сховище електроенергії з батарей літій-іонних акумуляторів ємністю 20 </a:t>
            </a:r>
            <a:r>
              <a:rPr lang="uk-UA" dirty="0" err="1" smtClean="0"/>
              <a:t>МВт•год</a:t>
            </a:r>
            <a:r>
              <a:rPr lang="uk-UA" dirty="0" smtClean="0"/>
              <a:t> , </a:t>
            </a:r>
            <a:r>
              <a:rPr lang="uk-UA" dirty="0"/>
              <a:t>під'єднане до єдиної енергосистеми Нідерландів, призначене для зберігання надлишку електроенергії від </a:t>
            </a:r>
            <a:r>
              <a:rPr lang="uk-UA" dirty="0" smtClean="0"/>
              <a:t>відновлюваних </a:t>
            </a:r>
            <a:r>
              <a:rPr lang="uk-UA" dirty="0"/>
              <a:t>джерел енергії</a:t>
            </a:r>
          </a:p>
          <a:p>
            <a:endParaRPr lang="uk-UA" dirty="0"/>
          </a:p>
        </p:txBody>
      </p:sp>
    </p:spTree>
    <p:extLst>
      <p:ext uri="{BB962C8B-B14F-4D97-AF65-F5344CB8AC3E}">
        <p14:creationId xmlns:p14="http://schemas.microsoft.com/office/powerpoint/2010/main" val="1131917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uk-UA" dirty="0"/>
          </a:p>
        </p:txBody>
      </p:sp>
      <p:sp>
        <p:nvSpPr>
          <p:cNvPr id="3" name="Объект 2"/>
          <p:cNvSpPr>
            <a:spLocks noGrp="1"/>
          </p:cNvSpPr>
          <p:nvPr>
            <p:ph idx="1"/>
          </p:nvPr>
        </p:nvSpPr>
        <p:spPr/>
        <p:txBody>
          <a:bodyPr>
            <a:normAutofit fontScale="70000" lnSpcReduction="20000"/>
          </a:bodyPr>
          <a:lstStyle/>
          <a:p>
            <a:pPr marL="571500" indent="-457200">
              <a:buFont typeface="+mj-lt"/>
              <a:buAutoNum type="arabicPeriod"/>
            </a:pPr>
            <a:r>
              <a:rPr lang="uk-UA" sz="2400" dirty="0" smtClean="0"/>
              <a:t>Що таке акумулятор</a:t>
            </a:r>
          </a:p>
          <a:p>
            <a:pPr marL="571500" indent="-457200">
              <a:buFont typeface="+mj-lt"/>
              <a:buAutoNum type="arabicPeriod"/>
            </a:pPr>
            <a:r>
              <a:rPr lang="uk-UA" sz="2400" dirty="0" smtClean="0"/>
              <a:t>Типи акумуляторних батарей</a:t>
            </a:r>
          </a:p>
          <a:p>
            <a:pPr marL="571500" indent="-457200">
              <a:buFont typeface="+mj-lt"/>
              <a:buAutoNum type="arabicPeriod"/>
            </a:pPr>
            <a:r>
              <a:rPr lang="uk-UA" sz="2400" dirty="0" smtClean="0"/>
              <a:t>Акумуляторні батареї</a:t>
            </a:r>
          </a:p>
          <a:p>
            <a:pPr marL="571500" indent="-457200">
              <a:buFont typeface="+mj-lt"/>
              <a:buAutoNum type="arabicPeriod"/>
            </a:pPr>
            <a:r>
              <a:rPr lang="uk-UA" sz="2400" dirty="0" smtClean="0"/>
              <a:t>Основні параметри акумуляторів</a:t>
            </a:r>
          </a:p>
          <a:p>
            <a:pPr marL="571500" indent="-457200">
              <a:buFont typeface="+mj-lt"/>
              <a:buAutoNum type="arabicPeriod"/>
            </a:pPr>
            <a:r>
              <a:rPr lang="uk-UA" sz="2400" dirty="0"/>
              <a:t>Нікелево-кадмієві (</a:t>
            </a:r>
            <a:r>
              <a:rPr lang="en-US" sz="2400" dirty="0"/>
              <a:t>Ni-Cd) </a:t>
            </a:r>
            <a:r>
              <a:rPr lang="uk-UA" sz="2400" dirty="0" smtClean="0"/>
              <a:t>акумулятори</a:t>
            </a:r>
          </a:p>
          <a:p>
            <a:pPr marL="571500" indent="-457200">
              <a:buFont typeface="+mj-lt"/>
              <a:buAutoNum type="arabicPeriod"/>
            </a:pPr>
            <a:r>
              <a:rPr lang="uk-UA" sz="2400" dirty="0" err="1" smtClean="0"/>
              <a:t>Нікелево</a:t>
            </a:r>
            <a:r>
              <a:rPr lang="uk-UA" sz="2400" dirty="0" smtClean="0"/>
              <a:t> - </a:t>
            </a:r>
            <a:r>
              <a:rPr lang="uk-UA" sz="2400" dirty="0" err="1" smtClean="0"/>
              <a:t>металогідридні</a:t>
            </a:r>
            <a:r>
              <a:rPr lang="uk-UA" sz="2400" dirty="0" smtClean="0"/>
              <a:t> </a:t>
            </a:r>
            <a:r>
              <a:rPr lang="uk-UA" sz="2400" dirty="0"/>
              <a:t>(</a:t>
            </a:r>
            <a:r>
              <a:rPr lang="en-US" sz="2400" dirty="0"/>
              <a:t>Ni-MH) </a:t>
            </a:r>
            <a:r>
              <a:rPr lang="uk-UA" sz="2400" dirty="0" smtClean="0"/>
              <a:t>акумулятори</a:t>
            </a:r>
          </a:p>
          <a:p>
            <a:pPr marL="571500" indent="-457200">
              <a:buFont typeface="+mj-lt"/>
              <a:buAutoNum type="arabicPeriod"/>
            </a:pPr>
            <a:r>
              <a:rPr lang="uk-UA" sz="2400" dirty="0" smtClean="0"/>
              <a:t>Літієво-іонні </a:t>
            </a:r>
            <a:r>
              <a:rPr lang="uk-UA" sz="2400" dirty="0"/>
              <a:t>(</a:t>
            </a:r>
            <a:r>
              <a:rPr lang="en-US" sz="2400" dirty="0"/>
              <a:t>Li-Ion) </a:t>
            </a:r>
            <a:r>
              <a:rPr lang="uk-UA" sz="2400" dirty="0"/>
              <a:t>акумуляторні </a:t>
            </a:r>
            <a:r>
              <a:rPr lang="uk-UA" sz="2400" dirty="0" smtClean="0"/>
              <a:t>батареї</a:t>
            </a:r>
          </a:p>
          <a:p>
            <a:pPr marL="571500" indent="-457200">
              <a:buFont typeface="+mj-lt"/>
              <a:buAutoNum type="arabicPeriod"/>
            </a:pPr>
            <a:r>
              <a:rPr lang="uk-UA" sz="2400" dirty="0"/>
              <a:t>Літієво-полімерні акумуляторні батареї (</a:t>
            </a:r>
            <a:r>
              <a:rPr lang="en-US" sz="2400" dirty="0"/>
              <a:t>Li-polymer</a:t>
            </a:r>
            <a:r>
              <a:rPr lang="en-US" sz="2400" dirty="0" smtClean="0"/>
              <a:t>)</a:t>
            </a:r>
            <a:endParaRPr lang="uk-UA" sz="2400" dirty="0" smtClean="0"/>
          </a:p>
          <a:p>
            <a:pPr marL="571500" indent="-457200">
              <a:buFont typeface="+mj-lt"/>
              <a:buAutoNum type="arabicPeriod"/>
            </a:pPr>
            <a:r>
              <a:rPr lang="uk-UA" sz="2400" dirty="0"/>
              <a:t>Свинцево-кислотні (</a:t>
            </a:r>
            <a:r>
              <a:rPr lang="en-US" sz="2400" dirty="0"/>
              <a:t>LEAD ACID) </a:t>
            </a:r>
            <a:r>
              <a:rPr lang="uk-UA" sz="2400" dirty="0"/>
              <a:t>акумуляторні </a:t>
            </a:r>
            <a:r>
              <a:rPr lang="uk-UA" sz="2400" dirty="0" smtClean="0"/>
              <a:t>батареї</a:t>
            </a:r>
          </a:p>
          <a:p>
            <a:pPr marL="571500" indent="-457200">
              <a:buFont typeface="+mj-lt"/>
              <a:buAutoNum type="arabicPeriod"/>
            </a:pPr>
            <a:r>
              <a:rPr lang="uk-UA" sz="2400" dirty="0" smtClean="0"/>
              <a:t>Електричні акумулятори</a:t>
            </a:r>
          </a:p>
          <a:p>
            <a:pPr marL="571500" indent="-457200">
              <a:buFont typeface="+mj-lt"/>
              <a:buAutoNum type="arabicPeriod"/>
            </a:pPr>
            <a:r>
              <a:rPr lang="uk-UA" sz="2400" dirty="0" smtClean="0"/>
              <a:t>Принцип дії</a:t>
            </a:r>
          </a:p>
          <a:p>
            <a:pPr marL="571500" indent="-457200">
              <a:buFont typeface="+mj-lt"/>
              <a:buAutoNum type="arabicPeriod"/>
            </a:pPr>
            <a:r>
              <a:rPr lang="uk-UA" sz="2400" dirty="0" smtClean="0"/>
              <a:t>Характеристика </a:t>
            </a:r>
          </a:p>
          <a:p>
            <a:pPr marL="571500" indent="-457200">
              <a:buFont typeface="+mj-lt"/>
              <a:buAutoNum type="arabicPeriod"/>
            </a:pPr>
            <a:r>
              <a:rPr lang="uk-UA" sz="2400" dirty="0" smtClean="0"/>
              <a:t>Застосування</a:t>
            </a:r>
          </a:p>
          <a:p>
            <a:pPr marL="571500" indent="-457200">
              <a:buFont typeface="+mj-lt"/>
              <a:buAutoNum type="arabicPeriod"/>
            </a:pPr>
            <a:endParaRPr lang="uk-UA" sz="2000" dirty="0" smtClean="0"/>
          </a:p>
          <a:p>
            <a:pPr marL="571500" indent="-457200">
              <a:buFont typeface="+mj-lt"/>
              <a:buAutoNum type="arabicPeriod"/>
            </a:pPr>
            <a:endParaRPr lang="uk-UA" sz="2000" dirty="0" smtClean="0"/>
          </a:p>
          <a:p>
            <a:pPr marL="114300" indent="0">
              <a:buNone/>
            </a:pPr>
            <a:r>
              <a:rPr lang="uk-UA" sz="4000" i="1" dirty="0"/>
              <a:t/>
            </a:r>
            <a:br>
              <a:rPr lang="uk-UA" sz="4000" i="1" dirty="0"/>
            </a:br>
            <a:endParaRPr lang="uk-UA" sz="2000" b="1" dirty="0" smtClean="0"/>
          </a:p>
          <a:p>
            <a:pPr marL="571500" indent="-457200">
              <a:buFont typeface="+mj-lt"/>
              <a:buAutoNum type="arabicPeriod"/>
            </a:pPr>
            <a:endParaRPr lang="uk-UA" sz="2000" dirty="0" smtClean="0"/>
          </a:p>
          <a:p>
            <a:pPr marL="571500" indent="-457200">
              <a:buFont typeface="+mj-lt"/>
              <a:buAutoNum type="arabicPeriod"/>
            </a:pPr>
            <a:endParaRPr lang="uk-UA" sz="2000" dirty="0" smtClean="0"/>
          </a:p>
          <a:p>
            <a:pPr marL="571500" indent="-457200">
              <a:buFont typeface="+mj-lt"/>
              <a:buAutoNum type="arabicPeriod"/>
            </a:pPr>
            <a:endParaRPr lang="uk-UA" sz="2000" dirty="0" smtClean="0"/>
          </a:p>
          <a:p>
            <a:pPr marL="571500" indent="-457200">
              <a:buFont typeface="+mj-lt"/>
              <a:buAutoNum type="arabicPeriod"/>
            </a:pPr>
            <a:endParaRPr lang="uk-UA" sz="2000" dirty="0" smtClean="0"/>
          </a:p>
          <a:p>
            <a:pPr marL="571500" indent="-457200">
              <a:buFont typeface="+mj-lt"/>
              <a:buAutoNum type="arabicPeriod"/>
            </a:pPr>
            <a:endParaRPr lang="uk-UA" sz="2000" dirty="0" smtClean="0"/>
          </a:p>
          <a:p>
            <a:pPr marL="571500" indent="-457200">
              <a:buFont typeface="+mj-lt"/>
              <a:buAutoNum type="arabicPeriod"/>
            </a:pPr>
            <a:endParaRPr lang="uk-UA" dirty="0" smtClean="0"/>
          </a:p>
          <a:p>
            <a:pPr marL="571500" indent="-457200">
              <a:buFont typeface="+mj-lt"/>
              <a:buAutoNum type="arabicPeriod"/>
            </a:pPr>
            <a:endParaRPr lang="uk-UA" dirty="0" smtClean="0"/>
          </a:p>
          <a:p>
            <a:pPr marL="571500" indent="-457200">
              <a:buFont typeface="+mj-lt"/>
              <a:buAutoNum type="arabicPeriod"/>
            </a:pPr>
            <a:endParaRPr lang="uk-UA" dirty="0" smtClean="0"/>
          </a:p>
          <a:p>
            <a:pPr marL="571500" indent="-457200">
              <a:buFont typeface="+mj-lt"/>
              <a:buAutoNum type="arabicPeriod"/>
            </a:pPr>
            <a:endParaRPr lang="uk-UA" dirty="0" smtClean="0"/>
          </a:p>
          <a:p>
            <a:pPr marL="571500" indent="-457200">
              <a:buFont typeface="+mj-lt"/>
              <a:buAutoNum type="arabicPeriod"/>
            </a:pPr>
            <a:endParaRPr lang="uk-UA" dirty="0"/>
          </a:p>
        </p:txBody>
      </p:sp>
    </p:spTree>
    <p:extLst>
      <p:ext uri="{BB962C8B-B14F-4D97-AF65-F5344CB8AC3E}">
        <p14:creationId xmlns:p14="http://schemas.microsoft.com/office/powerpoint/2010/main" val="2955531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696" y="4309468"/>
            <a:ext cx="3405611" cy="2548532"/>
          </a:xfrm>
          <a:prstGeom prst="rect">
            <a:avLst/>
          </a:prstGeom>
        </p:spPr>
      </p:pic>
      <p:sp>
        <p:nvSpPr>
          <p:cNvPr id="3" name="Заголовок 2"/>
          <p:cNvSpPr>
            <a:spLocks noGrp="1"/>
          </p:cNvSpPr>
          <p:nvPr>
            <p:ph type="title"/>
          </p:nvPr>
        </p:nvSpPr>
        <p:spPr>
          <a:xfrm>
            <a:off x="457200" y="274638"/>
            <a:ext cx="7620000" cy="922114"/>
          </a:xfrm>
        </p:spPr>
        <p:txBody>
          <a:bodyPr/>
          <a:lstStyle/>
          <a:p>
            <a:r>
              <a:rPr lang="uk-UA" dirty="0" smtClean="0"/>
              <a:t>Акумулятор</a:t>
            </a:r>
            <a:endParaRPr lang="uk-UA" dirty="0"/>
          </a:p>
        </p:txBody>
      </p:sp>
      <p:sp>
        <p:nvSpPr>
          <p:cNvPr id="2" name="Объект 1"/>
          <p:cNvSpPr>
            <a:spLocks noGrp="1"/>
          </p:cNvSpPr>
          <p:nvPr>
            <p:ph idx="1"/>
          </p:nvPr>
        </p:nvSpPr>
        <p:spPr>
          <a:xfrm>
            <a:off x="467544" y="1175374"/>
            <a:ext cx="7620000" cy="3168352"/>
          </a:xfrm>
          <a:ln>
            <a:solidFill>
              <a:schemeClr val="bg1"/>
            </a:solidFill>
          </a:ln>
        </p:spPr>
        <p:txBody>
          <a:bodyPr>
            <a:normAutofit lnSpcReduction="10000"/>
          </a:bodyPr>
          <a:lstStyle/>
          <a:p>
            <a:pPr marL="114300" indent="0" algn="ctr">
              <a:buNone/>
            </a:pPr>
            <a:r>
              <a:rPr lang="ru-RU" i="1" u="sng" dirty="0" smtClean="0"/>
              <a:t>Аккумулятор</a:t>
            </a:r>
            <a:r>
              <a:rPr lang="ru-RU" dirty="0" smtClean="0"/>
              <a:t> -</a:t>
            </a:r>
            <a:r>
              <a:rPr lang="ru-RU" dirty="0"/>
              <a:t> </a:t>
            </a:r>
            <a:r>
              <a:rPr lang="ru-RU" dirty="0" err="1"/>
              <a:t>пристрій</a:t>
            </a:r>
            <a:r>
              <a:rPr lang="ru-RU" dirty="0"/>
              <a:t>, в </a:t>
            </a:r>
            <a:r>
              <a:rPr lang="ru-RU" dirty="0" err="1"/>
              <a:t>якому</a:t>
            </a:r>
            <a:r>
              <a:rPr lang="ru-RU" dirty="0"/>
              <a:t> </a:t>
            </a:r>
            <a:r>
              <a:rPr lang="ru-RU" dirty="0" err="1"/>
              <a:t>нагромаджується</a:t>
            </a:r>
            <a:r>
              <a:rPr lang="ru-RU" dirty="0"/>
              <a:t> (</a:t>
            </a:r>
            <a:r>
              <a:rPr lang="ru-RU" dirty="0" err="1"/>
              <a:t>акумулюється</a:t>
            </a:r>
            <a:r>
              <a:rPr lang="ru-RU" dirty="0"/>
              <a:t>) </a:t>
            </a:r>
            <a:r>
              <a:rPr lang="ru-RU" dirty="0" err="1"/>
              <a:t>енергія</a:t>
            </a:r>
            <a:r>
              <a:rPr lang="ru-RU" dirty="0" smtClean="0"/>
              <a:t>.</a:t>
            </a:r>
          </a:p>
          <a:p>
            <a:pPr marL="114300" indent="0">
              <a:buNone/>
            </a:pPr>
            <a:r>
              <a:rPr lang="ru-RU" sz="2600" b="1" dirty="0" err="1" smtClean="0"/>
              <a:t>Типи</a:t>
            </a:r>
            <a:r>
              <a:rPr lang="ru-RU" sz="2600" b="1" dirty="0" smtClean="0"/>
              <a:t> </a:t>
            </a:r>
            <a:r>
              <a:rPr lang="ru-RU" sz="2600" b="1" dirty="0" err="1" smtClean="0"/>
              <a:t>акумуляторних</a:t>
            </a:r>
            <a:r>
              <a:rPr lang="ru-RU" sz="2600" b="1" dirty="0" smtClean="0"/>
              <a:t> батарей:</a:t>
            </a:r>
          </a:p>
          <a:p>
            <a:pPr marL="571500" indent="-457200">
              <a:buClr>
                <a:schemeClr val="tx1">
                  <a:lumMod val="75000"/>
                  <a:lumOff val="25000"/>
                </a:schemeClr>
              </a:buClr>
              <a:buFont typeface="+mj-lt"/>
              <a:buAutoNum type="arabicPeriod"/>
            </a:pPr>
            <a:r>
              <a:rPr lang="uk-UA" sz="2000" i="1" dirty="0"/>
              <a:t>Нікелево-кадмієві (</a:t>
            </a:r>
            <a:r>
              <a:rPr lang="en-US" sz="2000" i="1" dirty="0"/>
              <a:t>Ni-Cd) </a:t>
            </a:r>
            <a:r>
              <a:rPr lang="uk-UA" sz="2000" i="1" dirty="0" smtClean="0"/>
              <a:t>акумулятори</a:t>
            </a:r>
          </a:p>
          <a:p>
            <a:pPr marL="571500" indent="-457200">
              <a:buClr>
                <a:schemeClr val="tx1">
                  <a:lumMod val="75000"/>
                  <a:lumOff val="25000"/>
                </a:schemeClr>
              </a:buClr>
              <a:buFont typeface="+mj-lt"/>
              <a:buAutoNum type="arabicPeriod"/>
            </a:pPr>
            <a:r>
              <a:rPr lang="uk-UA" sz="2000" i="1" dirty="0" err="1"/>
              <a:t>Нікелево-металогідридні</a:t>
            </a:r>
            <a:r>
              <a:rPr lang="uk-UA" sz="2000" i="1" dirty="0"/>
              <a:t> (</a:t>
            </a:r>
            <a:r>
              <a:rPr lang="en-US" sz="2000" i="1" dirty="0"/>
              <a:t>Ni-MH) </a:t>
            </a:r>
            <a:r>
              <a:rPr lang="uk-UA" sz="2000" i="1" dirty="0" smtClean="0"/>
              <a:t>акумулятори</a:t>
            </a:r>
          </a:p>
          <a:p>
            <a:pPr marL="571500" indent="-457200">
              <a:buClr>
                <a:schemeClr val="tx1">
                  <a:lumMod val="75000"/>
                  <a:lumOff val="25000"/>
                </a:schemeClr>
              </a:buClr>
              <a:buFont typeface="+mj-lt"/>
              <a:buAutoNum type="arabicPeriod"/>
            </a:pPr>
            <a:r>
              <a:rPr lang="uk-UA" sz="2000" i="1" dirty="0"/>
              <a:t>Літієво-іонні (</a:t>
            </a:r>
            <a:r>
              <a:rPr lang="en-US" sz="2000" i="1" dirty="0"/>
              <a:t>Li-Ion) </a:t>
            </a:r>
            <a:r>
              <a:rPr lang="uk-UA" sz="2000" i="1" dirty="0"/>
              <a:t>акумуляторні </a:t>
            </a:r>
            <a:r>
              <a:rPr lang="uk-UA" sz="2000" i="1" dirty="0" smtClean="0"/>
              <a:t>батареї</a:t>
            </a:r>
          </a:p>
          <a:p>
            <a:pPr marL="571500" indent="-457200">
              <a:buClr>
                <a:schemeClr val="tx1">
                  <a:lumMod val="75000"/>
                  <a:lumOff val="25000"/>
                </a:schemeClr>
              </a:buClr>
              <a:buFont typeface="+mj-lt"/>
              <a:buAutoNum type="arabicPeriod"/>
            </a:pPr>
            <a:r>
              <a:rPr lang="uk-UA" sz="2000" i="1" dirty="0" smtClean="0"/>
              <a:t>Літієво-полімерні </a:t>
            </a:r>
            <a:r>
              <a:rPr lang="uk-UA" sz="2000" i="1" dirty="0"/>
              <a:t>акумуляторні батареї (</a:t>
            </a:r>
            <a:r>
              <a:rPr lang="en-US" sz="2000" i="1" dirty="0"/>
              <a:t>Li-polymer</a:t>
            </a:r>
            <a:r>
              <a:rPr lang="en-US" sz="2000" i="1" dirty="0" smtClean="0"/>
              <a:t>)</a:t>
            </a:r>
            <a:endParaRPr lang="uk-UA" sz="2000" i="1" dirty="0" smtClean="0"/>
          </a:p>
          <a:p>
            <a:pPr marL="571500" indent="-457200">
              <a:buClr>
                <a:schemeClr val="tx1">
                  <a:lumMod val="75000"/>
                  <a:lumOff val="25000"/>
                </a:schemeClr>
              </a:buClr>
              <a:buFont typeface="+mj-lt"/>
              <a:buAutoNum type="arabicPeriod"/>
            </a:pPr>
            <a:r>
              <a:rPr lang="uk-UA" sz="2000" i="1" dirty="0"/>
              <a:t>Свинцево-кислотні (</a:t>
            </a:r>
            <a:r>
              <a:rPr lang="en-US" sz="2000" i="1" dirty="0"/>
              <a:t>LEAD ACID) </a:t>
            </a:r>
            <a:r>
              <a:rPr lang="uk-UA" sz="2000" i="1" dirty="0"/>
              <a:t>акумуляторні батареї</a:t>
            </a:r>
          </a:p>
          <a:p>
            <a:pPr marL="571500" indent="-457200">
              <a:buClr>
                <a:schemeClr val="tx1">
                  <a:lumMod val="75000"/>
                  <a:lumOff val="25000"/>
                </a:schemeClr>
              </a:buClr>
              <a:buFont typeface="+mj-lt"/>
              <a:buAutoNum type="arabicPeriod"/>
            </a:pPr>
            <a:r>
              <a:rPr lang="uk-UA" sz="2000" i="1" dirty="0" smtClean="0"/>
              <a:t>Електричні акумулятори</a:t>
            </a:r>
          </a:p>
          <a:p>
            <a:pPr marL="114300" indent="0">
              <a:buClr>
                <a:schemeClr val="tx1">
                  <a:lumMod val="75000"/>
                  <a:lumOff val="25000"/>
                </a:schemeClr>
              </a:buClr>
              <a:buNone/>
            </a:pPr>
            <a:endParaRPr lang="uk-UA" sz="2000" dirty="0" smtClean="0"/>
          </a:p>
          <a:p>
            <a:pPr marL="114300" indent="0">
              <a:buNone/>
            </a:pPr>
            <a:endParaRPr lang="uk-UA" sz="2000" b="1" dirty="0" smtClean="0"/>
          </a:p>
          <a:p>
            <a:endParaRPr lang="uk-UA" dirty="0"/>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4440447"/>
            <a:ext cx="2623865" cy="2281878"/>
          </a:xfrm>
          <a:prstGeom prst="rect">
            <a:avLst/>
          </a:prstGeom>
        </p:spPr>
      </p:pic>
    </p:spTree>
    <p:extLst>
      <p:ext uri="{BB962C8B-B14F-4D97-AF65-F5344CB8AC3E}">
        <p14:creationId xmlns:p14="http://schemas.microsoft.com/office/powerpoint/2010/main" val="2644267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Акумуляторні батареї</a:t>
            </a:r>
            <a:endParaRPr lang="uk-UA" dirty="0"/>
          </a:p>
        </p:txBody>
      </p:sp>
      <p:sp>
        <p:nvSpPr>
          <p:cNvPr id="3" name="Объект 2"/>
          <p:cNvSpPr>
            <a:spLocks noGrp="1"/>
          </p:cNvSpPr>
          <p:nvPr>
            <p:ph idx="1"/>
          </p:nvPr>
        </p:nvSpPr>
        <p:spPr/>
        <p:txBody>
          <a:bodyPr>
            <a:normAutofit lnSpcReduction="10000"/>
          </a:bodyPr>
          <a:lstStyle/>
          <a:p>
            <a:pPr marL="114300" indent="0">
              <a:buNone/>
            </a:pPr>
            <a:r>
              <a:rPr lang="uk-UA" b="1" dirty="0"/>
              <a:t>Акумуляторні батареї</a:t>
            </a:r>
            <a:r>
              <a:rPr lang="uk-UA" dirty="0"/>
              <a:t> - накопичують електроенергію для використання в безвітряні години. Також вони вирівнюють і стабілізують вихідну напругу з генератора. Завдяки їм ви отримуєте стабільну напругу без перебоїв навіть при поривчастому вітрі. Живлення вашого об'єкта йде від акумуляторних батарей</a:t>
            </a:r>
            <a:r>
              <a:rPr lang="uk-UA" dirty="0" smtClean="0"/>
              <a:t>.</a:t>
            </a:r>
          </a:p>
          <a:p>
            <a:endParaRPr lang="uk-UA" dirty="0"/>
          </a:p>
          <a:p>
            <a:pPr marL="114300" indent="0">
              <a:buNone/>
            </a:pPr>
            <a:r>
              <a:rPr lang="uk-UA" dirty="0"/>
              <a:t>Акумуляторні батареї використовуються як накопичувачі енергії в системах безперебійного живлення, </a:t>
            </a:r>
            <a:r>
              <a:rPr lang="uk-UA" dirty="0" err="1" smtClean="0"/>
              <a:t>вітро-генераторів</a:t>
            </a:r>
            <a:r>
              <a:rPr lang="uk-UA" dirty="0"/>
              <a:t>, сонячних батарей. Також застосовуються для запуску </a:t>
            </a:r>
            <a:r>
              <a:rPr lang="uk-UA" dirty="0" err="1"/>
              <a:t>троллінгових</a:t>
            </a:r>
            <a:r>
              <a:rPr lang="uk-UA" dirty="0"/>
              <a:t> або стартових човнових електромоторів, автомобільних стартерів і бензинових човнових двигунів.</a:t>
            </a:r>
            <a:br>
              <a:rPr lang="uk-UA" dirty="0"/>
            </a:br>
            <a:r>
              <a:rPr lang="uk-UA" dirty="0"/>
              <a:t>Акумуляторні батареї можуть відрізнятися не тільки ціною, але й основними параметрами.</a:t>
            </a:r>
          </a:p>
        </p:txBody>
      </p:sp>
    </p:spTree>
    <p:extLst>
      <p:ext uri="{BB962C8B-B14F-4D97-AF65-F5344CB8AC3E}">
        <p14:creationId xmlns:p14="http://schemas.microsoft.com/office/powerpoint/2010/main" val="1948251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400" b="1" dirty="0" err="1"/>
              <a:t>Різниця</a:t>
            </a:r>
            <a:r>
              <a:rPr lang="ru-RU" sz="4400" b="1" dirty="0"/>
              <a:t> </a:t>
            </a:r>
            <a:r>
              <a:rPr lang="ru-RU" sz="4400" b="1" dirty="0" err="1"/>
              <a:t>акумуляторів</a:t>
            </a:r>
            <a:r>
              <a:rPr lang="ru-RU" sz="4400" b="1" dirty="0"/>
              <a:t> по </a:t>
            </a:r>
            <a:r>
              <a:rPr lang="ru-RU" sz="4400" b="1" dirty="0" err="1" smtClean="0"/>
              <a:t>основних</a:t>
            </a:r>
            <a:r>
              <a:rPr lang="ru-RU" sz="4400" b="1" dirty="0" smtClean="0"/>
              <a:t> параметрах:</a:t>
            </a:r>
            <a:endParaRPr lang="uk-UA" sz="4400" dirty="0"/>
          </a:p>
        </p:txBody>
      </p:sp>
      <p:sp>
        <p:nvSpPr>
          <p:cNvPr id="3" name="Объект 2"/>
          <p:cNvSpPr>
            <a:spLocks noGrp="1"/>
          </p:cNvSpPr>
          <p:nvPr>
            <p:ph idx="1"/>
          </p:nvPr>
        </p:nvSpPr>
        <p:spPr/>
        <p:txBody>
          <a:bodyPr/>
          <a:lstStyle/>
          <a:p>
            <a:pPr>
              <a:buFont typeface="Wingdings" pitchFamily="2" charset="2"/>
              <a:buChar char="v"/>
            </a:pPr>
            <a:r>
              <a:rPr lang="uk-UA" dirty="0"/>
              <a:t>Максимальний термін експлуатації</a:t>
            </a:r>
          </a:p>
          <a:p>
            <a:pPr>
              <a:buFont typeface="Wingdings" pitchFamily="2" charset="2"/>
              <a:buChar char="v"/>
            </a:pPr>
            <a:r>
              <a:rPr lang="uk-UA" dirty="0"/>
              <a:t>Ємність акумулятора</a:t>
            </a:r>
          </a:p>
          <a:p>
            <a:pPr>
              <a:buFont typeface="Wingdings" pitchFamily="2" charset="2"/>
              <a:buChar char="v"/>
            </a:pPr>
            <a:r>
              <a:rPr lang="uk-UA" dirty="0"/>
              <a:t>Кількість циклів перезарядки</a:t>
            </a:r>
          </a:p>
          <a:p>
            <a:pPr>
              <a:buFont typeface="Wingdings" pitchFamily="2" charset="2"/>
              <a:buChar char="v"/>
            </a:pPr>
            <a:r>
              <a:rPr lang="uk-UA" dirty="0"/>
              <a:t>Параметри </a:t>
            </a:r>
            <a:r>
              <a:rPr lang="uk-UA" dirty="0" smtClean="0"/>
              <a:t>само-розрядки</a:t>
            </a:r>
            <a:endParaRPr lang="uk-UA" dirty="0"/>
          </a:p>
          <a:p>
            <a:pPr>
              <a:buFont typeface="Wingdings" pitchFamily="2" charset="2"/>
              <a:buChar char="v"/>
            </a:pPr>
            <a:r>
              <a:rPr lang="uk-UA" dirty="0"/>
              <a:t>Габаритні розміри</a:t>
            </a:r>
          </a:p>
          <a:p>
            <a:pPr>
              <a:buFont typeface="Wingdings" pitchFamily="2" charset="2"/>
              <a:buChar char="v"/>
            </a:pPr>
            <a:r>
              <a:rPr lang="uk-UA" dirty="0"/>
              <a:t>Робочий температурний діапазон</a:t>
            </a:r>
          </a:p>
          <a:p>
            <a:pPr>
              <a:buFont typeface="Wingdings" pitchFamily="2" charset="2"/>
              <a:buChar char="v"/>
            </a:pPr>
            <a:r>
              <a:rPr lang="uk-UA" dirty="0"/>
              <a:t>Можливість прискореної зарядки</a:t>
            </a:r>
          </a:p>
          <a:p>
            <a:pPr>
              <a:buFont typeface="Wingdings" pitchFamily="2" charset="2"/>
              <a:buChar char="v"/>
            </a:pPr>
            <a:r>
              <a:rPr lang="uk-UA" dirty="0"/>
              <a:t>Максимальний термін зберігання.</a:t>
            </a:r>
          </a:p>
          <a:p>
            <a:endParaRPr lang="uk-UA" dirty="0"/>
          </a:p>
        </p:txBody>
      </p:sp>
    </p:spTree>
    <p:extLst>
      <p:ext uri="{BB962C8B-B14F-4D97-AF65-F5344CB8AC3E}">
        <p14:creationId xmlns:p14="http://schemas.microsoft.com/office/powerpoint/2010/main" val="3554798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620000" cy="922114"/>
          </a:xfrm>
        </p:spPr>
        <p:txBody>
          <a:bodyPr/>
          <a:lstStyle/>
          <a:p>
            <a:r>
              <a:rPr lang="uk-UA" sz="3200" b="1" dirty="0"/>
              <a:t>Нікелево-кадмієві (</a:t>
            </a:r>
            <a:r>
              <a:rPr lang="en-US" sz="3200" b="1" dirty="0"/>
              <a:t>Ni-Cd) </a:t>
            </a:r>
            <a:r>
              <a:rPr lang="uk-UA" sz="3200" b="1" dirty="0"/>
              <a:t>акумулятори</a:t>
            </a:r>
            <a:endParaRPr lang="uk-UA" sz="3200" dirty="0"/>
          </a:p>
        </p:txBody>
      </p:sp>
      <p:sp>
        <p:nvSpPr>
          <p:cNvPr id="3" name="Объект 2"/>
          <p:cNvSpPr>
            <a:spLocks noGrp="1"/>
          </p:cNvSpPr>
          <p:nvPr>
            <p:ph idx="1"/>
          </p:nvPr>
        </p:nvSpPr>
        <p:spPr>
          <a:xfrm>
            <a:off x="457200" y="1124744"/>
            <a:ext cx="7620000" cy="5472608"/>
          </a:xfrm>
        </p:spPr>
        <p:txBody>
          <a:bodyPr>
            <a:normAutofit fontScale="85000" lnSpcReduction="20000"/>
          </a:bodyPr>
          <a:lstStyle/>
          <a:p>
            <a:pPr marL="114300" indent="0">
              <a:buNone/>
            </a:pPr>
            <a:r>
              <a:rPr lang="uk-UA" dirty="0"/>
              <a:t>Нікелево-кадмієві акумулятори випускаються в різних країнах світу приблизно з 1950 року. На сьогоднішній день більше 50% всіх акумуляторів для портативного обладнання є нікелево-кадмієві</a:t>
            </a:r>
            <a:r>
              <a:rPr lang="uk-UA" dirty="0" smtClean="0"/>
              <a:t>.</a:t>
            </a:r>
          </a:p>
          <a:p>
            <a:pPr marL="114300" indent="0">
              <a:buNone/>
            </a:pPr>
            <a:endParaRPr lang="uk-UA" dirty="0" smtClean="0"/>
          </a:p>
          <a:p>
            <a:pPr marL="114300" indent="0">
              <a:buNone/>
            </a:pPr>
            <a:r>
              <a:rPr lang="uk-UA" sz="2600" b="1" dirty="0"/>
              <a:t>Основні переваги цього типу акумуляторів:</a:t>
            </a:r>
            <a:endParaRPr lang="uk-UA" sz="2600" dirty="0"/>
          </a:p>
          <a:p>
            <a:pPr>
              <a:buFont typeface="Wingdings" pitchFamily="2" charset="2"/>
              <a:buChar char="v"/>
            </a:pPr>
            <a:r>
              <a:rPr lang="uk-UA" dirty="0"/>
              <a:t>низька вартість;</a:t>
            </a:r>
          </a:p>
          <a:p>
            <a:pPr>
              <a:buFont typeface="Wingdings" pitchFamily="2" charset="2"/>
              <a:buChar char="v"/>
            </a:pPr>
            <a:r>
              <a:rPr lang="uk-UA" dirty="0"/>
              <a:t>висока стійкість до перепадів температур;</a:t>
            </a:r>
          </a:p>
          <a:p>
            <a:pPr>
              <a:buFont typeface="Wingdings" pitchFamily="2" charset="2"/>
              <a:buChar char="v"/>
            </a:pPr>
            <a:r>
              <a:rPr lang="uk-UA" dirty="0"/>
              <a:t>хороша стійкість до великих струмів заряду і розряду, так як малий внутрішній опір дозволяє віддавати великі струми (інші типи акумуляторів це не влаштовує);</a:t>
            </a:r>
          </a:p>
          <a:p>
            <a:pPr>
              <a:buFont typeface="Wingdings" pitchFamily="2" charset="2"/>
              <a:buChar char="v"/>
            </a:pPr>
            <a:r>
              <a:rPr lang="uk-UA" dirty="0"/>
              <a:t>велика кількість циклів "заряду-розряду</a:t>
            </a:r>
            <a:r>
              <a:rPr lang="uk-UA" dirty="0" smtClean="0"/>
              <a:t>".</a:t>
            </a:r>
          </a:p>
          <a:p>
            <a:pPr>
              <a:buFont typeface="Wingdings" pitchFamily="2" charset="2"/>
              <a:buChar char="v"/>
            </a:pPr>
            <a:endParaRPr lang="uk-UA" b="1" dirty="0" smtClean="0"/>
          </a:p>
          <a:p>
            <a:pPr marL="114300" indent="0">
              <a:buNone/>
            </a:pPr>
            <a:r>
              <a:rPr lang="uk-UA" sz="2600" b="1" dirty="0" smtClean="0"/>
              <a:t>Недоліки </a:t>
            </a:r>
            <a:r>
              <a:rPr lang="uk-UA" sz="2600" b="1" dirty="0"/>
              <a:t>нікелево-кадмієвого акумулятора:</a:t>
            </a:r>
          </a:p>
          <a:p>
            <a:pPr>
              <a:buFont typeface="Wingdings" pitchFamily="2" charset="2"/>
              <a:buChar char="v"/>
            </a:pPr>
            <a:r>
              <a:rPr lang="uk-UA" dirty="0"/>
              <a:t>наявність так званого "ефекту пам'яті";</a:t>
            </a:r>
          </a:p>
          <a:p>
            <a:pPr>
              <a:buFont typeface="Wingdings" pitchFamily="2" charset="2"/>
              <a:buChar char="v"/>
            </a:pPr>
            <a:r>
              <a:rPr lang="uk-UA" dirty="0"/>
              <a:t>даний тип акумулятора екологічно забруднений, так як кадмій є високотоксичною речовиною. Також з'являються додаткові проблеми з її переробкою;</a:t>
            </a:r>
          </a:p>
          <a:p>
            <a:pPr>
              <a:buFont typeface="Wingdings" pitchFamily="2" charset="2"/>
              <a:buChar char="v"/>
            </a:pPr>
            <a:r>
              <a:rPr lang="uk-UA" dirty="0"/>
              <a:t>порівняно низька питома ємність, хоча і не у всіх випадках це є критично.</a:t>
            </a:r>
          </a:p>
          <a:p>
            <a:pPr>
              <a:buFont typeface="Wingdings" pitchFamily="2" charset="2"/>
              <a:buChar char="v"/>
            </a:pPr>
            <a:endParaRPr lang="uk-UA" dirty="0"/>
          </a:p>
          <a:p>
            <a:endParaRPr lang="uk-UA" dirty="0"/>
          </a:p>
        </p:txBody>
      </p:sp>
    </p:spTree>
    <p:extLst>
      <p:ext uri="{BB962C8B-B14F-4D97-AF65-F5344CB8AC3E}">
        <p14:creationId xmlns:p14="http://schemas.microsoft.com/office/powerpoint/2010/main" val="2205285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7620000" cy="994122"/>
          </a:xfrm>
        </p:spPr>
        <p:txBody>
          <a:bodyPr/>
          <a:lstStyle/>
          <a:p>
            <a:r>
              <a:rPr lang="uk-UA" sz="4000" dirty="0" err="1"/>
              <a:t>Нікелево-металогідридні</a:t>
            </a:r>
            <a:r>
              <a:rPr lang="uk-UA" sz="4000" dirty="0"/>
              <a:t> (</a:t>
            </a:r>
            <a:r>
              <a:rPr lang="en-US" sz="4000" dirty="0"/>
              <a:t>Ni-MH) </a:t>
            </a:r>
            <a:r>
              <a:rPr lang="uk-UA" sz="4000" dirty="0"/>
              <a:t>акумулятори</a:t>
            </a:r>
          </a:p>
        </p:txBody>
      </p:sp>
      <p:sp>
        <p:nvSpPr>
          <p:cNvPr id="3" name="Объект 2"/>
          <p:cNvSpPr>
            <a:spLocks noGrp="1"/>
          </p:cNvSpPr>
          <p:nvPr>
            <p:ph idx="1"/>
          </p:nvPr>
        </p:nvSpPr>
        <p:spPr>
          <a:xfrm>
            <a:off x="251520" y="1484784"/>
            <a:ext cx="7920880" cy="5112568"/>
          </a:xfrm>
        </p:spPr>
        <p:txBody>
          <a:bodyPr>
            <a:normAutofit/>
          </a:bodyPr>
          <a:lstStyle/>
          <a:p>
            <a:pPr marL="114300" indent="0">
              <a:buNone/>
            </a:pPr>
            <a:r>
              <a:rPr lang="uk-UA" dirty="0"/>
              <a:t>Відомі на ринку з кінця 80-х років. Поштовхом до розробки і виробництва цих акумуляторів з'явилася, головним чином, їх більш висока щільність енергії в порівнянні з </a:t>
            </a:r>
            <a:r>
              <a:rPr lang="en-US" dirty="0"/>
              <a:t>Ni-Cd</a:t>
            </a:r>
            <a:r>
              <a:rPr lang="en-US" dirty="0" smtClean="0"/>
              <a:t>.</a:t>
            </a:r>
            <a:endParaRPr lang="uk-UA" dirty="0" smtClean="0"/>
          </a:p>
          <a:p>
            <a:pPr marL="114300" indent="0">
              <a:buNone/>
            </a:pPr>
            <a:endParaRPr lang="uk-UA" dirty="0" smtClean="0"/>
          </a:p>
          <a:p>
            <a:pPr marL="114300" indent="0">
              <a:buNone/>
            </a:pPr>
            <a:r>
              <a:rPr lang="ru-RU" dirty="0" err="1"/>
              <a:t>Ni</a:t>
            </a:r>
            <a:r>
              <a:rPr lang="ru-RU" dirty="0"/>
              <a:t>-MH не любить великого зарядного струму, як </a:t>
            </a:r>
            <a:r>
              <a:rPr lang="ru-RU" dirty="0" err="1"/>
              <a:t>Ni-Cd</a:t>
            </a:r>
            <a:r>
              <a:rPr lang="ru-RU" dirty="0"/>
              <a:t>, так як в </a:t>
            </a:r>
            <a:r>
              <a:rPr lang="ru-RU" dirty="0" err="1"/>
              <a:t>процесі</a:t>
            </a:r>
            <a:r>
              <a:rPr lang="ru-RU" dirty="0"/>
              <a:t> зарядки </a:t>
            </a:r>
            <a:r>
              <a:rPr lang="ru-RU" dirty="0" err="1"/>
              <a:t>виділяється</a:t>
            </a:r>
            <a:r>
              <a:rPr lang="ru-RU" dirty="0"/>
              <a:t> </a:t>
            </a:r>
            <a:r>
              <a:rPr lang="ru-RU" dirty="0" err="1"/>
              <a:t>значно</a:t>
            </a:r>
            <a:r>
              <a:rPr lang="ru-RU" dirty="0"/>
              <a:t> </a:t>
            </a:r>
            <a:r>
              <a:rPr lang="ru-RU" dirty="0" err="1"/>
              <a:t>більша</a:t>
            </a:r>
            <a:r>
              <a:rPr lang="ru-RU" dirty="0"/>
              <a:t> </a:t>
            </a:r>
            <a:r>
              <a:rPr lang="ru-RU" dirty="0" err="1"/>
              <a:t>кількість</a:t>
            </a:r>
            <a:r>
              <a:rPr lang="ru-RU" dirty="0"/>
              <a:t> тепла. </a:t>
            </a:r>
            <a:r>
              <a:rPr lang="ru-RU" dirty="0" err="1"/>
              <a:t>Крім</a:t>
            </a:r>
            <a:r>
              <a:rPr lang="ru-RU" dirty="0"/>
              <a:t> того, в зарядному </a:t>
            </a:r>
            <a:r>
              <a:rPr lang="ru-RU" dirty="0" err="1"/>
              <a:t>пристрої</a:t>
            </a:r>
            <a:r>
              <a:rPr lang="ru-RU" dirty="0"/>
              <a:t> </a:t>
            </a:r>
            <a:r>
              <a:rPr lang="ru-RU" dirty="0" err="1"/>
              <a:t>потрібно</a:t>
            </a:r>
            <a:r>
              <a:rPr lang="ru-RU" dirty="0"/>
              <a:t> </a:t>
            </a:r>
            <a:r>
              <a:rPr lang="ru-RU" dirty="0" err="1"/>
              <a:t>більш</a:t>
            </a:r>
            <a:r>
              <a:rPr lang="ru-RU" dirty="0"/>
              <a:t> </a:t>
            </a:r>
            <a:r>
              <a:rPr lang="ru-RU" dirty="0" err="1"/>
              <a:t>складний</a:t>
            </a:r>
            <a:r>
              <a:rPr lang="ru-RU" dirty="0"/>
              <a:t> алгоритм для </a:t>
            </a:r>
            <a:r>
              <a:rPr lang="ru-RU" dirty="0" err="1"/>
              <a:t>виявлення</a:t>
            </a:r>
            <a:r>
              <a:rPr lang="ru-RU" dirty="0"/>
              <a:t> </a:t>
            </a:r>
            <a:r>
              <a:rPr lang="ru-RU" dirty="0" err="1"/>
              <a:t>повного</a:t>
            </a:r>
            <a:r>
              <a:rPr lang="ru-RU" dirty="0"/>
              <a:t> заряду, </a:t>
            </a:r>
            <a:r>
              <a:rPr lang="ru-RU" dirty="0" err="1"/>
              <a:t>ніж</a:t>
            </a:r>
            <a:r>
              <a:rPr lang="ru-RU" dirty="0"/>
              <a:t> для </a:t>
            </a:r>
            <a:r>
              <a:rPr lang="ru-RU" dirty="0" err="1"/>
              <a:t>Ni-Cd</a:t>
            </a:r>
            <a:r>
              <a:rPr lang="ru-RU" dirty="0"/>
              <a:t> </a:t>
            </a:r>
            <a:r>
              <a:rPr lang="ru-RU" dirty="0" err="1"/>
              <a:t>акумулятора</a:t>
            </a:r>
            <a:r>
              <a:rPr lang="ru-RU" dirty="0"/>
              <a:t>. </a:t>
            </a:r>
            <a:r>
              <a:rPr lang="ru-RU" dirty="0" err="1"/>
              <a:t>Сучасна</a:t>
            </a:r>
            <a:r>
              <a:rPr lang="ru-RU" dirty="0"/>
              <a:t> </a:t>
            </a:r>
            <a:r>
              <a:rPr lang="ru-RU" dirty="0" err="1"/>
              <a:t>Ni</a:t>
            </a:r>
            <a:r>
              <a:rPr lang="ru-RU" dirty="0"/>
              <a:t>-MH батарея </a:t>
            </a:r>
            <a:r>
              <a:rPr lang="ru-RU" dirty="0" err="1"/>
              <a:t>обладнана</a:t>
            </a:r>
            <a:r>
              <a:rPr lang="ru-RU" dirty="0"/>
              <a:t> </a:t>
            </a:r>
            <a:r>
              <a:rPr lang="ru-RU" dirty="0" err="1"/>
              <a:t>внутрішнім</a:t>
            </a:r>
            <a:r>
              <a:rPr lang="ru-RU" dirty="0"/>
              <a:t> </a:t>
            </a:r>
            <a:r>
              <a:rPr lang="ru-RU" dirty="0" err="1"/>
              <a:t>зчитувачем</a:t>
            </a:r>
            <a:r>
              <a:rPr lang="ru-RU" dirty="0"/>
              <a:t> </a:t>
            </a:r>
            <a:r>
              <a:rPr lang="ru-RU" dirty="0" err="1"/>
              <a:t>температури</a:t>
            </a:r>
            <a:r>
              <a:rPr lang="ru-RU" dirty="0"/>
              <a:t>, </a:t>
            </a:r>
            <a:r>
              <a:rPr lang="ru-RU" dirty="0" err="1"/>
              <a:t>щоб</a:t>
            </a:r>
            <a:r>
              <a:rPr lang="ru-RU" dirty="0"/>
              <a:t> </a:t>
            </a:r>
            <a:r>
              <a:rPr lang="ru-RU" dirty="0" err="1"/>
              <a:t>допомогти</a:t>
            </a:r>
            <a:r>
              <a:rPr lang="ru-RU" dirty="0"/>
              <a:t> </a:t>
            </a:r>
            <a:r>
              <a:rPr lang="ru-RU" dirty="0" err="1"/>
              <a:t>виявленню</a:t>
            </a:r>
            <a:r>
              <a:rPr lang="ru-RU" dirty="0"/>
              <a:t> </a:t>
            </a:r>
            <a:r>
              <a:rPr lang="ru-RU" dirty="0" err="1"/>
              <a:t>повного</a:t>
            </a:r>
            <a:r>
              <a:rPr lang="ru-RU" dirty="0"/>
              <a:t> заряду. Перезаряд </a:t>
            </a:r>
            <a:r>
              <a:rPr lang="ru-RU" dirty="0" err="1"/>
              <a:t>акумулятора</a:t>
            </a:r>
            <a:r>
              <a:rPr lang="ru-RU" dirty="0"/>
              <a:t> в дешевому зарядному </a:t>
            </a:r>
            <a:r>
              <a:rPr lang="ru-RU" dirty="0" err="1"/>
              <a:t>пристрої</a:t>
            </a:r>
            <a:r>
              <a:rPr lang="ru-RU" dirty="0"/>
              <a:t> (ЗУ) (не </a:t>
            </a:r>
            <a:r>
              <a:rPr lang="ru-RU" dirty="0" err="1"/>
              <a:t>має</a:t>
            </a:r>
            <a:r>
              <a:rPr lang="ru-RU" dirty="0"/>
              <a:t> автоматичного </a:t>
            </a:r>
            <a:r>
              <a:rPr lang="ru-RU" dirty="0" err="1"/>
              <a:t>відключення</a:t>
            </a:r>
            <a:r>
              <a:rPr lang="ru-RU" dirty="0"/>
              <a:t>) </a:t>
            </a:r>
            <a:r>
              <a:rPr lang="ru-RU" dirty="0" err="1"/>
              <a:t>може</a:t>
            </a:r>
            <a:r>
              <a:rPr lang="ru-RU" dirty="0"/>
              <a:t> привести до </a:t>
            </a:r>
            <a:r>
              <a:rPr lang="ru-RU" dirty="0" err="1"/>
              <a:t>перегріву</a:t>
            </a:r>
            <a:r>
              <a:rPr lang="ru-RU" dirty="0"/>
              <a:t> і </a:t>
            </a:r>
            <a:r>
              <a:rPr lang="ru-RU" dirty="0" err="1"/>
              <a:t>повного</a:t>
            </a:r>
            <a:r>
              <a:rPr lang="ru-RU" dirty="0"/>
              <a:t> </a:t>
            </a:r>
            <a:r>
              <a:rPr lang="ru-RU" dirty="0" err="1"/>
              <a:t>руйнування</a:t>
            </a:r>
            <a:r>
              <a:rPr lang="ru-RU" dirty="0"/>
              <a:t> </a:t>
            </a:r>
            <a:r>
              <a:rPr lang="ru-RU" dirty="0" err="1"/>
              <a:t>акумулятора</a:t>
            </a:r>
            <a:r>
              <a:rPr lang="ru-RU" dirty="0"/>
              <a:t>.</a:t>
            </a:r>
            <a:endParaRPr lang="uk-UA" dirty="0"/>
          </a:p>
        </p:txBody>
      </p:sp>
    </p:spTree>
    <p:extLst>
      <p:ext uri="{BB962C8B-B14F-4D97-AF65-F5344CB8AC3E}">
        <p14:creationId xmlns:p14="http://schemas.microsoft.com/office/powerpoint/2010/main" val="1452319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Переваги та недоліки </a:t>
            </a:r>
            <a:endParaRPr lang="uk-UA" dirty="0"/>
          </a:p>
        </p:txBody>
      </p:sp>
      <p:sp>
        <p:nvSpPr>
          <p:cNvPr id="3" name="Объект 2"/>
          <p:cNvSpPr>
            <a:spLocks noGrp="1"/>
          </p:cNvSpPr>
          <p:nvPr>
            <p:ph idx="1"/>
          </p:nvPr>
        </p:nvSpPr>
        <p:spPr/>
        <p:txBody>
          <a:bodyPr>
            <a:normAutofit fontScale="77500" lnSpcReduction="20000"/>
          </a:bodyPr>
          <a:lstStyle/>
          <a:p>
            <a:pPr marL="114300" indent="0">
              <a:buNone/>
            </a:pPr>
            <a:r>
              <a:rPr lang="uk-UA" sz="2800" b="1" dirty="0"/>
              <a:t>Деякі з відмітних переваг сьогоднішнього </a:t>
            </a:r>
            <a:r>
              <a:rPr lang="en-US" sz="2800" b="1" dirty="0"/>
              <a:t>Ni-MH </a:t>
            </a:r>
            <a:r>
              <a:rPr lang="uk-UA" sz="2800" b="1" dirty="0"/>
              <a:t>акумулятора в порівнянні з </a:t>
            </a:r>
            <a:r>
              <a:rPr lang="en-US" sz="2800" b="1" dirty="0"/>
              <a:t>Ni-Cd:</a:t>
            </a:r>
            <a:endParaRPr lang="en-US" sz="2800" dirty="0"/>
          </a:p>
          <a:p>
            <a:pPr>
              <a:buFont typeface="Wingdings" pitchFamily="2" charset="2"/>
              <a:buChar char="q"/>
            </a:pPr>
            <a:r>
              <a:rPr lang="uk-UA" sz="2000" dirty="0"/>
              <a:t>велика питома ємність (при тих же габаритних розмірах значення ємності на 30% більше), меншу вагу;</a:t>
            </a:r>
          </a:p>
          <a:p>
            <a:pPr>
              <a:buFont typeface="Wingdings" pitchFamily="2" charset="2"/>
              <a:buChar char="q"/>
            </a:pPr>
            <a:r>
              <a:rPr lang="uk-UA" sz="2000" dirty="0"/>
              <a:t>менш схильний до "ефекту пам'яті";</a:t>
            </a:r>
          </a:p>
          <a:p>
            <a:pPr>
              <a:buFont typeface="Wingdings" pitchFamily="2" charset="2"/>
              <a:buChar char="q"/>
            </a:pPr>
            <a:r>
              <a:rPr lang="uk-UA" sz="2000" dirty="0"/>
              <a:t>до складу акумулятора входить менша кількість токсичних металів, і в даний час він вважається екологічно чистим</a:t>
            </a:r>
            <a:r>
              <a:rPr lang="uk-UA" sz="2000" dirty="0" smtClean="0"/>
              <a:t>.</a:t>
            </a:r>
          </a:p>
          <a:p>
            <a:pPr marL="114300" indent="0">
              <a:buNone/>
            </a:pPr>
            <a:endParaRPr lang="uk-UA" sz="2000" dirty="0"/>
          </a:p>
          <a:p>
            <a:pPr marL="114300" indent="0">
              <a:buNone/>
            </a:pPr>
            <a:r>
              <a:rPr lang="uk-UA" sz="2400" b="1" dirty="0"/>
              <a:t>На жаль, </a:t>
            </a:r>
            <a:r>
              <a:rPr lang="en-US" sz="2400" b="1" dirty="0"/>
              <a:t>Ni-MH </a:t>
            </a:r>
            <a:r>
              <a:rPr lang="uk-UA" sz="2400" b="1" dirty="0"/>
              <a:t>акумулятор має і недоліки в порівнянні з </a:t>
            </a:r>
            <a:r>
              <a:rPr lang="en-US" sz="2400" b="1" dirty="0"/>
              <a:t>Ni-Cd </a:t>
            </a:r>
            <a:r>
              <a:rPr lang="uk-UA" sz="2400" b="1" dirty="0"/>
              <a:t>акумулятором, а саме:</a:t>
            </a:r>
          </a:p>
          <a:p>
            <a:pPr marL="571500" indent="-457200">
              <a:buFont typeface="+mj-lt"/>
              <a:buAutoNum type="arabicPeriod"/>
            </a:pPr>
            <a:r>
              <a:rPr lang="uk-UA" sz="2000" dirty="0"/>
              <a:t>має набагато меншу кількість циклів заряду розряду;</a:t>
            </a:r>
          </a:p>
          <a:p>
            <a:pPr marL="571500" indent="-457200">
              <a:buFont typeface="+mj-lt"/>
              <a:buAutoNum type="arabicPeriod"/>
            </a:pPr>
            <a:r>
              <a:rPr lang="uk-UA" sz="2000" dirty="0"/>
              <a:t>ціна </a:t>
            </a:r>
            <a:r>
              <a:rPr lang="en-US" sz="2000" dirty="0"/>
              <a:t>Ni-MH </a:t>
            </a:r>
            <a:r>
              <a:rPr lang="uk-UA" sz="2000" dirty="0"/>
              <a:t>акумулятора вище, ніж </a:t>
            </a:r>
            <a:r>
              <a:rPr lang="en-US" sz="2000" dirty="0"/>
              <a:t>Ni-Cd, </a:t>
            </a:r>
            <a:r>
              <a:rPr lang="uk-UA" sz="2000" dirty="0"/>
              <a:t>хоча і не завжди може бути головною проблемою, якщо користувач віддає перевагу невеликому розміру і вазі;</a:t>
            </a:r>
          </a:p>
          <a:p>
            <a:pPr marL="571500" indent="-457200">
              <a:buFont typeface="+mj-lt"/>
              <a:buAutoNum type="arabicPeriod"/>
            </a:pPr>
            <a:r>
              <a:rPr lang="uk-UA" sz="2000" dirty="0"/>
              <a:t>температурний режим роботи менше, ніж у </a:t>
            </a:r>
            <a:r>
              <a:rPr lang="en-US" sz="2000" dirty="0"/>
              <a:t>Ni-Cd </a:t>
            </a:r>
            <a:r>
              <a:rPr lang="uk-UA" sz="2000" dirty="0"/>
              <a:t>акумулятора.</a:t>
            </a:r>
          </a:p>
          <a:p>
            <a:pPr marL="571500" indent="-457200">
              <a:buFont typeface="+mj-lt"/>
              <a:buAutoNum type="arabicPeriod"/>
            </a:pPr>
            <a:r>
              <a:rPr lang="uk-UA" sz="2000" dirty="0"/>
              <a:t>в порівнянні з </a:t>
            </a:r>
            <a:r>
              <a:rPr lang="en-US" sz="2000" dirty="0"/>
              <a:t>Ni-Cd </a:t>
            </a:r>
            <a:r>
              <a:rPr lang="uk-UA" sz="2000" dirty="0"/>
              <a:t>і </a:t>
            </a:r>
            <a:r>
              <a:rPr lang="en-US" sz="2000" dirty="0"/>
              <a:t>Li-Ion </a:t>
            </a:r>
            <a:r>
              <a:rPr lang="uk-UA" sz="2000" dirty="0"/>
              <a:t>акумуляторами, у </a:t>
            </a:r>
            <a:r>
              <a:rPr lang="en-US" sz="2000" dirty="0"/>
              <a:t>Ni-MH </a:t>
            </a:r>
            <a:r>
              <a:rPr lang="uk-UA" sz="2000" dirty="0"/>
              <a:t>акумулятора найнижча навантажувальна здатність - він не може віддавати великі струми;</a:t>
            </a:r>
          </a:p>
          <a:p>
            <a:pPr marL="571500" indent="-457200">
              <a:buFont typeface="+mj-lt"/>
              <a:buAutoNum type="arabicPeriod"/>
            </a:pPr>
            <a:r>
              <a:rPr lang="uk-UA" sz="2000" dirty="0"/>
              <a:t>цей тип акумуляторів &lt;боїться&gt; глибоких розрядів, тому що довговічність батареї безпосередньо пов'язана з глибиною розряду;</a:t>
            </a:r>
          </a:p>
          <a:p>
            <a:pPr marL="571500" indent="-457200">
              <a:buFont typeface="+mj-lt"/>
              <a:buAutoNum type="arabicPeriod"/>
            </a:pPr>
            <a:r>
              <a:rPr lang="uk-UA" sz="2000" dirty="0"/>
              <a:t>саморозряд більш ніж в 1,5 рази вище, ніж у </a:t>
            </a:r>
            <a:r>
              <a:rPr lang="en-US" sz="2000" dirty="0"/>
              <a:t>Ni-Cd </a:t>
            </a:r>
            <a:r>
              <a:rPr lang="uk-UA" sz="2000" dirty="0"/>
              <a:t>акумулятора, що є важливим параметром при зберіганні;</a:t>
            </a:r>
          </a:p>
          <a:p>
            <a:pPr marL="571500" indent="-457200">
              <a:buFont typeface="+mj-lt"/>
              <a:buAutoNum type="arabicPeriod"/>
            </a:pPr>
            <a:endParaRPr lang="uk-UA" dirty="0"/>
          </a:p>
        </p:txBody>
      </p:sp>
    </p:spTree>
    <p:extLst>
      <p:ext uri="{BB962C8B-B14F-4D97-AF65-F5344CB8AC3E}">
        <p14:creationId xmlns:p14="http://schemas.microsoft.com/office/powerpoint/2010/main" val="2653254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800" b="1" dirty="0" smtClean="0"/>
              <a:t>Літієво-іонні (</a:t>
            </a:r>
            <a:r>
              <a:rPr lang="en-US" sz="2800" b="1" dirty="0" smtClean="0"/>
              <a:t>Li-Ion) </a:t>
            </a:r>
            <a:r>
              <a:rPr lang="uk-UA" sz="2800" b="1" dirty="0" smtClean="0"/>
              <a:t>акумуляторні батареї</a:t>
            </a:r>
            <a:endParaRPr lang="uk-UA" sz="2800" b="1" dirty="0"/>
          </a:p>
        </p:txBody>
      </p:sp>
      <p:sp>
        <p:nvSpPr>
          <p:cNvPr id="3" name="Объект 2"/>
          <p:cNvSpPr>
            <a:spLocks noGrp="1"/>
          </p:cNvSpPr>
          <p:nvPr>
            <p:ph idx="1"/>
          </p:nvPr>
        </p:nvSpPr>
        <p:spPr>
          <a:xfrm>
            <a:off x="457200" y="1340768"/>
            <a:ext cx="7620000" cy="5060032"/>
          </a:xfrm>
        </p:spPr>
        <p:txBody>
          <a:bodyPr>
            <a:normAutofit fontScale="77500" lnSpcReduction="20000"/>
          </a:bodyPr>
          <a:lstStyle/>
          <a:p>
            <a:pPr marL="114300" indent="0">
              <a:buNone/>
            </a:pPr>
            <a:r>
              <a:rPr lang="uk-UA" dirty="0"/>
              <a:t>Виробництво літієво-іонних акумуляторних батарей почалося на початку 90-х років. На сьогоднішній день найбільшим постачальником цього типу батареї є компанія </a:t>
            </a:r>
            <a:r>
              <a:rPr lang="en-US" dirty="0"/>
              <a:t>Sony. </a:t>
            </a:r>
            <a:r>
              <a:rPr lang="uk-UA" dirty="0"/>
              <a:t>Головна перевага літієво-іонних акумуляторів полягає у </a:t>
            </a:r>
            <a:r>
              <a:rPr lang="uk-UA" i="1" dirty="0"/>
              <a:t>високій питомої ємності </a:t>
            </a:r>
            <a:r>
              <a:rPr lang="en-US" i="1" dirty="0"/>
              <a:t>Li-Ion,</a:t>
            </a:r>
            <a:r>
              <a:rPr lang="uk-UA" dirty="0"/>
              <a:t>що принаймні, в два рази більша, ніж у </a:t>
            </a:r>
            <a:r>
              <a:rPr lang="en-US" i="1" dirty="0"/>
              <a:t>Ni-Cd </a:t>
            </a:r>
            <a:r>
              <a:rPr lang="uk-UA" i="1" dirty="0"/>
              <a:t>акумулятора.</a:t>
            </a:r>
            <a:br>
              <a:rPr lang="uk-UA" i="1" dirty="0"/>
            </a:br>
            <a:r>
              <a:rPr lang="uk-UA" dirty="0"/>
              <a:t>Літій - дуже легкий метал, має </a:t>
            </a:r>
            <a:r>
              <a:rPr lang="uk-UA" i="1" dirty="0"/>
              <a:t>найбільший електрохімічний потенціал </a:t>
            </a:r>
            <a:r>
              <a:rPr lang="uk-UA" dirty="0"/>
              <a:t>і забезпечує найбільший вміст енергії.</a:t>
            </a:r>
            <a:br>
              <a:rPr lang="uk-UA" dirty="0"/>
            </a:br>
            <a:r>
              <a:rPr lang="uk-UA" dirty="0"/>
              <a:t>Крім того, </a:t>
            </a:r>
            <a:r>
              <a:rPr lang="en-US" dirty="0"/>
              <a:t>Li-Ion </a:t>
            </a:r>
            <a:r>
              <a:rPr lang="uk-UA" dirty="0"/>
              <a:t>має відносно </a:t>
            </a:r>
            <a:r>
              <a:rPr lang="uk-UA" i="1" dirty="0"/>
              <a:t>низький саморозряд </a:t>
            </a:r>
            <a:r>
              <a:rPr lang="uk-UA" dirty="0"/>
              <a:t>і в ньому повністю відсутній "ефект пам'яті", завдяки чому час від часу можна </a:t>
            </a:r>
            <a:r>
              <a:rPr lang="uk-UA" dirty="0" smtClean="0"/>
              <a:t>до заряджати </a:t>
            </a:r>
            <a:r>
              <a:rPr lang="uk-UA" dirty="0"/>
              <a:t>і не зовсім розряджений акумулятор. Кількість циклів "заряду-розряду" за даними більшості виробників (так як у кожного виробника свої технології і відповідно кількість циклів дещо відрізняється) трохи більше, ніж у </a:t>
            </a:r>
            <a:r>
              <a:rPr lang="en-US" dirty="0"/>
              <a:t>Ni-MH </a:t>
            </a:r>
            <a:r>
              <a:rPr lang="uk-UA" dirty="0" smtClean="0"/>
              <a:t>акумулятора.</a:t>
            </a:r>
          </a:p>
          <a:p>
            <a:pPr marL="114300" indent="0">
              <a:buNone/>
            </a:pPr>
            <a:endParaRPr lang="uk-UA" dirty="0"/>
          </a:p>
          <a:p>
            <a:pPr marL="114300" indent="0">
              <a:buNone/>
            </a:pPr>
            <a:r>
              <a:rPr lang="uk-UA" sz="2600" b="1" dirty="0"/>
              <a:t>Основний недолік літієво-іонних (</a:t>
            </a:r>
            <a:r>
              <a:rPr lang="en-US" sz="2600" b="1" dirty="0"/>
              <a:t>Li-Ion) </a:t>
            </a:r>
            <a:r>
              <a:rPr lang="uk-UA" sz="2600" b="1" dirty="0"/>
              <a:t>батарей</a:t>
            </a:r>
          </a:p>
          <a:p>
            <a:pPr marL="571500" indent="-457200">
              <a:buFont typeface="+mj-lt"/>
              <a:buAutoNum type="arabicPeriod"/>
            </a:pPr>
            <a:r>
              <a:rPr lang="uk-UA" dirty="0"/>
              <a:t>висока вартість і малий діапазон робочих температур, хоча це і не завжди є критичним фактором.</a:t>
            </a:r>
          </a:p>
          <a:p>
            <a:pPr marL="571500" indent="-457200">
              <a:buFont typeface="+mj-lt"/>
              <a:buAutoNum type="arabicPeriod"/>
            </a:pPr>
            <a:r>
              <a:rPr lang="uk-UA" dirty="0"/>
              <a:t>У конструкції сучасних літієво-іонних (</a:t>
            </a:r>
            <a:r>
              <a:rPr lang="en-US" dirty="0"/>
              <a:t>Li-Ion) </a:t>
            </a:r>
            <a:r>
              <a:rPr lang="uk-UA" dirty="0"/>
              <a:t>акумуляторів присутні так звані </a:t>
            </a:r>
            <a:r>
              <a:rPr lang="en-US" dirty="0"/>
              <a:t>smart-</a:t>
            </a:r>
            <a:r>
              <a:rPr lang="uk-UA" dirty="0"/>
              <a:t>мікросхеми. Це дозволяє управляти зарядним пристроєм таким чином, щоб процес зарядки був найбільш ефективним в залежності від пропрацював кількості циклів "заряду-розряду</a:t>
            </a:r>
          </a:p>
          <a:p>
            <a:endParaRPr lang="uk-UA" dirty="0"/>
          </a:p>
        </p:txBody>
      </p:sp>
    </p:spTree>
    <p:extLst>
      <p:ext uri="{BB962C8B-B14F-4D97-AF65-F5344CB8AC3E}">
        <p14:creationId xmlns:p14="http://schemas.microsoft.com/office/powerpoint/2010/main" val="15117776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89</TotalTime>
  <Words>610</Words>
  <Application>Microsoft Office PowerPoint</Application>
  <PresentationFormat>Екран (4:3)</PresentationFormat>
  <Paragraphs>114</Paragraphs>
  <Slides>15</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15</vt:i4>
      </vt:variant>
    </vt:vector>
  </HeadingPairs>
  <TitlesOfParts>
    <vt:vector size="21" baseType="lpstr">
      <vt:lpstr>Adobe Ming Std L</vt:lpstr>
      <vt:lpstr>Arial</vt:lpstr>
      <vt:lpstr>Calibri</vt:lpstr>
      <vt:lpstr>Cambria</vt:lpstr>
      <vt:lpstr>Wingdings</vt:lpstr>
      <vt:lpstr>Соседство</vt:lpstr>
      <vt:lpstr>Види акумуляторів електричної енергії </vt:lpstr>
      <vt:lpstr>План</vt:lpstr>
      <vt:lpstr>Акумулятор</vt:lpstr>
      <vt:lpstr>Акумуляторні батареї</vt:lpstr>
      <vt:lpstr>Різниця акумуляторів по основних параметрах:</vt:lpstr>
      <vt:lpstr>Нікелево-кадмієві (Ni-Cd) акумулятори</vt:lpstr>
      <vt:lpstr>Нікелево-металогідридні (Ni-MH) акумулятори</vt:lpstr>
      <vt:lpstr>Переваги та недоліки </vt:lpstr>
      <vt:lpstr>Літієво-іонні (Li-Ion) акумуляторні батареї</vt:lpstr>
      <vt:lpstr>Літієво-полімерні акумуляторні батареї (Li-polymer)</vt:lpstr>
      <vt:lpstr>Свинцево-кислотні (LEAD ACID) акумуляторні батареї </vt:lpstr>
      <vt:lpstr>Електричні акумулятори</vt:lpstr>
      <vt:lpstr>Принцип дії</vt:lpstr>
      <vt:lpstr>Характеристика</vt:lpstr>
      <vt:lpstr>Застосування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Акумулятори</dc:title>
  <dc:creator>user</dc:creator>
  <cp:lastModifiedBy>RePack by Diakov</cp:lastModifiedBy>
  <cp:revision>10</cp:revision>
  <dcterms:created xsi:type="dcterms:W3CDTF">2018-10-17T16:13:15Z</dcterms:created>
  <dcterms:modified xsi:type="dcterms:W3CDTF">2022-05-10T12:22:53Z</dcterms:modified>
</cp:coreProperties>
</file>