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C1636-09BB-4106-AAC8-C5C287B9B8E6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08213-826C-4D7C-8B9A-B92A2787A58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9616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08213-826C-4D7C-8B9A-B92A2787A58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87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4D6EB"/>
            </a:gs>
            <a:gs pos="39999">
              <a:srgbClr val="85C2FF"/>
            </a:gs>
            <a:gs pos="100000">
              <a:srgbClr val="FFFF00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F62A1D2-6B82-4645-B320-C066F9519C17}" type="datetimeFigureOut">
              <a:rPr lang="uk-UA" smtClean="0"/>
              <a:t>14.04.2022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F1DE6F-6ED8-4A2D-8638-CE97CFDEA06A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/>
          <a:lstStyle/>
          <a:p>
            <a:r>
              <a:rPr lang="ru-RU" cap="all" dirty="0" smtClean="0"/>
              <a:t> </a:t>
            </a:r>
            <a:r>
              <a:rPr lang="ru-RU" b="1" cap="all" dirty="0" smtClean="0"/>
              <a:t>ВПЛИВ РАДІОАКТИВНОГО ВИПРОМІНЮВАННЯ НА ЖИВІ </a:t>
            </a:r>
            <a:r>
              <a:rPr lang="ru-RU" b="1" cap="all" dirty="0" smtClean="0"/>
              <a:t>ОРГАНІЗМИ </a:t>
            </a:r>
            <a:br>
              <a:rPr lang="ru-RU" b="1" cap="all" dirty="0" smtClean="0"/>
            </a:br>
            <a:r>
              <a:rPr lang="ru-RU" b="1" cap="all" dirty="0" err="1" smtClean="0">
                <a:solidFill>
                  <a:schemeClr val="accent1">
                    <a:lumMod val="75000"/>
                  </a:schemeClr>
                </a:solidFill>
              </a:rPr>
              <a:t>фізика</a:t>
            </a:r>
            <a:r>
              <a:rPr lang="ru-RU" b="1" cap="all" dirty="0" smtClean="0">
                <a:solidFill>
                  <a:schemeClr val="accent1">
                    <a:lumMod val="75000"/>
                  </a:schemeClr>
                </a:solidFill>
              </a:rPr>
              <a:t> 11 </a:t>
            </a:r>
            <a:r>
              <a:rPr lang="ru-RU" b="1" cap="all" dirty="0" err="1" smtClean="0">
                <a:solidFill>
                  <a:schemeClr val="accent1">
                    <a:lumMod val="75000"/>
                  </a:schemeClr>
                </a:solidFill>
              </a:rPr>
              <a:t>клас</a:t>
            </a:r>
            <a:r>
              <a:rPr lang="ru-RU" b="1" cap="all" dirty="0" smtClean="0">
                <a:solidFill>
                  <a:schemeClr val="accent1">
                    <a:lumMod val="75000"/>
                  </a:schemeClr>
                </a:solidFill>
              </a:rPr>
              <a:t> 18.04.2022р.</a:t>
            </a:r>
            <a:r>
              <a:rPr lang="ru-RU" cap="all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cap="all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8" name="Picture 4" descr="C:\Users\Миронівський НВК\Desktop\142148483_adf26191fb_o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8229600" cy="350100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5.      </a:t>
            </a:r>
            <a:r>
              <a:rPr lang="ru-RU" b="1" dirty="0" err="1"/>
              <a:t>Особиста</a:t>
            </a:r>
            <a:r>
              <a:rPr lang="ru-RU" b="1" dirty="0"/>
              <a:t> </a:t>
            </a:r>
            <a:r>
              <a:rPr lang="ru-RU" b="1" dirty="0" err="1"/>
              <a:t>гігієна</a:t>
            </a:r>
            <a:r>
              <a:rPr lang="ru-RU" b="1" dirty="0"/>
              <a:t>.</a:t>
            </a:r>
          </a:p>
          <a:p>
            <a:r>
              <a:rPr lang="ru-RU" dirty="0" err="1" smtClean="0"/>
              <a:t>Незайвими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</a:t>
            </a:r>
            <a:r>
              <a:rPr lang="ru-RU" dirty="0" err="1"/>
              <a:t>стануть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гігієнічні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два рази на </a:t>
            </a:r>
            <a:r>
              <a:rPr lang="ru-RU" dirty="0" err="1"/>
              <a:t>добу</a:t>
            </a:r>
            <a:r>
              <a:rPr lang="ru-RU" dirty="0"/>
              <a:t>: </a:t>
            </a:r>
            <a:r>
              <a:rPr lang="ru-RU" dirty="0" err="1"/>
              <a:t>промивання</a:t>
            </a:r>
            <a:r>
              <a:rPr lang="ru-RU" dirty="0"/>
              <a:t> очей </a:t>
            </a:r>
            <a:r>
              <a:rPr lang="ru-RU" dirty="0" err="1"/>
              <a:t>і</a:t>
            </a:r>
            <a:r>
              <a:rPr lang="ru-RU" dirty="0"/>
              <a:t> носоглотки. В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/>
              <a:t>можна</a:t>
            </a:r>
            <a:r>
              <a:rPr lang="ru-RU" dirty="0"/>
              <a:t> просто </a:t>
            </a:r>
            <a:r>
              <a:rPr lang="ru-RU" dirty="0" err="1"/>
              <a:t>закапувати</a:t>
            </a:r>
            <a:r>
              <a:rPr lang="ru-RU" dirty="0"/>
              <a:t> </a:t>
            </a:r>
            <a:r>
              <a:rPr lang="ru-RU" dirty="0" err="1"/>
              <a:t>зволожуючий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, а носоглотку </a:t>
            </a:r>
            <a:r>
              <a:rPr lang="ru-RU" dirty="0" err="1"/>
              <a:t>промивати</a:t>
            </a:r>
            <a:r>
              <a:rPr lang="ru-RU" dirty="0"/>
              <a:t> </a:t>
            </a:r>
            <a:r>
              <a:rPr lang="ru-RU" dirty="0" err="1"/>
              <a:t>слабким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соди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Методи</a:t>
            </a:r>
            <a:r>
              <a:rPr lang="ru-RU" dirty="0">
                <a:solidFill>
                  <a:srgbClr val="FF0000"/>
                </a:solidFill>
              </a:rPr>
              <a:t> 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штучного </a:t>
            </a:r>
            <a:r>
              <a:rPr lang="ru-RU" dirty="0" err="1">
                <a:solidFill>
                  <a:srgbClr val="FF0000"/>
                </a:solidFill>
              </a:rPr>
              <a:t>випромінювання</a:t>
            </a:r>
            <a:r>
              <a:rPr lang="ru-RU" dirty="0">
                <a:solidFill>
                  <a:srgbClr val="FF0000"/>
                </a:solidFill>
              </a:rPr>
              <a:t>: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збільшення відстані між оператором і джерелом;</a:t>
            </a:r>
          </a:p>
          <a:p>
            <a:r>
              <a:rPr lang="uk-UA" dirty="0"/>
              <a:t>скорочення </a:t>
            </a:r>
            <a:r>
              <a:rPr lang="uk-UA" dirty="0" smtClean="0"/>
              <a:t>тривалості роботи </a:t>
            </a:r>
            <a:r>
              <a:rPr lang="uk-UA" b="1" dirty="0"/>
              <a:t> </a:t>
            </a:r>
            <a:r>
              <a:rPr lang="uk-UA" dirty="0"/>
              <a:t>в полі випромінювання;</a:t>
            </a:r>
          </a:p>
          <a:p>
            <a:r>
              <a:rPr lang="uk-UA" dirty="0"/>
              <a:t>екранування джерела випромінювання;</a:t>
            </a:r>
          </a:p>
          <a:p>
            <a:r>
              <a:rPr lang="uk-UA" dirty="0"/>
              <a:t>дистанційне керування;</a:t>
            </a:r>
          </a:p>
          <a:p>
            <a:r>
              <a:rPr lang="uk-UA" dirty="0"/>
              <a:t>використання </a:t>
            </a:r>
            <a:r>
              <a:rPr lang="uk-UA" dirty="0" smtClean="0"/>
              <a:t>маніпуляторів</a:t>
            </a:r>
            <a:r>
              <a:rPr lang="uk-UA" dirty="0"/>
              <a:t> і роботів;</a:t>
            </a:r>
          </a:p>
          <a:p>
            <a:r>
              <a:rPr lang="uk-UA" dirty="0"/>
              <a:t>повна автоматизація технологічного процесу;</a:t>
            </a:r>
          </a:p>
          <a:p>
            <a:r>
              <a:rPr lang="uk-UA" dirty="0"/>
              <a:t>використання засобів індивідуального захисту і попередження знаком радіаційної небезпеки;</a:t>
            </a:r>
          </a:p>
          <a:p>
            <a:r>
              <a:rPr lang="uk-UA" dirty="0"/>
              <a:t>постійний </a:t>
            </a:r>
            <a:r>
              <a:rPr lang="uk-UA" dirty="0" smtClean="0"/>
              <a:t>контроль над </a:t>
            </a:r>
            <a:r>
              <a:rPr lang="uk-UA" dirty="0"/>
              <a:t>рівнем випромінювання та за дозами опромінення персоналу.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Домашнє завдання 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41</a:t>
            </a:r>
          </a:p>
          <a:p>
            <a:r>
              <a:rPr lang="uk-UA" dirty="0" smtClean="0"/>
              <a:t>Вправа 41 (4,5)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5931350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uk-UA" dirty="0" smtClean="0"/>
              <a:t>Способи опромінення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99592" y="1844824"/>
          <a:ext cx="7632848" cy="37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4608512"/>
              </a:tblGrid>
              <a:tr h="716688">
                <a:tc>
                  <a:txBody>
                    <a:bodyPr/>
                    <a:lstStyle/>
                    <a:p>
                      <a:r>
                        <a:rPr lang="uk-UA" sz="2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Зовнішнє опромінення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Внутрішнє опромінення</a:t>
                      </a:r>
                      <a:endParaRPr lang="uk-UA" sz="2800" dirty="0"/>
                    </a:p>
                  </a:txBody>
                  <a:tcPr/>
                </a:tc>
              </a:tr>
              <a:tr h="2827480">
                <a:tc>
                  <a:txBody>
                    <a:bodyPr/>
                    <a:lstStyle/>
                    <a:p>
                      <a:r>
                        <a:rPr lang="uk-UA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Гамма,бета-промені, рентгенівське випромінювання</a:t>
                      </a:r>
                      <a:endParaRPr lang="uk-U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Радіоактивні гази, ізотопи калію, цезію, стронцію, альфа, бета-частинки, що потрапляють в організм з водою, повітрям, їжею.</a:t>
                      </a:r>
                      <a:endParaRPr lang="uk-UA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Летальні</a:t>
            </a:r>
            <a:r>
              <a:rPr lang="ru-RU" sz="2800" dirty="0" smtClean="0"/>
              <a:t> </a:t>
            </a:r>
            <a:r>
              <a:rPr lang="ru-RU" sz="2800" dirty="0" err="1"/>
              <a:t>дози</a:t>
            </a:r>
            <a:r>
              <a:rPr lang="ru-RU" sz="2800" dirty="0"/>
              <a:t> </a:t>
            </a:r>
            <a:r>
              <a:rPr lang="ru-RU" sz="2800" dirty="0" err="1"/>
              <a:t>поглиненої</a:t>
            </a:r>
            <a:r>
              <a:rPr lang="ru-RU" sz="2800" dirty="0"/>
              <a:t> </a:t>
            </a:r>
            <a:r>
              <a:rPr lang="ru-RU" sz="2800" dirty="0" err="1"/>
              <a:t>радіації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призводять</a:t>
            </a:r>
            <a:r>
              <a:rPr lang="ru-RU" sz="2800" dirty="0"/>
              <a:t> до </a:t>
            </a:r>
            <a:r>
              <a:rPr lang="ru-RU" sz="2800" dirty="0" err="1"/>
              <a:t>загибелі</a:t>
            </a:r>
            <a:r>
              <a:rPr lang="ru-RU" sz="2800" dirty="0"/>
              <a:t> </a:t>
            </a:r>
            <a:r>
              <a:rPr lang="ru-RU" sz="2800" dirty="0" err="1"/>
              <a:t>половини</a:t>
            </a:r>
            <a:r>
              <a:rPr lang="ru-RU" sz="2800" dirty="0"/>
              <a:t> </a:t>
            </a:r>
            <a:r>
              <a:rPr lang="ru-RU" sz="2800" dirty="0" err="1"/>
              <a:t>популяції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організмів</a:t>
            </a:r>
            <a:endParaRPr lang="uk-UA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bg1"/>
                          </a:solidFill>
                          <a:latin typeface="Roboto Light"/>
                        </a:rPr>
                        <a:t>Живі організми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bg1"/>
                          </a:solidFill>
                          <a:latin typeface="Roboto Light"/>
                        </a:rPr>
                        <a:t>Доза поглиненої радіації, </a:t>
                      </a:r>
                      <a:r>
                        <a:rPr lang="uk-UA" sz="2000" b="1" i="0" dirty="0" err="1">
                          <a:solidFill>
                            <a:schemeClr val="bg1"/>
                          </a:solidFill>
                          <a:latin typeface="Roboto Light"/>
                        </a:rPr>
                        <a:t>Грей</a:t>
                      </a:r>
                      <a:endParaRPr lang="uk-UA" sz="2000" b="1" i="0" dirty="0">
                        <a:solidFill>
                          <a:schemeClr val="bg1"/>
                        </a:solidFill>
                        <a:latin typeface="Roboto Light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Віруси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62-4600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Бактерії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17-3500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Найпростіші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100-3500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Водорості, лишайники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300-17000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Голонасінні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4-150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Комахи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580-2000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Молюски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120-200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Рептилії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15-500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Риби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6-55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Птахи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6-14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Гризуни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8-15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Велика рогата худоба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1,5-2,7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>
                          <a:solidFill>
                            <a:schemeClr val="tx1"/>
                          </a:solidFill>
                          <a:latin typeface="Roboto Light"/>
                        </a:rPr>
                        <a:t>Людина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i="0" dirty="0">
                          <a:solidFill>
                            <a:schemeClr val="tx1"/>
                          </a:solidFill>
                          <a:latin typeface="Roboto Light"/>
                        </a:rPr>
                        <a:t>2,5-3,0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Про людський організм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У людському </a:t>
            </a:r>
            <a:r>
              <a:rPr lang="uk-UA" dirty="0" smtClean="0"/>
              <a:t>організмі </a:t>
            </a:r>
            <a:r>
              <a:rPr lang="uk-UA" dirty="0"/>
              <a:t>міститься </a:t>
            </a:r>
            <a:r>
              <a:rPr lang="uk-UA" dirty="0" smtClean="0"/>
              <a:t>близько 3 </a:t>
            </a:r>
            <a:r>
              <a:rPr lang="uk-UA" dirty="0"/>
              <a:t>⋅ </a:t>
            </a:r>
            <a:r>
              <a:rPr lang="uk-UA" dirty="0" smtClean="0"/>
              <a:t>10</a:t>
            </a:r>
            <a:r>
              <a:rPr lang="uk-UA" baseline="30000" dirty="0" smtClean="0"/>
              <a:t>-3</a:t>
            </a:r>
            <a:r>
              <a:rPr lang="uk-UA" dirty="0" smtClean="0"/>
              <a:t> </a:t>
            </a:r>
            <a:r>
              <a:rPr lang="uk-UA" dirty="0"/>
              <a:t>г </a:t>
            </a:r>
            <a:r>
              <a:rPr lang="uk-UA" dirty="0" smtClean="0"/>
              <a:t>радіоактивного </a:t>
            </a:r>
            <a:r>
              <a:rPr lang="ru-RU" dirty="0" err="1" smtClean="0"/>
              <a:t>калію</a:t>
            </a:r>
            <a:r>
              <a:rPr lang="ru-RU" dirty="0" smtClean="0"/>
              <a:t> </a:t>
            </a:r>
            <a:r>
              <a:rPr lang="ru-RU" dirty="0"/>
              <a:t>та 6 ⋅ 10–9 г </a:t>
            </a:r>
            <a:r>
              <a:rPr lang="ru-RU" dirty="0" err="1"/>
              <a:t>радію</a:t>
            </a:r>
            <a:r>
              <a:rPr lang="ru-RU" dirty="0"/>
              <a:t>.</a:t>
            </a:r>
          </a:p>
          <a:p>
            <a:r>
              <a:rPr lang="uk-UA" dirty="0"/>
              <a:t>Унаслідок цього в </a:t>
            </a:r>
            <a:r>
              <a:rPr lang="uk-UA" dirty="0" smtClean="0"/>
              <a:t>тілі людини </a:t>
            </a:r>
            <a:r>
              <a:rPr lang="uk-UA" dirty="0"/>
              <a:t>щосекунди </a:t>
            </a:r>
            <a:r>
              <a:rPr lang="uk-UA" dirty="0" smtClean="0"/>
              <a:t>відбувається </a:t>
            </a:r>
            <a:r>
              <a:rPr lang="el-GR" dirty="0" smtClean="0"/>
              <a:t>6000 </a:t>
            </a:r>
            <a:r>
              <a:rPr lang="el-GR" dirty="0"/>
              <a:t>β-</a:t>
            </a:r>
            <a:r>
              <a:rPr lang="uk-UA" dirty="0" err="1" smtClean="0"/>
              <a:t>розпадів</a:t>
            </a:r>
            <a:r>
              <a:rPr lang="uk-UA" dirty="0" smtClean="0"/>
              <a:t> і </a:t>
            </a:r>
            <a:r>
              <a:rPr lang="uk-UA" dirty="0"/>
              <a:t>220 </a:t>
            </a:r>
            <a:r>
              <a:rPr lang="el-GR" dirty="0"/>
              <a:t>α-</a:t>
            </a:r>
            <a:r>
              <a:rPr lang="uk-UA" dirty="0" err="1"/>
              <a:t>розпадів</a:t>
            </a:r>
            <a:r>
              <a:rPr lang="uk-UA" dirty="0"/>
              <a:t>.</a:t>
            </a:r>
          </a:p>
          <a:p>
            <a:r>
              <a:rPr lang="uk-UA" dirty="0"/>
              <a:t>Ще 2500 </a:t>
            </a:r>
            <a:r>
              <a:rPr lang="el-GR" dirty="0"/>
              <a:t>β-</a:t>
            </a:r>
            <a:r>
              <a:rPr lang="uk-UA" dirty="0" err="1"/>
              <a:t>розпадів</a:t>
            </a:r>
            <a:r>
              <a:rPr lang="uk-UA" dirty="0"/>
              <a:t> </a:t>
            </a:r>
            <a:r>
              <a:rPr lang="uk-UA" dirty="0" smtClean="0"/>
              <a:t>за секунду відбувається Завдяки радіоактивному вуглецю</a:t>
            </a:r>
            <a:r>
              <a:rPr lang="uk-UA" dirty="0"/>
              <a:t>.</a:t>
            </a:r>
          </a:p>
          <a:p>
            <a:r>
              <a:rPr lang="uk-UA" dirty="0"/>
              <a:t>Загалом у тілі </a:t>
            </a:r>
            <a:r>
              <a:rPr lang="uk-UA" dirty="0" smtClean="0"/>
              <a:t>людини щосекунди відбувається 10 </a:t>
            </a:r>
            <a:r>
              <a:rPr lang="uk-UA" dirty="0"/>
              <a:t>000 актів розпаду.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err="1" smtClean="0">
                <a:solidFill>
                  <a:srgbClr val="C00000"/>
                </a:solidFill>
              </a:rPr>
              <a:t>Хвороби</a:t>
            </a:r>
            <a:r>
              <a:rPr lang="ru-RU" sz="4000" dirty="0" smtClean="0">
                <a:solidFill>
                  <a:srgbClr val="C00000"/>
                </a:solidFill>
              </a:rPr>
              <a:t>, </a:t>
            </a:r>
            <a:r>
              <a:rPr lang="ru-RU" sz="4000" dirty="0" err="1" smtClean="0">
                <a:solidFill>
                  <a:srgbClr val="C00000"/>
                </a:solidFill>
              </a:rPr>
              <a:t>які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err="1" smtClean="0">
                <a:solidFill>
                  <a:srgbClr val="C00000"/>
                </a:solidFill>
              </a:rPr>
              <a:t>виникають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err="1" smtClean="0">
                <a:solidFill>
                  <a:srgbClr val="C00000"/>
                </a:solidFill>
              </a:rPr>
              <a:t>внаслідок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err="1">
                <a:solidFill>
                  <a:srgbClr val="C00000"/>
                </a:solidFill>
              </a:rPr>
              <a:t>дії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err="1">
                <a:solidFill>
                  <a:srgbClr val="C00000"/>
                </a:solidFill>
              </a:rPr>
              <a:t>іонізуючого</a:t>
            </a:r>
            <a:r>
              <a:rPr lang="ru-RU" sz="4000" dirty="0">
                <a:solidFill>
                  <a:srgbClr val="C00000"/>
                </a:solidFill>
              </a:rPr>
              <a:t> </a:t>
            </a:r>
            <a:r>
              <a:rPr lang="ru-RU" sz="4000" dirty="0" err="1">
                <a:solidFill>
                  <a:srgbClr val="C00000"/>
                </a:solidFill>
              </a:rPr>
              <a:t>випромінювання</a:t>
            </a:r>
            <a:r>
              <a:rPr lang="ru-RU" sz="4000" dirty="0">
                <a:solidFill>
                  <a:srgbClr val="C00000"/>
                </a:solidFill>
              </a:rPr>
              <a:t> на </a:t>
            </a:r>
            <a:r>
              <a:rPr lang="ru-RU" sz="4000" dirty="0" err="1">
                <a:solidFill>
                  <a:srgbClr val="C00000"/>
                </a:solidFill>
              </a:rPr>
              <a:t>людину</a:t>
            </a:r>
            <a:r>
              <a:rPr lang="ru-RU" dirty="0"/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257800"/>
          </a:xfrm>
        </p:spPr>
        <p:txBody>
          <a:bodyPr>
            <a:noAutofit/>
          </a:bodyPr>
          <a:lstStyle/>
          <a:p>
            <a:r>
              <a:rPr lang="uk-UA" sz="2200" b="1" dirty="0"/>
              <a:t>ураження гострою променевою хворобою;</a:t>
            </a:r>
          </a:p>
          <a:p>
            <a:r>
              <a:rPr lang="uk-UA" sz="2200" b="1" dirty="0"/>
              <a:t>розвиток лейкозу, лейкемії та ін. пухлинних хвороб крові;</a:t>
            </a:r>
          </a:p>
          <a:p>
            <a:r>
              <a:rPr lang="uk-UA" sz="2200" b="1" dirty="0"/>
              <a:t>виникнення злоякісних новоутворень (рак) будь-яких органів;</a:t>
            </a:r>
          </a:p>
          <a:p>
            <a:r>
              <a:rPr lang="uk-UA" sz="2200" b="1" dirty="0"/>
              <a:t>порушення генетичного коду (мутаційні зміни);</a:t>
            </a:r>
          </a:p>
          <a:p>
            <a:r>
              <a:rPr lang="uk-UA" sz="2200" b="1" dirty="0"/>
              <a:t>ураження нервової системи, кровоносних та лімфатичних судин;</a:t>
            </a:r>
          </a:p>
          <a:p>
            <a:r>
              <a:rPr lang="uk-UA" sz="2200" b="1" dirty="0"/>
              <a:t>пошкодження органів зору, помутніння кришталика ока, розвиток катаракти;</a:t>
            </a:r>
          </a:p>
          <a:p>
            <a:r>
              <a:rPr lang="uk-UA" sz="2200" b="1" dirty="0"/>
              <a:t>порушення обміну речовин та ендокринної рівноваги;</a:t>
            </a:r>
          </a:p>
          <a:p>
            <a:r>
              <a:rPr lang="uk-UA" sz="2200" b="1" dirty="0"/>
              <a:t>виникнення тимчасової або постійної стерильності та імпотенції;</a:t>
            </a:r>
          </a:p>
          <a:p>
            <a:r>
              <a:rPr lang="uk-UA" sz="2200" b="1" dirty="0"/>
              <a:t>розвиток імунодефіциту, підвищення чутливості організму до звичайних захворювань;</a:t>
            </a:r>
          </a:p>
          <a:p>
            <a:r>
              <a:rPr lang="uk-UA" sz="2200" b="1" dirty="0"/>
              <a:t>порушення психічного та розумового розвитку;</a:t>
            </a:r>
          </a:p>
          <a:p>
            <a:r>
              <a:rPr lang="uk-UA" sz="2200" b="1" dirty="0"/>
              <a:t>прискорення старіння організму.</a:t>
            </a:r>
          </a:p>
          <a:p>
            <a:endParaRPr lang="uk-UA" sz="22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smtClean="0">
                <a:solidFill>
                  <a:srgbClr val="FF0000"/>
                </a:solidFill>
              </a:rPr>
              <a:t>Правила 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радіації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1.    </a:t>
            </a:r>
            <a:r>
              <a:rPr lang="ru-RU" b="1" dirty="0"/>
              <a:t>  </a:t>
            </a:r>
            <a:r>
              <a:rPr lang="ru-RU" b="1" dirty="0" err="1"/>
              <a:t>Захищатися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митися</a:t>
            </a:r>
            <a:r>
              <a:rPr lang="ru-RU" b="1" dirty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виході</a:t>
            </a:r>
            <a:r>
              <a:rPr lang="ru-RU" dirty="0"/>
              <a:t> на </a:t>
            </a:r>
            <a:r>
              <a:rPr lang="ru-RU" dirty="0" err="1"/>
              <a:t>вулицю</a:t>
            </a:r>
            <a:r>
              <a:rPr lang="ru-RU" dirty="0"/>
              <a:t> </a:t>
            </a:r>
            <a:r>
              <a:rPr lang="ru-RU" dirty="0" err="1"/>
              <a:t>одягайтеся</a:t>
            </a:r>
            <a:r>
              <a:rPr lang="ru-RU" dirty="0"/>
              <a:t> в максимально </a:t>
            </a:r>
            <a:r>
              <a:rPr lang="ru-RU" dirty="0" err="1"/>
              <a:t>світлий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при </a:t>
            </a:r>
            <a:r>
              <a:rPr lang="ru-RU" dirty="0" err="1"/>
              <a:t>поверненні</a:t>
            </a:r>
            <a:r>
              <a:rPr lang="ru-RU" dirty="0"/>
              <a:t> </a:t>
            </a:r>
            <a:r>
              <a:rPr lang="ru-RU" dirty="0" err="1"/>
              <a:t>додому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буде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випрати</a:t>
            </a:r>
            <a:r>
              <a:rPr lang="ru-RU" dirty="0"/>
              <a:t>.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носіть</a:t>
            </a:r>
            <a:r>
              <a:rPr lang="ru-RU" dirty="0"/>
              <a:t> </a:t>
            </a:r>
            <a:r>
              <a:rPr lang="ru-RU" dirty="0" err="1"/>
              <a:t>будь-який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убір</a:t>
            </a:r>
            <a:r>
              <a:rPr lang="ru-RU" dirty="0"/>
              <a:t>. </a:t>
            </a:r>
            <a:r>
              <a:rPr lang="ru-RU" dirty="0" err="1"/>
              <a:t>Марлева</a:t>
            </a:r>
            <a:r>
              <a:rPr lang="ru-RU" dirty="0"/>
              <a:t> </a:t>
            </a:r>
            <a:r>
              <a:rPr lang="ru-RU" dirty="0" err="1"/>
              <a:t>пов'язка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респіратор</a:t>
            </a:r>
            <a:r>
              <a:rPr lang="ru-RU" dirty="0"/>
              <a:t> (а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окуляри</a:t>
            </a:r>
            <a:r>
              <a:rPr lang="ru-RU" dirty="0"/>
              <a:t>)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додому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відправляйте</a:t>
            </a:r>
            <a:r>
              <a:rPr lang="ru-RU" dirty="0"/>
              <a:t> в </a:t>
            </a:r>
            <a:r>
              <a:rPr lang="ru-RU" dirty="0" err="1"/>
              <a:t>прання</a:t>
            </a:r>
            <a:r>
              <a:rPr lang="ru-RU" dirty="0"/>
              <a:t> весь </a:t>
            </a:r>
            <a:r>
              <a:rPr lang="ru-RU" dirty="0" err="1"/>
              <a:t>одяг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куртки до </a:t>
            </a:r>
            <a:r>
              <a:rPr lang="ru-RU" dirty="0" err="1"/>
              <a:t>трусів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мийтеся</a:t>
            </a:r>
            <a:r>
              <a:rPr lang="ru-RU" dirty="0"/>
              <a:t> в </a:t>
            </a:r>
            <a:r>
              <a:rPr lang="ru-RU" dirty="0" err="1"/>
              <a:t>душі</a:t>
            </a:r>
            <a:r>
              <a:rPr lang="ru-RU" dirty="0"/>
              <a:t>. І так </a:t>
            </a:r>
            <a:r>
              <a:rPr lang="ru-RU" dirty="0" err="1"/>
              <a:t>після</a:t>
            </a:r>
            <a:r>
              <a:rPr lang="ru-RU" dirty="0"/>
              <a:t> кожного </a:t>
            </a:r>
            <a:r>
              <a:rPr lang="ru-RU" dirty="0" err="1"/>
              <a:t>виходу</a:t>
            </a:r>
            <a:r>
              <a:rPr lang="ru-RU" dirty="0"/>
              <a:t> на </a:t>
            </a:r>
            <a:r>
              <a:rPr lang="ru-RU" dirty="0" err="1"/>
              <a:t>вулицю</a:t>
            </a:r>
            <a:r>
              <a:rPr lang="ru-RU" dirty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речі</a:t>
            </a:r>
            <a:r>
              <a:rPr lang="ru-RU" dirty="0"/>
              <a:t> - у </a:t>
            </a:r>
            <a:r>
              <a:rPr lang="ru-RU" dirty="0" err="1"/>
              <a:t>подібній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залишати</a:t>
            </a:r>
            <a:r>
              <a:rPr lang="ru-RU" dirty="0"/>
              <a:t> за порогом </a:t>
            </a:r>
            <a:r>
              <a:rPr lang="ru-RU" dirty="0" err="1"/>
              <a:t>квартири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/>
              <a:t>2.      Особливий стиль прибирання.</a:t>
            </a:r>
          </a:p>
          <a:p>
            <a:r>
              <a:rPr lang="uk-UA" dirty="0" smtClean="0"/>
              <a:t>Ніяких </a:t>
            </a:r>
            <a:r>
              <a:rPr lang="uk-UA" dirty="0"/>
              <a:t>віників і пилососів: тільки миття простою чистою водою (у додаванні хлорки чи чогось подібного потреби немає). Для захисту від радіації мити підлогу і всі поверхні в будинку треба часто і досконало - не менше одного вологого прибирання в день.</a:t>
            </a:r>
          </a:p>
          <a:p>
            <a:r>
              <a:rPr lang="uk-UA" dirty="0"/>
              <a:t>При цьому пам'ятайте:  відкривати  вікна або включати  кондиціонери не можна.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/>
              <a:t>3.      Меню для захисту від радіації.</a:t>
            </a:r>
          </a:p>
          <a:p>
            <a:r>
              <a:rPr lang="uk-UA" dirty="0" smtClean="0"/>
              <a:t>Відомо</a:t>
            </a:r>
            <a:r>
              <a:rPr lang="uk-UA" dirty="0"/>
              <a:t>, що деякі продукти накопичують радіацію дуже інтенсивно, а деякі - майже немає. Під час радіоактивної загрози потрібно виключити з раціону такі продукти: гриби, м'ясо з кістками (чисте м'ясо можна використовувати), всі види листової капусти, морква, буряки, редиску, ріпу, річкову та ставкову рибу. З інших овочів і фруктів необхідно зрізати шкірочку.</a:t>
            </a:r>
          </a:p>
          <a:p>
            <a:r>
              <a:rPr lang="uk-UA" dirty="0"/>
              <a:t>Обов'язково пийте більше води (виключно артезіанської з джерел, що залягають на глибині понад 180 метрів). Зелений чай добре захищає клітини нашого організму від  впливу </a:t>
            </a:r>
            <a:r>
              <a:rPr lang="uk-UA" dirty="0" err="1"/>
              <a:t>радіонуклінів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/>
              <a:t>4.      Ліки від радіації.</a:t>
            </a:r>
          </a:p>
          <a:p>
            <a:r>
              <a:rPr lang="uk-UA" dirty="0"/>
              <a:t> Загальновідомо, що при загрозі опромінення лікарі призначають препарати йоду. Однак не варто скуповувати в аптеці що потрапило і пити пачками - так можна назавжди зіпсувати власну щитовидну залозу. Хороший варіант: полівітаміни, що містять йод, а також два продукти харчування, багаті цим мікроелементом: морська капуста і варення з волоських горіхів (йод міститься саме в зелених оболонках горіха, в ядрах його майже немає).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56</TotalTime>
  <Words>271</Words>
  <Application>Microsoft Office PowerPoint</Application>
  <PresentationFormat>Екран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Roboto Light</vt:lpstr>
      <vt:lpstr>Тема1</vt:lpstr>
      <vt:lpstr> ВПЛИВ РАДІОАКТИВНОГО ВИПРОМІНЮВАННЯ НА ЖИВІ ОРГАНІЗМИ  фізика 11 клас 18.04.2022р. </vt:lpstr>
      <vt:lpstr>Способи опромінення</vt:lpstr>
      <vt:lpstr>Летальні дози поглиненої радіації, які призводять до загибелі половини популяції різних організмів</vt:lpstr>
      <vt:lpstr>Про людський організм</vt:lpstr>
      <vt:lpstr>Хвороби, які виникають внаслідок дії іонізуючого випромінювання на людину </vt:lpstr>
      <vt:lpstr> Правила захисту від радіації:</vt:lpstr>
      <vt:lpstr>Презентація PowerPoint</vt:lpstr>
      <vt:lpstr>Презентація PowerPoint</vt:lpstr>
      <vt:lpstr>Презентація PowerPoint</vt:lpstr>
      <vt:lpstr>Презентація PowerPoint</vt:lpstr>
      <vt:lpstr>Методи захисту від штучного випромінювання: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ВПЛИВ РАДІОАКТИВНОГО ВИПРОМІНЮВАННЯ НА ЖИВІ ОРГАНІЗМИ </dc:title>
  <dc:creator>Миронівський НВК</dc:creator>
  <cp:lastModifiedBy>RePack by Diakov</cp:lastModifiedBy>
  <cp:revision>2</cp:revision>
  <dcterms:created xsi:type="dcterms:W3CDTF">2018-01-31T17:14:26Z</dcterms:created>
  <dcterms:modified xsi:type="dcterms:W3CDTF">2022-04-14T12:06:15Z</dcterms:modified>
</cp:coreProperties>
</file>