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57" r:id="rId4"/>
    <p:sldId id="264" r:id="rId5"/>
    <p:sldId id="266" r:id="rId6"/>
    <p:sldId id="265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71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B2FF-E678-4BEF-91FF-DAE9EA6571E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D10-0BE2-42AE-A5A4-E0FBDA24FA67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B2FF-E678-4BEF-91FF-DAE9EA6571E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D10-0BE2-42AE-A5A4-E0FBDA24FA67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B2FF-E678-4BEF-91FF-DAE9EA6571E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D10-0BE2-42AE-A5A4-E0FBDA24FA67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B2FF-E678-4BEF-91FF-DAE9EA6571E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D10-0BE2-42AE-A5A4-E0FBDA24FA67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B2FF-E678-4BEF-91FF-DAE9EA6571E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D10-0BE2-42AE-A5A4-E0FBDA24FA67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B2FF-E678-4BEF-91FF-DAE9EA6571E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D10-0BE2-42AE-A5A4-E0FBDA24FA67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B2FF-E678-4BEF-91FF-DAE9EA6571E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D10-0BE2-42AE-A5A4-E0FBDA24FA67}" type="slidenum">
              <a:rPr lang="ru-RU" smtClean="0"/>
              <a:t>‹№›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B2FF-E678-4BEF-91FF-DAE9EA6571E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D10-0BE2-42AE-A5A4-E0FBDA24FA67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B2FF-E678-4BEF-91FF-DAE9EA6571E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D10-0BE2-42AE-A5A4-E0FBDA24FA67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B2FF-E678-4BEF-91FF-DAE9EA6571E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D10-0BE2-42AE-A5A4-E0FBDA24FA67}" type="slidenum">
              <a:rPr lang="ru-RU" smtClean="0"/>
              <a:t>‹№›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B2FF-E678-4BEF-91FF-DAE9EA6571E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D10-0BE2-42AE-A5A4-E0FBDA24FA67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1C2B2FF-E678-4BEF-91FF-DAE9EA6571E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4D7ED10-0BE2-42AE-A5A4-E0FBDA24FA67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randomBar dir="vert"/>
  </p:transition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039744" cy="5040560"/>
          </a:xfrm>
        </p:spPr>
        <p:txBody>
          <a:bodyPr/>
          <a:lstStyle/>
          <a:p>
            <a:r>
              <a:rPr lang="uk-UA" dirty="0" smtClean="0"/>
              <a:t>Дифракція </a:t>
            </a:r>
            <a:r>
              <a:rPr lang="uk-UA" dirty="0" smtClean="0"/>
              <a:t>світла. Дифракційні </a:t>
            </a:r>
            <a:r>
              <a:rPr lang="uk-UA" dirty="0" err="1" smtClean="0"/>
              <a:t>гратки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188024"/>
            <a:ext cx="6858000" cy="990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       </a:t>
            </a:r>
          </a:p>
          <a:p>
            <a:r>
              <a:rPr lang="ru-RU" dirty="0" err="1" smtClean="0"/>
              <a:t>Фізика</a:t>
            </a:r>
            <a:r>
              <a:rPr lang="ru-RU" dirty="0" smtClean="0"/>
              <a:t> 11 </a:t>
            </a:r>
            <a:r>
              <a:rPr lang="ru-RU" dirty="0" err="1" smtClean="0"/>
              <a:t>клас</a:t>
            </a:r>
            <a:r>
              <a:rPr lang="ru-RU" dirty="0" smtClean="0"/>
              <a:t> 17.02.2021 р.</a:t>
            </a:r>
          </a:p>
          <a:p>
            <a:r>
              <a:rPr lang="ru-RU" dirty="0" err="1" smtClean="0"/>
              <a:t>Заміна</a:t>
            </a:r>
            <a:r>
              <a:rPr lang="ru-RU" dirty="0" smtClean="0"/>
              <a:t> .</a:t>
            </a:r>
            <a:r>
              <a:rPr lang="ru-RU" dirty="0" err="1" smtClean="0"/>
              <a:t>Вчитель</a:t>
            </a:r>
            <a:r>
              <a:rPr lang="ru-RU" dirty="0" smtClean="0"/>
              <a:t> </a:t>
            </a:r>
            <a:r>
              <a:rPr lang="ru-RU" dirty="0" err="1" smtClean="0"/>
              <a:t>Яцев</a:t>
            </a:r>
            <a:r>
              <a:rPr lang="en-US" dirty="0" smtClean="0"/>
              <a:t>’</a:t>
            </a:r>
            <a:r>
              <a:rPr lang="uk-UA" dirty="0" err="1" smtClean="0"/>
              <a:t>юк</a:t>
            </a:r>
            <a:r>
              <a:rPr lang="uk-UA" dirty="0" smtClean="0"/>
              <a:t> М.І.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9694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err="1"/>
              <a:t>Дифракційні</a:t>
            </a:r>
            <a:r>
              <a:rPr lang="ru-RU" sz="1800" dirty="0"/>
              <a:t> </a:t>
            </a:r>
            <a:r>
              <a:rPr lang="ru-RU" sz="1800" dirty="0" err="1"/>
              <a:t>максимуми</a:t>
            </a:r>
            <a:r>
              <a:rPr lang="ru-RU" sz="1800" dirty="0"/>
              <a:t> </a:t>
            </a:r>
            <a:r>
              <a:rPr lang="ru-RU" sz="1800" dirty="0" err="1"/>
              <a:t>трьох</a:t>
            </a:r>
            <a:r>
              <a:rPr lang="ru-RU" sz="1800" dirty="0"/>
              <a:t> </a:t>
            </a:r>
            <a:r>
              <a:rPr lang="ru-RU" sz="1800" dirty="0" err="1"/>
              <a:t>різних</a:t>
            </a:r>
            <a:r>
              <a:rPr lang="ru-RU" sz="1800" dirty="0"/>
              <a:t> </a:t>
            </a:r>
            <a:r>
              <a:rPr lang="ru-RU" sz="1800" dirty="0" err="1"/>
              <a:t>порядків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електричної</a:t>
            </a:r>
            <a:r>
              <a:rPr lang="ru-RU" sz="1800" dirty="0"/>
              <a:t> лампочки, яку </a:t>
            </a:r>
            <a:r>
              <a:rPr lang="ru-RU" sz="1800" dirty="0" err="1"/>
              <a:t>розглядають</a:t>
            </a:r>
            <a:r>
              <a:rPr lang="ru-RU" sz="1800" dirty="0"/>
              <a:t> через </a:t>
            </a:r>
            <a:r>
              <a:rPr lang="ru-RU" sz="1800" dirty="0" err="1"/>
              <a:t>дифракційну</a:t>
            </a:r>
            <a:r>
              <a:rPr lang="ru-RU" sz="1800" dirty="0"/>
              <a:t> </a:t>
            </a:r>
            <a:r>
              <a:rPr lang="ru-RU" sz="1800" dirty="0" err="1"/>
              <a:t>ґратку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599184"/>
          </a:xfrm>
        </p:spPr>
        <p:txBody>
          <a:bodyPr/>
          <a:lstStyle/>
          <a:p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спостереження</a:t>
            </a:r>
            <a:r>
              <a:rPr lang="ru-RU" dirty="0" smtClean="0"/>
              <a:t> </a:t>
            </a:r>
            <a:r>
              <a:rPr lang="ru-RU" dirty="0" err="1" smtClean="0"/>
              <a:t>дифракційного</a:t>
            </a:r>
            <a:r>
              <a:rPr lang="ru-RU" dirty="0" smtClean="0"/>
              <a:t> максимуму: </a:t>
            </a:r>
            <a:r>
              <a:rPr lang="ru-RU" dirty="0" err="1" smtClean="0"/>
              <a:t>добуток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 </a:t>
            </a:r>
            <a:r>
              <a:rPr lang="ru-RU" dirty="0" err="1" smtClean="0"/>
              <a:t>решітки</a:t>
            </a:r>
            <a:r>
              <a:rPr lang="ru-RU" dirty="0" smtClean="0"/>
              <a:t> на синус кута </a:t>
            </a:r>
            <a:r>
              <a:rPr lang="ru-RU" dirty="0" err="1" smtClean="0"/>
              <a:t>відхилення</a:t>
            </a:r>
            <a:r>
              <a:rPr lang="ru-RU" dirty="0" smtClean="0"/>
              <a:t> </a:t>
            </a:r>
            <a:r>
              <a:rPr lang="ru-RU" dirty="0" err="1" smtClean="0"/>
              <a:t>променя</a:t>
            </a:r>
            <a:r>
              <a:rPr lang="ru-RU" dirty="0" smtClean="0"/>
              <a:t> </a:t>
            </a:r>
            <a:r>
              <a:rPr lang="ru-RU" dirty="0" err="1" smtClean="0"/>
              <a:t>дорівнює</a:t>
            </a:r>
            <a:r>
              <a:rPr lang="ru-RU" dirty="0" smtClean="0"/>
              <a:t> </a:t>
            </a:r>
            <a:r>
              <a:rPr lang="ru-RU" dirty="0" err="1" smtClean="0"/>
              <a:t>добутку</a:t>
            </a:r>
            <a:r>
              <a:rPr lang="ru-RU" dirty="0" smtClean="0"/>
              <a:t> </a:t>
            </a:r>
            <a:r>
              <a:rPr lang="ru-RU" dirty="0" err="1" smtClean="0"/>
              <a:t>довжини</a:t>
            </a:r>
            <a:r>
              <a:rPr lang="ru-RU" dirty="0" smtClean="0"/>
              <a:t> </a:t>
            </a:r>
            <a:r>
              <a:rPr lang="ru-RU" dirty="0" err="1" smtClean="0"/>
              <a:t>хвилі</a:t>
            </a:r>
            <a:r>
              <a:rPr lang="ru-RU" dirty="0" smtClean="0"/>
              <a:t> і </a:t>
            </a:r>
            <a:r>
              <a:rPr lang="ru-RU" dirty="0" err="1" smtClean="0"/>
              <a:t>цілого</a:t>
            </a:r>
            <a:r>
              <a:rPr lang="ru-RU" dirty="0" smtClean="0"/>
              <a:t> числа, яке </a:t>
            </a:r>
            <a:r>
              <a:rPr lang="ru-RU" dirty="0" err="1" smtClean="0"/>
              <a:t>характеризує</a:t>
            </a:r>
            <a:r>
              <a:rPr lang="ru-RU" dirty="0" smtClean="0"/>
              <a:t> порядок максимуму.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69426"/>
            <a:ext cx="4873724" cy="181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0686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743200"/>
          </a:xfrm>
        </p:spPr>
        <p:txBody>
          <a:bodyPr/>
          <a:lstStyle/>
          <a:p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дифракції</a:t>
            </a:r>
            <a:r>
              <a:rPr lang="ru-RU" dirty="0" smtClean="0"/>
              <a:t>: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хімічного</a:t>
            </a:r>
            <a:r>
              <a:rPr lang="ru-RU" dirty="0" smtClean="0"/>
              <a:t> складу </a:t>
            </a:r>
            <a:r>
              <a:rPr lang="ru-RU" dirty="0" err="1" smtClean="0"/>
              <a:t>речовини</a:t>
            </a:r>
            <a:r>
              <a:rPr lang="ru-RU" dirty="0" smtClean="0"/>
              <a:t>,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швидкості</a:t>
            </a:r>
            <a:r>
              <a:rPr lang="ru-RU" dirty="0" smtClean="0"/>
              <a:t> </a:t>
            </a:r>
            <a:r>
              <a:rPr lang="ru-RU" dirty="0" err="1" smtClean="0"/>
              <a:t>обертання</a:t>
            </a:r>
            <a:r>
              <a:rPr lang="ru-RU" dirty="0" smtClean="0"/>
              <a:t>, </a:t>
            </a:r>
            <a:r>
              <a:rPr lang="ru-RU" dirty="0" err="1" smtClean="0"/>
              <a:t>хімічного</a:t>
            </a:r>
            <a:r>
              <a:rPr lang="ru-RU" dirty="0" smtClean="0"/>
              <a:t> складу й 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 err="1" smtClean="0"/>
              <a:t>зірок</a:t>
            </a:r>
            <a:r>
              <a:rPr lang="ru-RU" dirty="0" smtClean="0"/>
              <a:t> в </a:t>
            </a:r>
            <a:r>
              <a:rPr lang="ru-RU" dirty="0" err="1" smtClean="0"/>
              <a:t>астрономії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3356992"/>
            <a:ext cx="3937100" cy="29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9320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План роботи на </a:t>
            </a:r>
            <a:r>
              <a:rPr lang="uk-UA" b="1" dirty="0" err="1" smtClean="0"/>
              <a:t>уроці</a:t>
            </a:r>
            <a:endParaRPr lang="uk-UA" b="1" dirty="0" smtClean="0"/>
          </a:p>
          <a:p>
            <a:r>
              <a:rPr lang="uk-UA" dirty="0" smtClean="0"/>
              <a:t>Перегляньте презентацію</a:t>
            </a:r>
          </a:p>
          <a:p>
            <a:r>
              <a:rPr lang="uk-UA" dirty="0" smtClean="0"/>
              <a:t>Опрацюйте параграф 31,доповнивши записи в зошиті</a:t>
            </a:r>
          </a:p>
          <a:p>
            <a:r>
              <a:rPr lang="uk-UA" dirty="0" smtClean="0"/>
              <a:t>Дайте відповіді на контрольні запитання</a:t>
            </a:r>
          </a:p>
          <a:p>
            <a:r>
              <a:rPr lang="uk-UA" dirty="0" smtClean="0"/>
              <a:t>Домашнє завдання :</a:t>
            </a:r>
          </a:p>
          <a:p>
            <a:r>
              <a:rPr lang="uk-UA" dirty="0" smtClean="0"/>
              <a:t>Вивчити параграф 31,вправа 31 (1.2)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15844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47001"/>
            <a:ext cx="7543800" cy="3240360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Дифракція</a:t>
            </a:r>
            <a:r>
              <a:rPr lang="ru-RU" sz="3600" dirty="0" smtClean="0"/>
              <a:t> – </a:t>
            </a:r>
            <a:r>
              <a:rPr lang="ru-RU" sz="3600" dirty="0" err="1" smtClean="0"/>
              <a:t>відхилення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світла</a:t>
            </a:r>
            <a:r>
              <a:rPr lang="ru-RU" sz="3600" dirty="0" smtClean="0"/>
              <a:t> </a:t>
            </a:r>
            <a:r>
              <a:rPr lang="ru-RU" sz="3600" dirty="0" err="1" smtClean="0"/>
              <a:t>від</a:t>
            </a:r>
            <a:r>
              <a:rPr lang="ru-RU" sz="3600" dirty="0" smtClean="0"/>
              <a:t> </a:t>
            </a:r>
            <a:r>
              <a:rPr lang="ru-RU" sz="3600" dirty="0" err="1" smtClean="0"/>
              <a:t>прямолінійного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поширення</a:t>
            </a:r>
            <a:r>
              <a:rPr lang="ru-RU" sz="3600" dirty="0" smtClean="0"/>
              <a:t> при </a:t>
            </a:r>
            <a:r>
              <a:rPr lang="ru-RU" sz="3600" dirty="0" err="1" smtClean="0"/>
              <a:t>проходженні</a:t>
            </a:r>
            <a:r>
              <a:rPr lang="ru-RU" sz="3600" dirty="0" smtClean="0"/>
              <a:t> </a:t>
            </a:r>
            <a:r>
              <a:rPr lang="ru-RU" sz="3600" dirty="0" err="1" smtClean="0"/>
              <a:t>повз</a:t>
            </a:r>
            <a:r>
              <a:rPr lang="ru-RU" sz="3600" dirty="0" smtClean="0"/>
              <a:t> край </a:t>
            </a:r>
            <a:r>
              <a:rPr lang="ru-RU" sz="3600" dirty="0" err="1" smtClean="0"/>
              <a:t>перешкоди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53089"/>
            <a:ext cx="3184748" cy="173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7128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047456"/>
          </a:xfrm>
        </p:spPr>
        <p:txBody>
          <a:bodyPr>
            <a:normAutofit/>
          </a:bodyPr>
          <a:lstStyle/>
          <a:p>
            <a:r>
              <a:rPr lang="ru-RU" dirty="0" err="1" smtClean="0"/>
              <a:t>Дифракцією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явище</a:t>
            </a:r>
            <a:r>
              <a:rPr lang="ru-RU" dirty="0" smtClean="0"/>
              <a:t> </a:t>
            </a:r>
            <a:r>
              <a:rPr lang="ru-RU" dirty="0" err="1" smtClean="0"/>
              <a:t>відхилення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прямолінійного</a:t>
            </a:r>
            <a:r>
              <a:rPr lang="ru-RU" dirty="0" smtClean="0"/>
              <a:t> </a:t>
            </a:r>
            <a:r>
              <a:rPr lang="ru-RU" dirty="0" err="1" smtClean="0"/>
              <a:t>напрямку</a:t>
            </a:r>
            <a:r>
              <a:rPr lang="ru-RU" dirty="0" smtClean="0"/>
              <a:t> </a:t>
            </a:r>
            <a:r>
              <a:rPr lang="ru-RU" dirty="0" err="1" smtClean="0"/>
              <a:t>поширення</a:t>
            </a:r>
            <a:r>
              <a:rPr lang="ru-RU" dirty="0" smtClean="0"/>
              <a:t> при </a:t>
            </a:r>
            <a:r>
              <a:rPr lang="ru-RU" dirty="0" err="1" smtClean="0"/>
              <a:t>проходженні</a:t>
            </a:r>
            <a:r>
              <a:rPr lang="ru-RU" dirty="0" smtClean="0"/>
              <a:t> </a:t>
            </a:r>
            <a:r>
              <a:rPr lang="ru-RU" dirty="0" err="1" smtClean="0"/>
              <a:t>поблизу</a:t>
            </a:r>
            <a:r>
              <a:rPr lang="ru-RU" dirty="0" smtClean="0"/>
              <a:t> </a:t>
            </a:r>
            <a:r>
              <a:rPr lang="ru-RU" dirty="0" err="1" smtClean="0"/>
              <a:t>перешкод</a:t>
            </a:r>
            <a:r>
              <a:rPr lang="ru-RU" dirty="0" smtClean="0"/>
              <a:t>. Як </a:t>
            </a:r>
            <a:r>
              <a:rPr lang="ru-RU" dirty="0" err="1" smtClean="0"/>
              <a:t>показує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, </a:t>
            </a:r>
            <a:r>
              <a:rPr lang="ru-RU" dirty="0" err="1" smtClean="0"/>
              <a:t>світло</a:t>
            </a:r>
            <a:r>
              <a:rPr lang="ru-RU" dirty="0" smtClean="0"/>
              <a:t> за </a:t>
            </a:r>
            <a:r>
              <a:rPr lang="ru-RU" dirty="0" err="1" smtClean="0"/>
              <a:t>певних</a:t>
            </a:r>
            <a:r>
              <a:rPr lang="ru-RU" dirty="0" smtClean="0"/>
              <a:t> умов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заходити</a:t>
            </a:r>
            <a:r>
              <a:rPr lang="ru-RU" dirty="0" smtClean="0"/>
              <a:t> в область </a:t>
            </a:r>
            <a:r>
              <a:rPr lang="ru-RU" dirty="0" err="1" smtClean="0"/>
              <a:t>геометричної</a:t>
            </a:r>
            <a:r>
              <a:rPr lang="ru-RU" dirty="0" smtClean="0"/>
              <a:t> </a:t>
            </a:r>
            <a:r>
              <a:rPr lang="ru-RU" dirty="0" err="1" smtClean="0"/>
              <a:t>тіні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на шляху </a:t>
            </a:r>
            <a:r>
              <a:rPr lang="ru-RU" dirty="0" err="1" smtClean="0"/>
              <a:t>рівнобіжного</a:t>
            </a:r>
            <a:r>
              <a:rPr lang="ru-RU" dirty="0" smtClean="0"/>
              <a:t> </a:t>
            </a:r>
            <a:r>
              <a:rPr lang="ru-RU" dirty="0" err="1" smtClean="0"/>
              <a:t>світлового</a:t>
            </a:r>
            <a:r>
              <a:rPr lang="ru-RU" dirty="0" smtClean="0"/>
              <a:t> пучка </a:t>
            </a:r>
            <a:r>
              <a:rPr lang="ru-RU" dirty="0" err="1" smtClean="0"/>
              <a:t>розташована</a:t>
            </a:r>
            <a:r>
              <a:rPr lang="ru-RU" dirty="0" smtClean="0"/>
              <a:t> кругла </a:t>
            </a:r>
            <a:r>
              <a:rPr lang="ru-RU" dirty="0" err="1" smtClean="0"/>
              <a:t>перешкода</a:t>
            </a:r>
            <a:r>
              <a:rPr lang="ru-RU" dirty="0" smtClean="0"/>
              <a:t> (</a:t>
            </a:r>
            <a:r>
              <a:rPr lang="ru-RU" dirty="0" err="1" smtClean="0"/>
              <a:t>круглий</a:t>
            </a:r>
            <a:r>
              <a:rPr lang="ru-RU" dirty="0" smtClean="0"/>
              <a:t> диск, кулька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круглий</a:t>
            </a:r>
            <a:r>
              <a:rPr lang="ru-RU" dirty="0" smtClean="0"/>
              <a:t> </a:t>
            </a:r>
            <a:r>
              <a:rPr lang="ru-RU" dirty="0" err="1" smtClean="0"/>
              <a:t>отвір</a:t>
            </a:r>
            <a:r>
              <a:rPr lang="ru-RU" dirty="0" smtClean="0"/>
              <a:t> у </a:t>
            </a:r>
            <a:r>
              <a:rPr lang="ru-RU" dirty="0" err="1" smtClean="0"/>
              <a:t>непрозорому</a:t>
            </a:r>
            <a:r>
              <a:rPr lang="ru-RU" dirty="0" smtClean="0"/>
              <a:t> </a:t>
            </a:r>
            <a:r>
              <a:rPr lang="ru-RU" dirty="0" err="1" smtClean="0"/>
              <a:t>екрані</a:t>
            </a:r>
            <a:r>
              <a:rPr lang="ru-RU" dirty="0" smtClean="0"/>
              <a:t>), то на </a:t>
            </a:r>
            <a:r>
              <a:rPr lang="ru-RU" dirty="0" err="1" smtClean="0"/>
              <a:t>екрані</a:t>
            </a:r>
            <a:r>
              <a:rPr lang="ru-RU" dirty="0" smtClean="0"/>
              <a:t>, </a:t>
            </a:r>
            <a:r>
              <a:rPr lang="ru-RU" dirty="0" err="1" smtClean="0"/>
              <a:t>розташованому</a:t>
            </a:r>
            <a:r>
              <a:rPr lang="ru-RU" dirty="0" smtClean="0"/>
              <a:t> на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великій</a:t>
            </a:r>
            <a:r>
              <a:rPr lang="ru-RU" dirty="0" smtClean="0"/>
              <a:t> </a:t>
            </a:r>
            <a:r>
              <a:rPr lang="ru-RU" dirty="0" err="1" smtClean="0"/>
              <a:t>відстані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перешкоди</a:t>
            </a:r>
            <a:r>
              <a:rPr lang="ru-RU" dirty="0" smtClean="0"/>
              <a:t>, </a:t>
            </a:r>
            <a:r>
              <a:rPr lang="ru-RU" dirty="0" err="1" smtClean="0"/>
              <a:t>з'являється</a:t>
            </a:r>
            <a:r>
              <a:rPr lang="ru-RU" dirty="0" smtClean="0"/>
              <a:t> </a:t>
            </a:r>
            <a:r>
              <a:rPr lang="ru-RU" dirty="0" err="1" smtClean="0"/>
              <a:t>дифракційна</a:t>
            </a:r>
            <a:r>
              <a:rPr lang="ru-RU" dirty="0" smtClean="0"/>
              <a:t> картина – система </a:t>
            </a:r>
            <a:r>
              <a:rPr lang="ru-RU" dirty="0" err="1" smtClean="0"/>
              <a:t>почергових</a:t>
            </a:r>
            <a:r>
              <a:rPr lang="ru-RU" dirty="0" smtClean="0"/>
              <a:t> </a:t>
            </a:r>
            <a:r>
              <a:rPr lang="ru-RU" dirty="0" err="1" smtClean="0"/>
              <a:t>світлих</a:t>
            </a:r>
            <a:r>
              <a:rPr lang="ru-RU" dirty="0" smtClean="0"/>
              <a:t> і </a:t>
            </a:r>
            <a:r>
              <a:rPr lang="ru-RU" dirty="0" err="1" smtClean="0"/>
              <a:t>темних</a:t>
            </a:r>
            <a:r>
              <a:rPr lang="ru-RU" dirty="0" smtClean="0"/>
              <a:t> </a:t>
            </a:r>
            <a:r>
              <a:rPr lang="ru-RU" dirty="0" err="1" smtClean="0"/>
              <a:t>кілець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383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довжина</a:t>
            </a:r>
            <a:r>
              <a:rPr lang="ru-RU" dirty="0"/>
              <a:t> </a:t>
            </a:r>
            <a:r>
              <a:rPr lang="ru-RU" dirty="0" err="1"/>
              <a:t>світлової</a:t>
            </a:r>
            <a:r>
              <a:rPr lang="ru-RU" dirty="0"/>
              <a:t> </a:t>
            </a:r>
            <a:r>
              <a:rPr lang="ru-RU" dirty="0" err="1"/>
              <a:t>хвилі</a:t>
            </a:r>
            <a:r>
              <a:rPr lang="ru-RU" dirty="0"/>
              <a:t> є </a:t>
            </a:r>
            <a:r>
              <a:rPr lang="ru-RU" dirty="0" err="1"/>
              <a:t>дуже</a:t>
            </a:r>
            <a:r>
              <a:rPr lang="ru-RU" dirty="0"/>
              <a:t> малою, то і </a:t>
            </a:r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перешкод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щілини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бути </a:t>
            </a:r>
            <a:r>
              <a:rPr lang="ru-RU" dirty="0" err="1"/>
              <a:t>малими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проходження</a:t>
            </a:r>
            <a:r>
              <a:rPr lang="ru-RU" dirty="0"/>
              <a:t> </a:t>
            </a:r>
            <a:r>
              <a:rPr lang="ru-RU" dirty="0" err="1"/>
              <a:t>монохроматичного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 через </a:t>
            </a:r>
            <a:r>
              <a:rPr lang="ru-RU" dirty="0" err="1"/>
              <a:t>круглий</a:t>
            </a:r>
            <a:r>
              <a:rPr lang="ru-RU" dirty="0"/>
              <a:t> </a:t>
            </a:r>
            <a:r>
              <a:rPr lang="ru-RU" dirty="0" err="1"/>
              <a:t>отвір</a:t>
            </a:r>
            <a:r>
              <a:rPr lang="ru-RU" dirty="0"/>
              <a:t>,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сумірний</a:t>
            </a:r>
            <a:r>
              <a:rPr lang="ru-RU" dirty="0"/>
              <a:t> з </a:t>
            </a:r>
            <a:r>
              <a:rPr lang="ru-RU" dirty="0" err="1"/>
              <a:t>довжиною</a:t>
            </a:r>
            <a:r>
              <a:rPr lang="ru-RU" dirty="0"/>
              <a:t> </a:t>
            </a:r>
            <a:r>
              <a:rPr lang="ru-RU" dirty="0" err="1"/>
              <a:t>падаючих</a:t>
            </a:r>
            <a:r>
              <a:rPr lang="ru-RU" dirty="0"/>
              <a:t> </a:t>
            </a:r>
            <a:r>
              <a:rPr lang="ru-RU" dirty="0" err="1"/>
              <a:t>світлових</a:t>
            </a:r>
            <a:r>
              <a:rPr lang="ru-RU" dirty="0"/>
              <a:t> </a:t>
            </a:r>
            <a:r>
              <a:rPr lang="ru-RU" dirty="0" err="1"/>
              <a:t>хвиль</a:t>
            </a:r>
            <a:r>
              <a:rPr lang="ru-RU" dirty="0"/>
              <a:t>, на </a:t>
            </a:r>
            <a:r>
              <a:rPr lang="ru-RU" dirty="0" err="1"/>
              <a:t>екрані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центральної</a:t>
            </a:r>
            <a:r>
              <a:rPr lang="ru-RU" dirty="0"/>
              <a:t> </a:t>
            </a:r>
            <a:r>
              <a:rPr lang="ru-RU" dirty="0" err="1"/>
              <a:t>світлової</a:t>
            </a:r>
            <a:r>
              <a:rPr lang="ru-RU" dirty="0"/>
              <a:t> </a:t>
            </a:r>
            <a:r>
              <a:rPr lang="ru-RU" dirty="0" err="1"/>
              <a:t>плями</a:t>
            </a:r>
            <a:r>
              <a:rPr lang="ru-RU" dirty="0"/>
              <a:t> </a:t>
            </a:r>
            <a:r>
              <a:rPr lang="ru-RU" dirty="0" err="1"/>
              <a:t>спостерігаються</a:t>
            </a:r>
            <a:r>
              <a:rPr lang="ru-RU" dirty="0"/>
              <a:t> </a:t>
            </a:r>
            <a:r>
              <a:rPr lang="ru-RU" dirty="0" err="1"/>
              <a:t>темні</a:t>
            </a:r>
            <a:r>
              <a:rPr lang="ru-RU" dirty="0"/>
              <a:t> і </a:t>
            </a:r>
            <a:r>
              <a:rPr lang="ru-RU" dirty="0" err="1"/>
              <a:t>світлі</a:t>
            </a:r>
            <a:r>
              <a:rPr lang="ru-RU" dirty="0"/>
              <a:t> </a:t>
            </a:r>
            <a:r>
              <a:rPr lang="ru-RU" dirty="0" err="1"/>
              <a:t>кільця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чергуються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47822"/>
            <a:ext cx="3034308" cy="224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3323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32656"/>
            <a:ext cx="7543800" cy="2592288"/>
          </a:xfrm>
        </p:spPr>
        <p:txBody>
          <a:bodyPr/>
          <a:lstStyle/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перешкода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лінійний</a:t>
            </a:r>
            <a:r>
              <a:rPr lang="ru-RU" dirty="0" smtClean="0"/>
              <a:t> характер (</a:t>
            </a:r>
            <a:r>
              <a:rPr lang="ru-RU" dirty="0" err="1" smtClean="0"/>
              <a:t>щілина</a:t>
            </a:r>
            <a:r>
              <a:rPr lang="ru-RU" dirty="0" smtClean="0"/>
              <a:t>, нитка, край </a:t>
            </a:r>
            <a:r>
              <a:rPr lang="ru-RU" dirty="0" err="1" smtClean="0"/>
              <a:t>екрана</a:t>
            </a:r>
            <a:r>
              <a:rPr lang="ru-RU" dirty="0" smtClean="0"/>
              <a:t>), то на </a:t>
            </a:r>
            <a:r>
              <a:rPr lang="ru-RU" dirty="0" err="1" smtClean="0"/>
              <a:t>екрані</a:t>
            </a:r>
            <a:r>
              <a:rPr lang="ru-RU" dirty="0" smtClean="0"/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 система </a:t>
            </a:r>
            <a:r>
              <a:rPr lang="ru-RU" dirty="0" err="1" smtClean="0"/>
              <a:t>рівнобіжних</a:t>
            </a:r>
            <a:r>
              <a:rPr lang="ru-RU" dirty="0" smtClean="0"/>
              <a:t> </a:t>
            </a:r>
            <a:r>
              <a:rPr lang="ru-RU" dirty="0" err="1" smtClean="0"/>
              <a:t>дифракційних</a:t>
            </a:r>
            <a:r>
              <a:rPr lang="ru-RU" dirty="0" smtClean="0"/>
              <a:t> </a:t>
            </a:r>
            <a:r>
              <a:rPr lang="ru-RU" dirty="0" err="1" smtClean="0"/>
              <a:t>смуг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Якщо</a:t>
            </a:r>
            <a:r>
              <a:rPr lang="ru-RU" dirty="0" smtClean="0"/>
              <a:t> ж </a:t>
            </a:r>
            <a:r>
              <a:rPr lang="ru-RU" dirty="0" err="1" smtClean="0"/>
              <a:t>промені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 </a:t>
            </a:r>
            <a:r>
              <a:rPr lang="ru-RU" dirty="0" err="1" smtClean="0"/>
              <a:t>падають</a:t>
            </a:r>
            <a:r>
              <a:rPr lang="ru-RU" dirty="0" smtClean="0"/>
              <a:t> на </a:t>
            </a:r>
            <a:r>
              <a:rPr lang="ru-RU" dirty="0" err="1" smtClean="0"/>
              <a:t>краплю</a:t>
            </a:r>
            <a:r>
              <a:rPr lang="ru-RU" dirty="0" smtClean="0"/>
              <a:t> води, то вони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заломлююються</a:t>
            </a:r>
            <a:r>
              <a:rPr lang="ru-RU" dirty="0" smtClean="0"/>
              <a:t> , </a:t>
            </a:r>
            <a:r>
              <a:rPr lang="ru-RU" dirty="0" err="1" smtClean="0"/>
              <a:t>або</a:t>
            </a:r>
            <a:r>
              <a:rPr lang="ru-RU" dirty="0" smtClean="0"/>
              <a:t> ж </a:t>
            </a:r>
            <a:r>
              <a:rPr lang="ru-RU" dirty="0" err="1" smtClean="0"/>
              <a:t>відбиваються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границі</a:t>
            </a:r>
            <a:r>
              <a:rPr lang="ru-RU" dirty="0" smtClean="0"/>
              <a:t> </a:t>
            </a:r>
            <a:r>
              <a:rPr lang="ru-RU" dirty="0" err="1" smtClean="0"/>
              <a:t>розділу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і води.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468613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63693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7607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59914"/>
            <a:ext cx="7543800" cy="3231232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проходження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 через </a:t>
            </a:r>
            <a:r>
              <a:rPr lang="ru-RU" dirty="0" err="1" smtClean="0"/>
              <a:t>щілину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краї</a:t>
            </a:r>
            <a:r>
              <a:rPr lang="ru-RU" dirty="0" smtClean="0"/>
              <a:t> </a:t>
            </a:r>
            <a:r>
              <a:rPr lang="ru-RU" dirty="0" err="1" smtClean="0"/>
              <a:t>стануть</a:t>
            </a:r>
            <a:r>
              <a:rPr lang="ru-RU" dirty="0" smtClean="0"/>
              <a:t> </a:t>
            </a:r>
            <a:r>
              <a:rPr lang="ru-RU" dirty="0" err="1" smtClean="0"/>
              <a:t>джерелами</a:t>
            </a:r>
            <a:r>
              <a:rPr lang="ru-RU" dirty="0" smtClean="0"/>
              <a:t> </a:t>
            </a:r>
            <a:r>
              <a:rPr lang="ru-RU" dirty="0" err="1" smtClean="0"/>
              <a:t>вторинних</a:t>
            </a:r>
            <a:r>
              <a:rPr lang="ru-RU" dirty="0" smtClean="0"/>
              <a:t> </a:t>
            </a:r>
            <a:r>
              <a:rPr lang="ru-RU" dirty="0" err="1" smtClean="0"/>
              <a:t>когерентних</a:t>
            </a:r>
            <a:r>
              <a:rPr lang="ru-RU" dirty="0" smtClean="0"/>
              <a:t> </a:t>
            </a:r>
            <a:r>
              <a:rPr lang="ru-RU" dirty="0" err="1" smtClean="0"/>
              <a:t>хвиль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, </a:t>
            </a:r>
            <a:r>
              <a:rPr lang="ru-RU" dirty="0" err="1" smtClean="0"/>
              <a:t>поширюючись</a:t>
            </a:r>
            <a:r>
              <a:rPr lang="ru-RU" dirty="0" smtClean="0"/>
              <a:t>, </a:t>
            </a:r>
            <a:r>
              <a:rPr lang="ru-RU" dirty="0" err="1" smtClean="0"/>
              <a:t>потраплять</a:t>
            </a:r>
            <a:r>
              <a:rPr lang="ru-RU" dirty="0" smtClean="0"/>
              <a:t> у </a:t>
            </a:r>
            <a:r>
              <a:rPr lang="ru-RU" dirty="0" err="1" smtClean="0"/>
              <a:t>геометричну</a:t>
            </a:r>
            <a:r>
              <a:rPr lang="ru-RU" dirty="0" smtClean="0"/>
              <a:t> </a:t>
            </a:r>
            <a:r>
              <a:rPr lang="ru-RU" dirty="0" err="1" smtClean="0"/>
              <a:t>тінь</a:t>
            </a:r>
            <a:r>
              <a:rPr lang="ru-RU" dirty="0" smtClean="0"/>
              <a:t>.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</a:t>
            </a:r>
            <a:r>
              <a:rPr lang="ru-RU" dirty="0" err="1" smtClean="0"/>
              <a:t>хвилі</a:t>
            </a:r>
            <a:r>
              <a:rPr lang="ru-RU" dirty="0" smtClean="0"/>
              <a:t> </a:t>
            </a:r>
            <a:r>
              <a:rPr lang="ru-RU" dirty="0" err="1" smtClean="0"/>
              <a:t>когерентні</a:t>
            </a:r>
            <a:r>
              <a:rPr lang="ru-RU" dirty="0" smtClean="0"/>
              <a:t>, на </a:t>
            </a:r>
            <a:r>
              <a:rPr lang="ru-RU" dirty="0" err="1" smtClean="0"/>
              <a:t>екрані</a:t>
            </a:r>
            <a:r>
              <a:rPr lang="ru-RU" dirty="0" smtClean="0"/>
              <a:t> </a:t>
            </a:r>
            <a:r>
              <a:rPr lang="ru-RU" dirty="0" err="1" smtClean="0"/>
              <a:t>відобразиться</a:t>
            </a:r>
            <a:r>
              <a:rPr lang="ru-RU" dirty="0" smtClean="0"/>
              <a:t> </a:t>
            </a:r>
            <a:r>
              <a:rPr lang="ru-RU" dirty="0" err="1" smtClean="0"/>
              <a:t>інтерференційна</a:t>
            </a:r>
            <a:r>
              <a:rPr lang="ru-RU" dirty="0" smtClean="0"/>
              <a:t> картина.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8840" y="3717032"/>
            <a:ext cx="16610013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0431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527176"/>
          </a:xfrm>
        </p:spPr>
        <p:txBody>
          <a:bodyPr/>
          <a:lstStyle/>
          <a:p>
            <a:r>
              <a:rPr lang="ru-RU" dirty="0" err="1" smtClean="0"/>
              <a:t>Виходячи</a:t>
            </a:r>
            <a:r>
              <a:rPr lang="ru-RU" dirty="0" smtClean="0"/>
              <a:t> з того,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більша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щілин</a:t>
            </a:r>
            <a:r>
              <a:rPr lang="ru-RU" dirty="0" smtClean="0"/>
              <a:t>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чіткішою</a:t>
            </a:r>
            <a:r>
              <a:rPr lang="ru-RU" dirty="0" smtClean="0"/>
              <a:t> є </a:t>
            </a:r>
            <a:r>
              <a:rPr lang="ru-RU" dirty="0" err="1" smtClean="0"/>
              <a:t>інтерференційна</a:t>
            </a:r>
            <a:r>
              <a:rPr lang="ru-RU" dirty="0" smtClean="0"/>
              <a:t> картина, на </a:t>
            </a:r>
            <a:r>
              <a:rPr lang="ru-RU" dirty="0" err="1" smtClean="0"/>
              <a:t>практиці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дифракційну</a:t>
            </a:r>
            <a:r>
              <a:rPr lang="ru-RU" dirty="0" smtClean="0"/>
              <a:t> </a:t>
            </a:r>
            <a:r>
              <a:rPr lang="ru-RU" dirty="0" err="1" smtClean="0"/>
              <a:t>решітку</a:t>
            </a:r>
            <a:r>
              <a:rPr lang="ru-RU" dirty="0" smtClean="0"/>
              <a:t> — </a:t>
            </a:r>
            <a:r>
              <a:rPr lang="ru-RU" dirty="0" err="1" smtClean="0"/>
              <a:t>послідовність</a:t>
            </a:r>
            <a:r>
              <a:rPr lang="ru-RU" dirty="0" smtClean="0"/>
              <a:t> </a:t>
            </a:r>
            <a:r>
              <a:rPr lang="ru-RU" dirty="0" err="1" smtClean="0"/>
              <a:t>однакових</a:t>
            </a:r>
            <a:r>
              <a:rPr lang="ru-RU" dirty="0" smtClean="0"/>
              <a:t> за шириною </a:t>
            </a:r>
            <a:r>
              <a:rPr lang="ru-RU" dirty="0" err="1" smtClean="0"/>
              <a:t>щілин</a:t>
            </a:r>
            <a:r>
              <a:rPr lang="ru-RU" dirty="0" smtClean="0"/>
              <a:t>, </a:t>
            </a:r>
            <a:r>
              <a:rPr lang="ru-RU" dirty="0" err="1" smtClean="0"/>
              <a:t>розташованих</a:t>
            </a:r>
            <a:r>
              <a:rPr lang="ru-RU" dirty="0" smtClean="0"/>
              <a:t> на </a:t>
            </a:r>
            <a:r>
              <a:rPr lang="ru-RU" dirty="0" err="1" smtClean="0"/>
              <a:t>однаковій</a:t>
            </a:r>
            <a:r>
              <a:rPr lang="ru-RU" dirty="0" smtClean="0"/>
              <a:t> </a:t>
            </a:r>
            <a:r>
              <a:rPr lang="ru-RU" dirty="0" err="1" smtClean="0"/>
              <a:t>відстані</a:t>
            </a:r>
            <a:r>
              <a:rPr lang="ru-RU" dirty="0" smtClean="0"/>
              <a:t> одна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одної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7242"/>
            <a:ext cx="4153644" cy="276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7243"/>
            <a:ext cx="3635340" cy="279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4412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807096"/>
          </a:xfrm>
        </p:spPr>
        <p:txBody>
          <a:bodyPr/>
          <a:lstStyle/>
          <a:p>
            <a:r>
              <a:rPr lang="ru-RU" dirty="0" err="1" smtClean="0"/>
              <a:t>Періодом</a:t>
            </a:r>
            <a:r>
              <a:rPr lang="ru-RU" dirty="0" smtClean="0"/>
              <a:t> </a:t>
            </a:r>
            <a:r>
              <a:rPr lang="ru-RU" dirty="0" err="1" smtClean="0"/>
              <a:t>решітки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відстань</a:t>
            </a:r>
            <a:r>
              <a:rPr lang="ru-RU" dirty="0" smtClean="0"/>
              <a:t>, яка </a:t>
            </a:r>
            <a:r>
              <a:rPr lang="ru-RU" dirty="0" err="1" smtClean="0"/>
              <a:t>дорівнює</a:t>
            </a:r>
            <a:r>
              <a:rPr lang="ru-RU" dirty="0" smtClean="0"/>
              <a:t> </a:t>
            </a:r>
            <a:r>
              <a:rPr lang="ru-RU" dirty="0" err="1" smtClean="0"/>
              <a:t>сумі</a:t>
            </a:r>
            <a:r>
              <a:rPr lang="ru-RU" dirty="0" smtClean="0"/>
              <a:t> </a:t>
            </a:r>
            <a:r>
              <a:rPr lang="ru-RU" dirty="0" err="1" smtClean="0"/>
              <a:t>ширини</a:t>
            </a:r>
            <a:r>
              <a:rPr lang="ru-RU" dirty="0" smtClean="0"/>
              <a:t> </a:t>
            </a:r>
            <a:r>
              <a:rPr lang="ru-RU" dirty="0" err="1" smtClean="0"/>
              <a:t>непрозорої</a:t>
            </a:r>
            <a:r>
              <a:rPr lang="ru-RU" dirty="0" smtClean="0"/>
              <a:t> для </a:t>
            </a:r>
            <a:r>
              <a:rPr lang="ru-RU" dirty="0" err="1" smtClean="0"/>
              <a:t>світла</a:t>
            </a:r>
            <a:r>
              <a:rPr lang="ru-RU" dirty="0" smtClean="0"/>
              <a:t> </a:t>
            </a:r>
            <a:r>
              <a:rPr lang="ru-RU" dirty="0" err="1" smtClean="0"/>
              <a:t>ділянки</a:t>
            </a:r>
            <a:r>
              <a:rPr lang="ru-RU" dirty="0" smtClean="0"/>
              <a:t> і </a:t>
            </a:r>
            <a:r>
              <a:rPr lang="ru-RU" dirty="0" err="1" smtClean="0"/>
              <a:t>ширини</a:t>
            </a:r>
            <a:r>
              <a:rPr lang="ru-RU" dirty="0" smtClean="0"/>
              <a:t> </a:t>
            </a:r>
            <a:r>
              <a:rPr lang="ru-RU" dirty="0" err="1" smtClean="0"/>
              <a:t>щілини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08920"/>
            <a:ext cx="4314030" cy="345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2790300" cy="38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7097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42</TotalTime>
  <Words>380</Words>
  <Application>Microsoft Office PowerPoint</Application>
  <PresentationFormat>Екран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5" baseType="lpstr">
      <vt:lpstr>Arial</vt:lpstr>
      <vt:lpstr>Impact</vt:lpstr>
      <vt:lpstr>Times New Roman</vt:lpstr>
      <vt:lpstr>NewsPrint</vt:lpstr>
      <vt:lpstr>Дифракція світла. Дифракційні гратки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Дифракційні максимуми трьох різних порядків від електричної лампочки, яку розглядають через дифракційну ґратку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Дифракція світла</dc:title>
  <dc:creator>Master</dc:creator>
  <cp:lastModifiedBy>RePack by Diakov</cp:lastModifiedBy>
  <cp:revision>5</cp:revision>
  <dcterms:created xsi:type="dcterms:W3CDTF">2014-02-18T18:52:09Z</dcterms:created>
  <dcterms:modified xsi:type="dcterms:W3CDTF">2021-03-10T12:53:57Z</dcterms:modified>
</cp:coreProperties>
</file>