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FCE802-4952-4CFD-9403-3AD01FE33B76}" type="doc">
      <dgm:prSet loTypeId="urn:microsoft.com/office/officeart/2008/layout/HorizontalMultiLevelHierarchy" loCatId="hierarchy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7CBFCFA5-38F5-4EF5-ABD1-E5DEBE62B0D4}">
      <dgm:prSet phldrT="[Текст]"/>
      <dgm:spPr/>
      <dgm:t>
        <a:bodyPr/>
        <a:lstStyle/>
        <a:p>
          <a:r>
            <a:rPr lang="uk-UA" dirty="0" smtClean="0"/>
            <a:t>Ядерні перетворення</a:t>
          </a:r>
          <a:endParaRPr lang="uk-UA" dirty="0"/>
        </a:p>
      </dgm:t>
    </dgm:pt>
    <dgm:pt modelId="{FEE4103E-E7F0-4437-B34C-3A6DE9FEAF68}" type="parTrans" cxnId="{8F43D927-B383-40A0-8D6C-E63957FC9C5E}">
      <dgm:prSet/>
      <dgm:spPr/>
      <dgm:t>
        <a:bodyPr/>
        <a:lstStyle/>
        <a:p>
          <a:endParaRPr lang="uk-UA"/>
        </a:p>
      </dgm:t>
    </dgm:pt>
    <dgm:pt modelId="{5CE5B459-BF34-4DB3-A297-EE64955575BF}" type="sibTrans" cxnId="{8F43D927-B383-40A0-8D6C-E63957FC9C5E}">
      <dgm:prSet/>
      <dgm:spPr/>
      <dgm:t>
        <a:bodyPr/>
        <a:lstStyle/>
        <a:p>
          <a:endParaRPr lang="uk-UA"/>
        </a:p>
      </dgm:t>
    </dgm:pt>
    <dgm:pt modelId="{6E599B96-4674-442A-9602-5A6D8D851700}">
      <dgm:prSet phldrT="[Текст]"/>
      <dgm:spPr/>
      <dgm:t>
        <a:bodyPr/>
        <a:lstStyle/>
        <a:p>
          <a:r>
            <a:rPr lang="uk-UA" dirty="0" smtClean="0"/>
            <a:t>Радіоактивний розпад</a:t>
          </a:r>
          <a:endParaRPr lang="uk-UA" dirty="0"/>
        </a:p>
      </dgm:t>
    </dgm:pt>
    <dgm:pt modelId="{A2DB90AE-150B-458F-BD2B-C2B003F59B2A}" type="parTrans" cxnId="{7C84EB34-327F-4BEB-8E48-4AC830EB1800}">
      <dgm:prSet/>
      <dgm:spPr/>
      <dgm:t>
        <a:bodyPr/>
        <a:lstStyle/>
        <a:p>
          <a:endParaRPr lang="uk-UA"/>
        </a:p>
      </dgm:t>
    </dgm:pt>
    <dgm:pt modelId="{B9E9742E-445D-4A53-91B1-1E27A87FF858}" type="sibTrans" cxnId="{7C84EB34-327F-4BEB-8E48-4AC830EB1800}">
      <dgm:prSet/>
      <dgm:spPr/>
      <dgm:t>
        <a:bodyPr/>
        <a:lstStyle/>
        <a:p>
          <a:endParaRPr lang="uk-UA"/>
        </a:p>
      </dgm:t>
    </dgm:pt>
    <dgm:pt modelId="{869926A8-4FAA-454E-927A-3787EECA8EFA}">
      <dgm:prSet phldrT="[Текст]"/>
      <dgm:spPr/>
      <dgm:t>
        <a:bodyPr/>
        <a:lstStyle/>
        <a:p>
          <a:r>
            <a:rPr lang="uk-UA" dirty="0" smtClean="0"/>
            <a:t>Ядерні реакції</a:t>
          </a:r>
          <a:endParaRPr lang="uk-UA" dirty="0"/>
        </a:p>
      </dgm:t>
    </dgm:pt>
    <dgm:pt modelId="{1E448392-E80D-43F1-B236-FEAC01CE047E}" type="parTrans" cxnId="{480F9C3F-2E71-4595-8F3E-0B00488563CA}">
      <dgm:prSet/>
      <dgm:spPr/>
      <dgm:t>
        <a:bodyPr/>
        <a:lstStyle/>
        <a:p>
          <a:endParaRPr lang="uk-UA"/>
        </a:p>
      </dgm:t>
    </dgm:pt>
    <dgm:pt modelId="{1FD3DDC3-DADD-4563-9294-CD0735DF3B91}" type="sibTrans" cxnId="{480F9C3F-2E71-4595-8F3E-0B00488563CA}">
      <dgm:prSet/>
      <dgm:spPr/>
      <dgm:t>
        <a:bodyPr/>
        <a:lstStyle/>
        <a:p>
          <a:endParaRPr lang="uk-UA"/>
        </a:p>
      </dgm:t>
    </dgm:pt>
    <dgm:pt modelId="{5795B9CC-66C1-4EE9-B744-2755104A95A0}" type="pres">
      <dgm:prSet presAssocID="{7DFCE802-4952-4CFD-9403-3AD01FE33B7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5ED81FD-7E6B-47E4-8941-B1BAC0FEABC0}" type="pres">
      <dgm:prSet presAssocID="{7CBFCFA5-38F5-4EF5-ABD1-E5DEBE62B0D4}" presName="root1" presStyleCnt="0"/>
      <dgm:spPr/>
    </dgm:pt>
    <dgm:pt modelId="{7DB8D73B-7499-4E71-9AA3-70716DA52D5B}" type="pres">
      <dgm:prSet presAssocID="{7CBFCFA5-38F5-4EF5-ABD1-E5DEBE62B0D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6A2BE6E-EDE0-4A4F-AE79-03B98C0FD2D4}" type="pres">
      <dgm:prSet presAssocID="{7CBFCFA5-38F5-4EF5-ABD1-E5DEBE62B0D4}" presName="level2hierChild" presStyleCnt="0"/>
      <dgm:spPr/>
    </dgm:pt>
    <dgm:pt modelId="{B3528746-7ABC-4DD9-B2F3-C943ECF4866E}" type="pres">
      <dgm:prSet presAssocID="{A2DB90AE-150B-458F-BD2B-C2B003F59B2A}" presName="conn2-1" presStyleLbl="parChTrans1D2" presStyleIdx="0" presStyleCnt="2"/>
      <dgm:spPr/>
      <dgm:t>
        <a:bodyPr/>
        <a:lstStyle/>
        <a:p>
          <a:endParaRPr lang="uk-UA"/>
        </a:p>
      </dgm:t>
    </dgm:pt>
    <dgm:pt modelId="{C94CEB79-4A01-4D4A-93B6-08997A051A30}" type="pres">
      <dgm:prSet presAssocID="{A2DB90AE-150B-458F-BD2B-C2B003F59B2A}" presName="connTx" presStyleLbl="parChTrans1D2" presStyleIdx="0" presStyleCnt="2"/>
      <dgm:spPr/>
      <dgm:t>
        <a:bodyPr/>
        <a:lstStyle/>
        <a:p>
          <a:endParaRPr lang="uk-UA"/>
        </a:p>
      </dgm:t>
    </dgm:pt>
    <dgm:pt modelId="{4C890BD3-FA5E-470F-AC3B-E49D4248AB8A}" type="pres">
      <dgm:prSet presAssocID="{6E599B96-4674-442A-9602-5A6D8D851700}" presName="root2" presStyleCnt="0"/>
      <dgm:spPr/>
    </dgm:pt>
    <dgm:pt modelId="{C75121B4-8BA8-4312-B208-0268D68EC909}" type="pres">
      <dgm:prSet presAssocID="{6E599B96-4674-442A-9602-5A6D8D85170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5D17BA3-0127-4722-8EFB-E028EEEAABD6}" type="pres">
      <dgm:prSet presAssocID="{6E599B96-4674-442A-9602-5A6D8D851700}" presName="level3hierChild" presStyleCnt="0"/>
      <dgm:spPr/>
    </dgm:pt>
    <dgm:pt modelId="{CE5ED4E6-70F7-43FD-8E86-3254A963F8E3}" type="pres">
      <dgm:prSet presAssocID="{1E448392-E80D-43F1-B236-FEAC01CE047E}" presName="conn2-1" presStyleLbl="parChTrans1D2" presStyleIdx="1" presStyleCnt="2"/>
      <dgm:spPr/>
      <dgm:t>
        <a:bodyPr/>
        <a:lstStyle/>
        <a:p>
          <a:endParaRPr lang="uk-UA"/>
        </a:p>
      </dgm:t>
    </dgm:pt>
    <dgm:pt modelId="{43655FE6-ADD4-4591-883F-53CDF7C898A1}" type="pres">
      <dgm:prSet presAssocID="{1E448392-E80D-43F1-B236-FEAC01CE047E}" presName="connTx" presStyleLbl="parChTrans1D2" presStyleIdx="1" presStyleCnt="2"/>
      <dgm:spPr/>
      <dgm:t>
        <a:bodyPr/>
        <a:lstStyle/>
        <a:p>
          <a:endParaRPr lang="uk-UA"/>
        </a:p>
      </dgm:t>
    </dgm:pt>
    <dgm:pt modelId="{CA30D4A7-79F8-4533-9456-64A443FB1C17}" type="pres">
      <dgm:prSet presAssocID="{869926A8-4FAA-454E-927A-3787EECA8EFA}" presName="root2" presStyleCnt="0"/>
      <dgm:spPr/>
    </dgm:pt>
    <dgm:pt modelId="{1D13BB25-A1D5-4AA6-8C94-00ABC36AE5E5}" type="pres">
      <dgm:prSet presAssocID="{869926A8-4FAA-454E-927A-3787EECA8EF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043571C-02BB-452F-979E-D4CB0236D58F}" type="pres">
      <dgm:prSet presAssocID="{869926A8-4FAA-454E-927A-3787EECA8EFA}" presName="level3hierChild" presStyleCnt="0"/>
      <dgm:spPr/>
    </dgm:pt>
  </dgm:ptLst>
  <dgm:cxnLst>
    <dgm:cxn modelId="{FB99474E-456E-4966-93A0-598281C93E44}" type="presOf" srcId="{869926A8-4FAA-454E-927A-3787EECA8EFA}" destId="{1D13BB25-A1D5-4AA6-8C94-00ABC36AE5E5}" srcOrd="0" destOrd="0" presId="urn:microsoft.com/office/officeart/2008/layout/HorizontalMultiLevelHierarchy"/>
    <dgm:cxn modelId="{3A49F66D-0A80-4FD5-A40F-EA11A44C3743}" type="presOf" srcId="{A2DB90AE-150B-458F-BD2B-C2B003F59B2A}" destId="{C94CEB79-4A01-4D4A-93B6-08997A051A30}" srcOrd="1" destOrd="0" presId="urn:microsoft.com/office/officeart/2008/layout/HorizontalMultiLevelHierarchy"/>
    <dgm:cxn modelId="{480F9C3F-2E71-4595-8F3E-0B00488563CA}" srcId="{7CBFCFA5-38F5-4EF5-ABD1-E5DEBE62B0D4}" destId="{869926A8-4FAA-454E-927A-3787EECA8EFA}" srcOrd="1" destOrd="0" parTransId="{1E448392-E80D-43F1-B236-FEAC01CE047E}" sibTransId="{1FD3DDC3-DADD-4563-9294-CD0735DF3B91}"/>
    <dgm:cxn modelId="{D04A3540-80C2-4BFD-BA19-25613D87DB83}" type="presOf" srcId="{7CBFCFA5-38F5-4EF5-ABD1-E5DEBE62B0D4}" destId="{7DB8D73B-7499-4E71-9AA3-70716DA52D5B}" srcOrd="0" destOrd="0" presId="urn:microsoft.com/office/officeart/2008/layout/HorizontalMultiLevelHierarchy"/>
    <dgm:cxn modelId="{2E38EE74-2322-4DD4-A97F-7649C8E24AD1}" type="presOf" srcId="{6E599B96-4674-442A-9602-5A6D8D851700}" destId="{C75121B4-8BA8-4312-B208-0268D68EC909}" srcOrd="0" destOrd="0" presId="urn:microsoft.com/office/officeart/2008/layout/HorizontalMultiLevelHierarchy"/>
    <dgm:cxn modelId="{8F43D927-B383-40A0-8D6C-E63957FC9C5E}" srcId="{7DFCE802-4952-4CFD-9403-3AD01FE33B76}" destId="{7CBFCFA5-38F5-4EF5-ABD1-E5DEBE62B0D4}" srcOrd="0" destOrd="0" parTransId="{FEE4103E-E7F0-4437-B34C-3A6DE9FEAF68}" sibTransId="{5CE5B459-BF34-4DB3-A297-EE64955575BF}"/>
    <dgm:cxn modelId="{7C84EB34-327F-4BEB-8E48-4AC830EB1800}" srcId="{7CBFCFA5-38F5-4EF5-ABD1-E5DEBE62B0D4}" destId="{6E599B96-4674-442A-9602-5A6D8D851700}" srcOrd="0" destOrd="0" parTransId="{A2DB90AE-150B-458F-BD2B-C2B003F59B2A}" sibTransId="{B9E9742E-445D-4A53-91B1-1E27A87FF858}"/>
    <dgm:cxn modelId="{62B0CFAF-9F5A-4B33-93DB-7B44E96724BD}" type="presOf" srcId="{1E448392-E80D-43F1-B236-FEAC01CE047E}" destId="{CE5ED4E6-70F7-43FD-8E86-3254A963F8E3}" srcOrd="0" destOrd="0" presId="urn:microsoft.com/office/officeart/2008/layout/HorizontalMultiLevelHierarchy"/>
    <dgm:cxn modelId="{E9BE7880-37E3-4151-A5CE-BFAA37D8D34C}" type="presOf" srcId="{1E448392-E80D-43F1-B236-FEAC01CE047E}" destId="{43655FE6-ADD4-4591-883F-53CDF7C898A1}" srcOrd="1" destOrd="0" presId="urn:microsoft.com/office/officeart/2008/layout/HorizontalMultiLevelHierarchy"/>
    <dgm:cxn modelId="{5AEEDB42-AD56-4193-809D-761234038481}" type="presOf" srcId="{A2DB90AE-150B-458F-BD2B-C2B003F59B2A}" destId="{B3528746-7ABC-4DD9-B2F3-C943ECF4866E}" srcOrd="0" destOrd="0" presId="urn:microsoft.com/office/officeart/2008/layout/HorizontalMultiLevelHierarchy"/>
    <dgm:cxn modelId="{A0DBA85C-4A7A-4A88-B3B2-9FC9300035A0}" type="presOf" srcId="{7DFCE802-4952-4CFD-9403-3AD01FE33B76}" destId="{5795B9CC-66C1-4EE9-B744-2755104A95A0}" srcOrd="0" destOrd="0" presId="urn:microsoft.com/office/officeart/2008/layout/HorizontalMultiLevelHierarchy"/>
    <dgm:cxn modelId="{17719B62-89AC-42F3-9A33-04568CCC45D2}" type="presParOf" srcId="{5795B9CC-66C1-4EE9-B744-2755104A95A0}" destId="{C5ED81FD-7E6B-47E4-8941-B1BAC0FEABC0}" srcOrd="0" destOrd="0" presId="urn:microsoft.com/office/officeart/2008/layout/HorizontalMultiLevelHierarchy"/>
    <dgm:cxn modelId="{A8DD282F-38EF-4E1C-B41C-1455CD756132}" type="presParOf" srcId="{C5ED81FD-7E6B-47E4-8941-B1BAC0FEABC0}" destId="{7DB8D73B-7499-4E71-9AA3-70716DA52D5B}" srcOrd="0" destOrd="0" presId="urn:microsoft.com/office/officeart/2008/layout/HorizontalMultiLevelHierarchy"/>
    <dgm:cxn modelId="{E5784DD0-BE75-4448-A2F8-C98FB9FB98E5}" type="presParOf" srcId="{C5ED81FD-7E6B-47E4-8941-B1BAC0FEABC0}" destId="{46A2BE6E-EDE0-4A4F-AE79-03B98C0FD2D4}" srcOrd="1" destOrd="0" presId="urn:microsoft.com/office/officeart/2008/layout/HorizontalMultiLevelHierarchy"/>
    <dgm:cxn modelId="{298920F0-9B06-4680-8118-39FA8BFAC4AC}" type="presParOf" srcId="{46A2BE6E-EDE0-4A4F-AE79-03B98C0FD2D4}" destId="{B3528746-7ABC-4DD9-B2F3-C943ECF4866E}" srcOrd="0" destOrd="0" presId="urn:microsoft.com/office/officeart/2008/layout/HorizontalMultiLevelHierarchy"/>
    <dgm:cxn modelId="{C7D52A22-4A61-4FC2-8FB0-67FC45E90041}" type="presParOf" srcId="{B3528746-7ABC-4DD9-B2F3-C943ECF4866E}" destId="{C94CEB79-4A01-4D4A-93B6-08997A051A30}" srcOrd="0" destOrd="0" presId="urn:microsoft.com/office/officeart/2008/layout/HorizontalMultiLevelHierarchy"/>
    <dgm:cxn modelId="{C6C32207-0673-4EFE-9900-63157227F49C}" type="presParOf" srcId="{46A2BE6E-EDE0-4A4F-AE79-03B98C0FD2D4}" destId="{4C890BD3-FA5E-470F-AC3B-E49D4248AB8A}" srcOrd="1" destOrd="0" presId="urn:microsoft.com/office/officeart/2008/layout/HorizontalMultiLevelHierarchy"/>
    <dgm:cxn modelId="{4449B7D0-6D74-4AF7-A3DF-CE90234F5083}" type="presParOf" srcId="{4C890BD3-FA5E-470F-AC3B-E49D4248AB8A}" destId="{C75121B4-8BA8-4312-B208-0268D68EC909}" srcOrd="0" destOrd="0" presId="urn:microsoft.com/office/officeart/2008/layout/HorizontalMultiLevelHierarchy"/>
    <dgm:cxn modelId="{5260DE2D-9053-4D5D-9C95-EF1E5FF1A175}" type="presParOf" srcId="{4C890BD3-FA5E-470F-AC3B-E49D4248AB8A}" destId="{D5D17BA3-0127-4722-8EFB-E028EEEAABD6}" srcOrd="1" destOrd="0" presId="urn:microsoft.com/office/officeart/2008/layout/HorizontalMultiLevelHierarchy"/>
    <dgm:cxn modelId="{392C8FC0-36D0-46A7-876D-B0E61D614C10}" type="presParOf" srcId="{46A2BE6E-EDE0-4A4F-AE79-03B98C0FD2D4}" destId="{CE5ED4E6-70F7-43FD-8E86-3254A963F8E3}" srcOrd="2" destOrd="0" presId="urn:microsoft.com/office/officeart/2008/layout/HorizontalMultiLevelHierarchy"/>
    <dgm:cxn modelId="{0B42F8F1-B3CB-4E20-AD88-4FD924AEDD27}" type="presParOf" srcId="{CE5ED4E6-70F7-43FD-8E86-3254A963F8E3}" destId="{43655FE6-ADD4-4591-883F-53CDF7C898A1}" srcOrd="0" destOrd="0" presId="urn:microsoft.com/office/officeart/2008/layout/HorizontalMultiLevelHierarchy"/>
    <dgm:cxn modelId="{27B1C052-B981-4F88-A957-0F87D391629A}" type="presParOf" srcId="{46A2BE6E-EDE0-4A4F-AE79-03B98C0FD2D4}" destId="{CA30D4A7-79F8-4533-9456-64A443FB1C17}" srcOrd="3" destOrd="0" presId="urn:microsoft.com/office/officeart/2008/layout/HorizontalMultiLevelHierarchy"/>
    <dgm:cxn modelId="{C65DE87A-E169-4120-8D7E-DA67D4B2D683}" type="presParOf" srcId="{CA30D4A7-79F8-4533-9456-64A443FB1C17}" destId="{1D13BB25-A1D5-4AA6-8C94-00ABC36AE5E5}" srcOrd="0" destOrd="0" presId="urn:microsoft.com/office/officeart/2008/layout/HorizontalMultiLevelHierarchy"/>
    <dgm:cxn modelId="{8EA91BF6-78B8-4338-968C-AEBE6ABB99ED}" type="presParOf" srcId="{CA30D4A7-79F8-4533-9456-64A443FB1C17}" destId="{F043571C-02BB-452F-979E-D4CB0236D58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ED4E6-70F7-43FD-8E86-3254A963F8E3}">
      <dsp:nvSpPr>
        <dsp:cNvPr id="0" name=""/>
        <dsp:cNvSpPr/>
      </dsp:nvSpPr>
      <dsp:spPr>
        <a:xfrm>
          <a:off x="2423478" y="2462338"/>
          <a:ext cx="613811" cy="584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6905" y="0"/>
              </a:lnTo>
              <a:lnTo>
                <a:pt x="306905" y="584805"/>
              </a:lnTo>
              <a:lnTo>
                <a:pt x="613811" y="58480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2709189" y="2733545"/>
        <a:ext cx="42389" cy="42389"/>
      </dsp:txXfrm>
    </dsp:sp>
    <dsp:sp modelId="{B3528746-7ABC-4DD9-B2F3-C943ECF4866E}">
      <dsp:nvSpPr>
        <dsp:cNvPr id="0" name=""/>
        <dsp:cNvSpPr/>
      </dsp:nvSpPr>
      <dsp:spPr>
        <a:xfrm>
          <a:off x="2423478" y="1877532"/>
          <a:ext cx="613811" cy="584805"/>
        </a:xfrm>
        <a:custGeom>
          <a:avLst/>
          <a:gdLst/>
          <a:ahLst/>
          <a:cxnLst/>
          <a:rect l="0" t="0" r="0" b="0"/>
          <a:pathLst>
            <a:path>
              <a:moveTo>
                <a:pt x="0" y="584805"/>
              </a:moveTo>
              <a:lnTo>
                <a:pt x="306905" y="584805"/>
              </a:lnTo>
              <a:lnTo>
                <a:pt x="306905" y="0"/>
              </a:lnTo>
              <a:lnTo>
                <a:pt x="613811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2709189" y="2148740"/>
        <a:ext cx="42389" cy="42389"/>
      </dsp:txXfrm>
    </dsp:sp>
    <dsp:sp modelId="{7DB8D73B-7499-4E71-9AA3-70716DA52D5B}">
      <dsp:nvSpPr>
        <dsp:cNvPr id="0" name=""/>
        <dsp:cNvSpPr/>
      </dsp:nvSpPr>
      <dsp:spPr>
        <a:xfrm rot="16200000">
          <a:off x="-506703" y="1994493"/>
          <a:ext cx="4924676" cy="93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Ядерні перетворення</a:t>
          </a:r>
          <a:endParaRPr lang="uk-UA" sz="3900" kern="1200" dirty="0"/>
        </a:p>
      </dsp:txBody>
      <dsp:txXfrm>
        <a:off x="-506703" y="1994493"/>
        <a:ext cx="4924676" cy="935688"/>
      </dsp:txXfrm>
    </dsp:sp>
    <dsp:sp modelId="{C75121B4-8BA8-4312-B208-0268D68EC909}">
      <dsp:nvSpPr>
        <dsp:cNvPr id="0" name=""/>
        <dsp:cNvSpPr/>
      </dsp:nvSpPr>
      <dsp:spPr>
        <a:xfrm>
          <a:off x="3037289" y="1409688"/>
          <a:ext cx="3069058" cy="9356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Радіоактивний розпад</a:t>
          </a:r>
          <a:endParaRPr lang="uk-UA" sz="3300" kern="1200" dirty="0"/>
        </a:p>
      </dsp:txBody>
      <dsp:txXfrm>
        <a:off x="3037289" y="1409688"/>
        <a:ext cx="3069058" cy="935688"/>
      </dsp:txXfrm>
    </dsp:sp>
    <dsp:sp modelId="{1D13BB25-A1D5-4AA6-8C94-00ABC36AE5E5}">
      <dsp:nvSpPr>
        <dsp:cNvPr id="0" name=""/>
        <dsp:cNvSpPr/>
      </dsp:nvSpPr>
      <dsp:spPr>
        <a:xfrm>
          <a:off x="3037289" y="2579299"/>
          <a:ext cx="3069058" cy="9356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Ядерні реакції</a:t>
          </a:r>
          <a:endParaRPr lang="uk-UA" sz="3300" kern="1200" dirty="0"/>
        </a:p>
      </dsp:txBody>
      <dsp:txXfrm>
        <a:off x="3037289" y="2579299"/>
        <a:ext cx="3069058" cy="93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88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1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9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1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5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8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1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5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6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41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600" dirty="0" err="1" smtClean="0">
                <a:solidFill>
                  <a:srgbClr val="FF0000"/>
                </a:solidFill>
              </a:rPr>
              <a:t>Розв</a:t>
            </a:r>
            <a:r>
              <a:rPr lang="en-US" sz="6600" dirty="0" smtClean="0">
                <a:solidFill>
                  <a:srgbClr val="FF0000"/>
                </a:solidFill>
              </a:rPr>
              <a:t>’</a:t>
            </a:r>
            <a:r>
              <a:rPr lang="uk-UA" sz="6600" dirty="0" err="1" smtClean="0">
                <a:solidFill>
                  <a:srgbClr val="FF0000"/>
                </a:solidFill>
              </a:rPr>
              <a:t>язування</a:t>
            </a:r>
            <a:r>
              <a:rPr lang="uk-UA" sz="6600" dirty="0" smtClean="0">
                <a:solidFill>
                  <a:srgbClr val="FF0000"/>
                </a:solidFill>
              </a:rPr>
              <a:t> задач </a:t>
            </a:r>
            <a:endParaRPr lang="uk-UA" sz="6600" dirty="0">
              <a:solidFill>
                <a:srgbClr val="FF000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69848" y="5104016"/>
            <a:ext cx="7891272" cy="106984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Фізика 11 клас 13.04.202р.</a:t>
            </a:r>
          </a:p>
        </p:txBody>
      </p:sp>
    </p:spTree>
    <p:extLst>
      <p:ext uri="{BB962C8B-B14F-4D97-AF65-F5344CB8AC3E}">
        <p14:creationId xmlns:p14="http://schemas.microsoft.com/office/powerpoint/2010/main" val="39831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>
            <a:spLocks noGrp="1"/>
          </p:cNvSpPr>
          <p:nvPr>
            <p:ph idx="1"/>
          </p:nvPr>
        </p:nvSpPr>
        <p:spPr>
          <a:xfrm>
            <a:off x="428596" y="2354208"/>
            <a:ext cx="8402667" cy="136366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Знайти</a:t>
            </a:r>
            <a:r>
              <a:rPr lang="ru-RU" dirty="0" smtClean="0"/>
              <a:t> дефект </a:t>
            </a:r>
            <a:r>
              <a:rPr lang="ru-RU" dirty="0" err="1" smtClean="0"/>
              <a:t>маси</a:t>
            </a:r>
            <a:r>
              <a:rPr lang="ru-RU" dirty="0" smtClean="0"/>
              <a:t> ядра атома </a:t>
            </a:r>
            <a:r>
              <a:rPr lang="ru-RU" dirty="0" err="1" smtClean="0"/>
              <a:t>дейтерія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 rotWithShape="1">
          <a:blip r:embed="rId2"/>
          <a:srcRect r="13838" b="-10904"/>
          <a:stretch/>
        </p:blipFill>
        <p:spPr bwMode="auto">
          <a:xfrm>
            <a:off x="3857588" y="4646566"/>
            <a:ext cx="4554892" cy="33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534521"/>
            <a:ext cx="928694" cy="50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единительная линия 23"/>
          <p:cNvCxnSpPr/>
          <p:nvPr/>
        </p:nvCxnSpPr>
        <p:spPr>
          <a:xfrm>
            <a:off x="3857588" y="3074931"/>
            <a:ext cx="32" cy="19288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27"/>
          <p:cNvCxnSpPr/>
          <p:nvPr/>
        </p:nvCxnSpPr>
        <p:spPr>
          <a:xfrm>
            <a:off x="857224" y="4503691"/>
            <a:ext cx="300039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50" y="3074931"/>
            <a:ext cx="287494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14"/>
          <p:cNvSpPr/>
          <p:nvPr/>
        </p:nvSpPr>
        <p:spPr>
          <a:xfrm>
            <a:off x="8072462" y="2146237"/>
            <a:ext cx="857256" cy="71438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 rotWithShape="1">
          <a:blip r:embed="rId5"/>
          <a:srcRect r="19022" b="3419"/>
          <a:stretch/>
        </p:blipFill>
        <p:spPr bwMode="auto">
          <a:xfrm>
            <a:off x="3929058" y="3146369"/>
            <a:ext cx="3760215" cy="34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3574997"/>
            <a:ext cx="346199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99302" y="4075063"/>
            <a:ext cx="425651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кутник 14"/>
              <p:cNvSpPr/>
              <p:nvPr/>
            </p:nvSpPr>
            <p:spPr>
              <a:xfrm>
                <a:off x="8125536" y="2175514"/>
                <a:ext cx="774827" cy="590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uk-UA" sz="32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PrePr>
                        <m:sub>
                          <m:r>
                            <a:rPr lang="uk-UA" sz="32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sub>
                        <m:sup>
                          <m:r>
                            <a:rPr lang="uk-UA" sz="32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US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sPre>
                    </m:oMath>
                  </m:oMathPara>
                </a14:m>
                <a:endParaRPr lang="uk-UA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Прямокут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536" y="2175514"/>
                <a:ext cx="774827" cy="5906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2"/>
          <p:cNvPicPr>
            <a:picLocks noChangeAspect="1" noChangeArrowheads="1"/>
          </p:cNvPicPr>
          <p:nvPr/>
        </p:nvPicPr>
        <p:blipFill rotWithShape="1">
          <a:blip r:embed="rId4"/>
          <a:srcRect l="66740" b="73650"/>
          <a:stretch/>
        </p:blipFill>
        <p:spPr bwMode="auto">
          <a:xfrm>
            <a:off x="8451615" y="4609332"/>
            <a:ext cx="956205" cy="33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 rotWithShape="1">
          <a:blip r:embed="rId4"/>
          <a:srcRect l="66740" b="73650"/>
          <a:stretch/>
        </p:blipFill>
        <p:spPr bwMode="auto">
          <a:xfrm>
            <a:off x="7693548" y="3146369"/>
            <a:ext cx="956205" cy="33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uk-UA" sz="5300" dirty="0" smtClean="0"/>
              <a:t>Розв’язування вправ і задач</a:t>
            </a:r>
            <a:endParaRPr lang="uk-UA" sz="5300" dirty="0"/>
          </a:p>
        </p:txBody>
      </p:sp>
    </p:spTree>
    <p:extLst>
      <p:ext uri="{BB962C8B-B14F-4D97-AF65-F5344CB8AC3E}">
        <p14:creationId xmlns:p14="http://schemas.microsoft.com/office/powerpoint/2010/main" val="155189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648393" y="2459504"/>
            <a:ext cx="109977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dirty="0"/>
              <a:t> </a:t>
            </a:r>
            <a:r>
              <a:rPr lang="uk-UA" sz="2800" dirty="0"/>
              <a:t>це енергія, необхідна для розщеплення ядра на окремі нуклони</a:t>
            </a:r>
            <a:endParaRPr lang="uk-UA" dirty="0"/>
          </a:p>
          <a:p>
            <a:pPr algn="ctr">
              <a:buNone/>
            </a:pPr>
            <a:r>
              <a:rPr lang="ru-RU" sz="6000" dirty="0" err="1">
                <a:solidFill>
                  <a:srgbClr val="FF0000"/>
                </a:solidFill>
              </a:rPr>
              <a:t>Е</a:t>
            </a:r>
            <a:r>
              <a:rPr lang="ru-RU" sz="6000" baseline="-25000" dirty="0" err="1">
                <a:solidFill>
                  <a:srgbClr val="FF0000"/>
                </a:solidFill>
              </a:rPr>
              <a:t>зв</a:t>
            </a:r>
            <a:r>
              <a:rPr lang="en-US" sz="6000" baseline="-25000" dirty="0">
                <a:solidFill>
                  <a:srgbClr val="FF0000"/>
                </a:solidFill>
              </a:rPr>
              <a:t>’</a:t>
            </a:r>
            <a:r>
              <a:rPr lang="en-US" sz="6000" baseline="-25000" dirty="0" err="1">
                <a:solidFill>
                  <a:srgbClr val="FF0000"/>
                </a:solidFill>
              </a:rPr>
              <a:t>язку</a:t>
            </a:r>
            <a:r>
              <a:rPr lang="uk-UA" sz="6000" dirty="0">
                <a:solidFill>
                  <a:srgbClr val="FF0000"/>
                </a:solidFill>
              </a:rPr>
              <a:t> =∆</a:t>
            </a:r>
            <a:r>
              <a:rPr lang="en-US" sz="6000" dirty="0">
                <a:solidFill>
                  <a:srgbClr val="FF0000"/>
                </a:solidFill>
              </a:rPr>
              <a:t>m </a:t>
            </a:r>
            <a:r>
              <a:rPr lang="uk-UA" sz="6000" dirty="0">
                <a:solidFill>
                  <a:srgbClr val="FF0000"/>
                </a:solidFill>
              </a:rPr>
              <a:t>с</a:t>
            </a:r>
            <a:r>
              <a:rPr lang="uk-UA" sz="6000" baseline="30000" dirty="0">
                <a:solidFill>
                  <a:srgbClr val="FF0000"/>
                </a:solidFill>
              </a:rPr>
              <a:t>2</a:t>
            </a:r>
          </a:p>
          <a:p>
            <a:pPr algn="ctr">
              <a:buNone/>
            </a:pPr>
            <a:r>
              <a:rPr lang="uk-UA" sz="2400" dirty="0"/>
              <a:t> </a:t>
            </a:r>
            <a:endParaRPr lang="uk-UA" sz="2400" dirty="0" smtClean="0"/>
          </a:p>
          <a:p>
            <a:pPr algn="ctr">
              <a:buNone/>
            </a:pPr>
            <a:r>
              <a:rPr lang="uk-UA" sz="2400" dirty="0" smtClean="0"/>
              <a:t>Енергію </a:t>
            </a:r>
            <a:r>
              <a:rPr lang="uk-UA" sz="2400" dirty="0"/>
              <a:t>зв'язку визначає дефект маси: що більший дефект маси, то більша енергія зв'язку й стійкіше ядро.</a:t>
            </a:r>
          </a:p>
          <a:p>
            <a:pPr algn="ctr">
              <a:buNone/>
            </a:pPr>
            <a:endParaRPr lang="uk-UA" sz="2400" u="sng" dirty="0" smtClean="0"/>
          </a:p>
          <a:p>
            <a:pPr algn="ctr">
              <a:buNone/>
            </a:pPr>
            <a:r>
              <a:rPr lang="uk-UA" sz="3600" u="sng" dirty="0" smtClean="0"/>
              <a:t>Якщо </a:t>
            </a:r>
            <a:r>
              <a:rPr lang="uk-UA" sz="3600" u="sng" dirty="0"/>
              <a:t>∆</a:t>
            </a:r>
            <a:r>
              <a:rPr lang="en-US" sz="3600" u="sng" dirty="0"/>
              <a:t>m</a:t>
            </a:r>
            <a:r>
              <a:rPr lang="uk-UA" sz="3600" u="sng" dirty="0"/>
              <a:t>= 1 </a:t>
            </a:r>
            <a:r>
              <a:rPr lang="uk-UA" sz="3600" u="sng" dirty="0" err="1"/>
              <a:t>а.о.м.,то</a:t>
            </a:r>
            <a:r>
              <a:rPr lang="uk-UA" sz="3600" u="sng" dirty="0"/>
              <a:t> </a:t>
            </a:r>
            <a:r>
              <a:rPr lang="ru-RU" sz="3600" u="sng" dirty="0" err="1"/>
              <a:t>Е</a:t>
            </a:r>
            <a:r>
              <a:rPr lang="ru-RU" sz="3600" u="sng" baseline="-25000" dirty="0" err="1"/>
              <a:t>зв</a:t>
            </a:r>
            <a:r>
              <a:rPr lang="en-US" sz="3600" u="sng" baseline="-25000" dirty="0"/>
              <a:t>’</a:t>
            </a:r>
            <a:r>
              <a:rPr lang="en-US" sz="3600" u="sng" baseline="-25000" dirty="0" err="1"/>
              <a:t>язку</a:t>
            </a:r>
            <a:r>
              <a:rPr lang="uk-UA" sz="3600" u="sng" dirty="0"/>
              <a:t> = 931,5 </a:t>
            </a:r>
            <a:r>
              <a:rPr lang="uk-UA" sz="3600" u="sng" dirty="0" err="1"/>
              <a:t>МеВ</a:t>
            </a:r>
            <a:endParaRPr lang="uk-UA" sz="36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69847" y="484632"/>
            <a:ext cx="10759163" cy="1609344"/>
          </a:xfrm>
        </p:spPr>
        <p:txBody>
          <a:bodyPr>
            <a:normAutofit/>
          </a:bodyPr>
          <a:lstStyle/>
          <a:p>
            <a:r>
              <a:rPr lang="uk-UA" sz="5000" dirty="0" smtClean="0"/>
              <a:t>Енергія зв’язку атомного ядра -</a:t>
            </a:r>
            <a:endParaRPr lang="uk-UA" sz="5000" dirty="0"/>
          </a:p>
        </p:txBody>
      </p:sp>
    </p:spTree>
    <p:extLst>
      <p:ext uri="{BB962C8B-B14F-4D97-AF65-F5344CB8AC3E}">
        <p14:creationId xmlns:p14="http://schemas.microsoft.com/office/powerpoint/2010/main" val="4207206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FFC000"/>
                </a:solidFill>
              </a:rPr>
              <a:t>Домашнє завдання</a:t>
            </a:r>
            <a:endParaRPr lang="uk-UA" sz="4800" dirty="0">
              <a:solidFill>
                <a:srgbClr val="FFC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Повторити параграф 40</a:t>
            </a:r>
          </a:p>
          <a:p>
            <a:r>
              <a:rPr lang="uk-UA" sz="3600" dirty="0" smtClean="0"/>
              <a:t>Вправа 40 (3,4)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21823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Питання для повторення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06336" y="2121408"/>
            <a:ext cx="7506392" cy="405079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Яка будова атома?</a:t>
            </a:r>
          </a:p>
          <a:p>
            <a:r>
              <a:rPr lang="uk-UA" sz="3600" dirty="0" smtClean="0"/>
              <a:t>Що таке нуклон?</a:t>
            </a:r>
          </a:p>
          <a:p>
            <a:r>
              <a:rPr lang="uk-UA" sz="3600" dirty="0" smtClean="0"/>
              <a:t>Які сили визначають міцність/стійкість атомних </a:t>
            </a:r>
            <a:r>
              <a:rPr lang="uk-UA" sz="3600" dirty="0" err="1" smtClean="0"/>
              <a:t>ядер</a:t>
            </a:r>
            <a:r>
              <a:rPr lang="uk-UA" sz="3600" dirty="0" smtClean="0"/>
              <a:t>? Назвіть властивості цих сил</a:t>
            </a:r>
          </a:p>
          <a:p>
            <a:r>
              <a:rPr lang="uk-UA" sz="3600" dirty="0" smtClean="0"/>
              <a:t>Що називають ізотопами?</a:t>
            </a:r>
          </a:p>
          <a:p>
            <a:endParaRPr lang="uk-UA" sz="3600" dirty="0"/>
          </a:p>
        </p:txBody>
      </p:sp>
      <p:pic>
        <p:nvPicPr>
          <p:cNvPr id="1028" name="Picture 4" descr="будова атом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" t="11446" r="53851" b="13193"/>
          <a:stretch/>
        </p:blipFill>
        <p:spPr bwMode="auto">
          <a:xfrm>
            <a:off x="8312728" y="2112329"/>
            <a:ext cx="3549535" cy="348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5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60646282"/>
              </p:ext>
            </p:extLst>
          </p:nvPr>
        </p:nvGraphicFramePr>
        <p:xfrm>
          <a:off x="-428567" y="1933324"/>
          <a:ext cx="7594138" cy="4924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803322" y="400458"/>
            <a:ext cx="100848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u="sng" dirty="0" smtClean="0"/>
              <a:t>Ядерні перетворення </a:t>
            </a:r>
            <a:r>
              <a:rPr lang="uk-UA" sz="3600" dirty="0" smtClean="0"/>
              <a:t>– процеси, під час яких одні ядра переходять (перетворюються) в інші.</a:t>
            </a:r>
            <a:endParaRPr lang="uk-UA" sz="3600" dirty="0"/>
          </a:p>
        </p:txBody>
      </p:sp>
      <p:pic>
        <p:nvPicPr>
          <p:cNvPr id="3078" name="Picture 6" descr="Nuclear fusion in The Azimuth Projec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193" y="1830356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96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Позначення елементарних частинок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Місце для вмісту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uk-UA" sz="3200" dirty="0" smtClean="0"/>
                  <a:t>Електрон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uk-UA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uk-UA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uk-UA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е</m:t>
                        </m:r>
                      </m:e>
                    </m:sPre>
                  </m:oMath>
                </a14:m>
                <a:r>
                  <a:rPr lang="uk-UA" sz="3200" dirty="0" smtClean="0"/>
                  <a:t> або </a:t>
                </a:r>
                <a:r>
                  <a:rPr lang="uk-UA" sz="3200" dirty="0" smtClean="0">
                    <a:sym typeface="Symbol" panose="05050102010706020507" pitchFamily="18" charset="2"/>
                  </a:rPr>
                  <a:t>-частинка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32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𝑞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=−1,6∗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−19</m:t>
                        </m:r>
                      </m:sup>
                    </m:sSup>
                    <m:r>
                      <a:rPr lang="uk-UA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Кл</m:t>
                    </m:r>
                  </m:oMath>
                </a14:m>
                <a:r>
                  <a:rPr lang="uk-UA" sz="32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𝑚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9,1</m:t>
                    </m:r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31</m:t>
                        </m:r>
                      </m:sup>
                    </m:sSup>
                    <m:r>
                      <a:rPr lang="uk-UA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кг</m:t>
                    </m:r>
                  </m:oMath>
                </a14:m>
                <a:r>
                  <a:rPr lang="uk-UA" sz="3200" dirty="0" smtClean="0"/>
                  <a:t>)</a:t>
                </a:r>
              </a:p>
              <a:p>
                <a:r>
                  <a:rPr lang="uk-UA" sz="3200" dirty="0" smtClean="0"/>
                  <a:t>Протон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uk-UA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uk-UA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sPre>
                  </m:oMath>
                </a14:m>
                <a:r>
                  <a:rPr lang="uk-UA" sz="3200" dirty="0"/>
                  <a:t> або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sz="3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PrePr>
                      <m:sub>
                        <m:r>
                          <a:rPr lang="en-US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sub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sPre>
                    <m:r>
                      <a:rPr lang="uk-UA" sz="32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uk-UA" sz="3200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𝑞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𝑝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=1,6∗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−19</m:t>
                        </m:r>
                      </m:sup>
                    </m:sSup>
                    <m:r>
                      <a:rPr lang="uk-UA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Кл</m:t>
                    </m:r>
                  </m:oMath>
                </a14:m>
                <a:r>
                  <a:rPr lang="uk-UA" sz="3200" dirty="0" smtClean="0"/>
                  <a:t>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 </m:t>
                    </m:r>
                    <m:sSub>
                      <m:sSubPr>
                        <m:ctrlP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𝑝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1836,2</m:t>
                    </m:r>
                    <m:sSub>
                      <m:sSubPr>
                        <m:ctrlP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𝑚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uk-UA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1,6726</m:t>
                    </m:r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uk-UA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27</m:t>
                        </m:r>
                      </m:sup>
                    </m:sSup>
                    <m:r>
                      <a:rPr lang="uk-UA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кг</m:t>
                    </m:r>
                  </m:oMath>
                </a14:m>
                <a:r>
                  <a:rPr lang="uk-UA" sz="3200" dirty="0"/>
                  <a:t>)</a:t>
                </a:r>
              </a:p>
              <a:p>
                <a:r>
                  <a:rPr lang="uk-UA" sz="3200" dirty="0" smtClean="0"/>
                  <a:t>Нейтрон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sPre>
                  </m:oMath>
                </a14:m>
                <a:r>
                  <a:rPr lang="uk-UA" sz="3200" dirty="0" smtClean="0"/>
                  <a:t> </a:t>
                </a:r>
                <a:r>
                  <a:rPr lang="uk-UA" sz="3200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𝑞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</m:t>
                    </m:r>
                  </m:oMath>
                </a14:m>
                <a:r>
                  <a:rPr lang="uk-UA" sz="32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=1839</m:t>
                    </m:r>
                    <m:sSub>
                      <m:sSubPr>
                        <m:ctrlP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𝑚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𝑒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uk-UA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1,6749</m:t>
                    </m:r>
                    <m:r>
                      <a:rPr lang="en-US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uk-UA" sz="3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27</m:t>
                        </m:r>
                      </m:sup>
                    </m:sSup>
                    <m:r>
                      <a:rPr lang="uk-UA" sz="3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кг</m:t>
                    </m:r>
                  </m:oMath>
                </a14:m>
                <a:r>
                  <a:rPr lang="uk-UA" sz="3200" dirty="0"/>
                  <a:t>)</a:t>
                </a:r>
              </a:p>
              <a:p>
                <a:r>
                  <a:rPr lang="uk-UA" sz="3200" dirty="0" smtClean="0">
                    <a:sym typeface="Symbol" panose="05050102010706020507" pitchFamily="18" charset="2"/>
                  </a:rPr>
                  <a:t></a:t>
                </a:r>
                <a:r>
                  <a:rPr lang="uk-UA" sz="3200" dirty="0" smtClean="0"/>
                  <a:t>-частинка -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uk-UA" sz="3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PrePr>
                      <m:sub>
                        <m:r>
                          <a:rPr lang="uk-UA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  <m:sup>
                        <m:r>
                          <a:rPr lang="uk-UA" sz="3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sup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sPre>
                  </m:oMath>
                </a14:m>
                <a:endParaRPr lang="en-US" sz="3200" dirty="0" smtClean="0"/>
              </a:p>
              <a:p>
                <a:r>
                  <a:rPr lang="uk-UA" sz="3200" dirty="0" smtClean="0">
                    <a:solidFill>
                      <a:srgbClr val="FF0000"/>
                    </a:solidFill>
                    <a:sym typeface="Symbol" panose="05050102010706020507" pitchFamily="18" charset="2"/>
                  </a:rPr>
                  <a:t></a:t>
                </a:r>
                <a:r>
                  <a:rPr lang="uk-UA" sz="3200" dirty="0" smtClean="0">
                    <a:sym typeface="Symbol" panose="05050102010706020507" pitchFamily="18" charset="2"/>
                  </a:rPr>
                  <a:t>-квант – електромагнітне випромінювання</a:t>
                </a:r>
                <a:endParaRPr lang="uk-UA" sz="3200" dirty="0"/>
              </a:p>
            </p:txBody>
          </p:sp>
        </mc:Choice>
        <mc:Fallback xmlns="">
          <p:sp>
            <p:nvSpPr>
              <p:cNvPr id="3" name="Місце для вмісту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30" t="-3008" b="-1518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006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Правила зміщення Ф. </a:t>
            </a:r>
            <a:r>
              <a:rPr lang="uk-UA" dirty="0" err="1" smtClean="0"/>
              <a:t>Содді</a:t>
            </a:r>
            <a:endParaRPr lang="uk-UA" dirty="0"/>
          </a:p>
        </p:txBody>
      </p:sp>
      <p:pic>
        <p:nvPicPr>
          <p:cNvPr id="1028" name="Picture 4" descr="Фредерік Содді — Вікіпед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15" y="2380211"/>
            <a:ext cx="2695690" cy="380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Основне рівняння радіоактивного розпаду. Закон радіоактивного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39" y="2804102"/>
            <a:ext cx="6988510" cy="155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Основне рівняння радіоактивного розпаду. Закон радіоактивного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39" y="5029511"/>
            <a:ext cx="6988509" cy="172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05993" y="1947949"/>
            <a:ext cx="32087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u="sng" dirty="0" smtClean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uk-UA" sz="4400" b="1" u="sng" dirty="0" smtClean="0">
                <a:solidFill>
                  <a:srgbClr val="FF0000"/>
                </a:solidFill>
              </a:rPr>
              <a:t>-розпад</a:t>
            </a:r>
            <a:endParaRPr lang="uk-UA" sz="4400" b="1" u="sng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08762" y="4394665"/>
            <a:ext cx="32087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u="sng" dirty="0" smtClean="0">
                <a:solidFill>
                  <a:srgbClr val="FF0000"/>
                </a:solidFill>
                <a:sym typeface="Symbol" panose="05050102010706020507" pitchFamily="18" charset="2"/>
              </a:rPr>
              <a:t></a:t>
            </a:r>
            <a:r>
              <a:rPr lang="uk-UA" sz="4400" b="1" u="sng" dirty="0" smtClean="0">
                <a:solidFill>
                  <a:srgbClr val="FF0000"/>
                </a:solidFill>
              </a:rPr>
              <a:t>-розпад</a:t>
            </a:r>
            <a:endParaRPr lang="uk-UA" sz="4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Під час ядерних реакцій виконуються закони збереження:</a:t>
            </a:r>
            <a:endParaRPr lang="uk-UA" sz="4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69848" y="2611861"/>
            <a:ext cx="10058400" cy="405079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Електричного заряду</a:t>
            </a:r>
          </a:p>
          <a:p>
            <a:r>
              <a:rPr lang="uk-UA" sz="3600" dirty="0" smtClean="0"/>
              <a:t>Кількості нуклонів</a:t>
            </a:r>
          </a:p>
          <a:p>
            <a:r>
              <a:rPr lang="uk-UA" sz="3600" dirty="0"/>
              <a:t>і</a:t>
            </a:r>
            <a:r>
              <a:rPr lang="uk-UA" sz="3600" dirty="0" smtClean="0"/>
              <a:t> перетворення енергії</a:t>
            </a:r>
          </a:p>
          <a:p>
            <a:r>
              <a:rPr lang="uk-UA" sz="3600" dirty="0" smtClean="0"/>
              <a:t>Імпульсу</a:t>
            </a:r>
          </a:p>
          <a:p>
            <a:r>
              <a:rPr lang="uk-UA" sz="3600" dirty="0" smtClean="0"/>
              <a:t>Маси</a:t>
            </a:r>
          </a:p>
          <a:p>
            <a:pPr marL="0" indent="0">
              <a:buNone/>
            </a:pPr>
            <a:endParaRPr lang="uk-UA" sz="3600" dirty="0"/>
          </a:p>
        </p:txBody>
      </p:sp>
      <p:pic>
        <p:nvPicPr>
          <p:cNvPr id="2050" name="Picture 2" descr="Реакції сколювання — Вікіпед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842" y="2815353"/>
            <a:ext cx="4433038" cy="266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85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Типи ядерних реакцій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399066" y="1716668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>
                <a:solidFill>
                  <a:srgbClr val="FF0000"/>
                </a:solidFill>
              </a:rPr>
              <a:t>3</a:t>
            </a:r>
            <a:r>
              <a:rPr lang="uk-UA" sz="4000" b="1" dirty="0" smtClean="0">
                <a:solidFill>
                  <a:srgbClr val="FF0000"/>
                </a:solidFill>
              </a:rPr>
              <a:t>)</a:t>
            </a:r>
            <a:endParaRPr lang="uk-UA" sz="4000" dirty="0"/>
          </a:p>
        </p:txBody>
      </p:sp>
      <p:sp>
        <p:nvSpPr>
          <p:cNvPr id="5" name="Прямокутник 4"/>
          <p:cNvSpPr/>
          <p:nvPr/>
        </p:nvSpPr>
        <p:spPr>
          <a:xfrm>
            <a:off x="6430043" y="1727742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>
                <a:solidFill>
                  <a:srgbClr val="FF0000"/>
                </a:solidFill>
              </a:rPr>
              <a:t>4</a:t>
            </a:r>
            <a:r>
              <a:rPr lang="uk-UA" sz="4000" b="1" dirty="0" smtClean="0">
                <a:solidFill>
                  <a:srgbClr val="FF0000"/>
                </a:solidFill>
              </a:rPr>
              <a:t>)</a:t>
            </a:r>
            <a:endParaRPr lang="uk-UA" sz="4000" dirty="0"/>
          </a:p>
        </p:txBody>
      </p:sp>
      <p:pic>
        <p:nvPicPr>
          <p:cNvPr id="4098" name="Picture 2" descr="http://player.myshared.ru/17/1046716/slides/slide_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 t="14856" r="5605" b="9653"/>
          <a:stretch/>
        </p:blipFill>
        <p:spPr bwMode="auto">
          <a:xfrm>
            <a:off x="399066" y="2502130"/>
            <a:ext cx="5543482" cy="363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layer.myshared.ru/17/1046716/slides/slide_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22640" r="5387"/>
          <a:stretch/>
        </p:blipFill>
        <p:spPr bwMode="auto">
          <a:xfrm>
            <a:off x="6201295" y="2502130"/>
            <a:ext cx="5509651" cy="363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98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300" dirty="0" smtClean="0"/>
              <a:t>Розв’язування вправ і задач</a:t>
            </a:r>
            <a:endParaRPr lang="uk-UA" sz="5300" dirty="0"/>
          </a:p>
        </p:txBody>
      </p:sp>
      <p:sp>
        <p:nvSpPr>
          <p:cNvPr id="4" name="Прямокутник 3"/>
          <p:cNvSpPr/>
          <p:nvPr/>
        </p:nvSpPr>
        <p:spPr>
          <a:xfrm>
            <a:off x="811876" y="2052935"/>
            <a:ext cx="1021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u="sng" dirty="0"/>
              <a:t>Завдання 1.</a:t>
            </a:r>
            <a:r>
              <a:rPr lang="uk-UA" sz="2400" dirty="0"/>
              <a:t> Радіоактивне ядро атома Урану-233 зазнало </a:t>
            </a:r>
            <a:r>
              <a:rPr lang="el-GR" sz="2400" dirty="0"/>
              <a:t>α-</a:t>
            </a:r>
            <a:r>
              <a:rPr lang="uk-UA" sz="2400" dirty="0"/>
              <a:t>розпаду. Ядро якого елемента утворилося? Напишіть рівняння реакції.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кутник 4"/>
              <p:cNvSpPr/>
              <p:nvPr/>
            </p:nvSpPr>
            <p:spPr>
              <a:xfrm>
                <a:off x="2114841" y="3338082"/>
                <a:ext cx="1732141" cy="9432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uk-UA" sz="5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PrePr>
                        <m:sub>
                          <m:r>
                            <a:rPr lang="uk-UA" sz="5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92</m:t>
                          </m:r>
                        </m:sub>
                        <m:sup>
                          <m:r>
                            <a:rPr lang="uk-UA" sz="5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233</m:t>
                          </m:r>
                        </m:sup>
                        <m:e>
                          <m:r>
                            <a:rPr lang="en-US" sz="5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𝑈</m:t>
                          </m:r>
                        </m:e>
                      </m:sPre>
                    </m:oMath>
                  </m:oMathPara>
                </a14:m>
                <a:endParaRPr lang="uk-UA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кут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841" y="3338082"/>
                <a:ext cx="1732141" cy="9432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 зі стрілкою 8"/>
          <p:cNvCxnSpPr/>
          <p:nvPr/>
        </p:nvCxnSpPr>
        <p:spPr>
          <a:xfrm>
            <a:off x="3890354" y="3830524"/>
            <a:ext cx="82296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кутник 9"/>
              <p:cNvSpPr/>
              <p:nvPr/>
            </p:nvSpPr>
            <p:spPr>
              <a:xfrm>
                <a:off x="4813069" y="3358920"/>
                <a:ext cx="2176237" cy="9310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Pre>
                      <m:sPrePr>
                        <m:ctrlPr>
                          <a:rPr lang="uk-UA" sz="5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PrePr>
                      <m:sub>
                        <m:r>
                          <a:rPr lang="en-US" sz="5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b>
                      <m:sup>
                        <m:r>
                          <a:rPr lang="en-US" sz="5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sup>
                      <m:e>
                        <m:r>
                          <a:rPr lang="en-US" sz="5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𝐻𝑒</m:t>
                        </m:r>
                      </m:e>
                    </m:sPre>
                  </m:oMath>
                </a14:m>
                <a:r>
                  <a:rPr lang="en-US" sz="5400" dirty="0" smtClean="0">
                    <a:solidFill>
                      <a:schemeClr val="tx1"/>
                    </a:solidFill>
                  </a:rPr>
                  <a:t> + </a:t>
                </a:r>
                <a:endParaRPr lang="uk-UA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кут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069" y="3358920"/>
                <a:ext cx="2176237" cy="931024"/>
              </a:xfrm>
              <a:prstGeom prst="rect">
                <a:avLst/>
              </a:prstGeom>
              <a:blipFill>
                <a:blip r:embed="rId3"/>
                <a:stretch>
                  <a:fillRect t="-16993" r="-13725" b="-3921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4" name="Picture 4" descr="4) Торий - главное богатство Донбасса?: imhotype — LiveJour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5857" y="2784316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050943" y="4555374"/>
            <a:ext cx="2613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92-2=90</a:t>
            </a:r>
          </a:p>
          <a:p>
            <a:r>
              <a:rPr lang="uk-UA" sz="2800" dirty="0" smtClean="0"/>
              <a:t>233-4=229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кутник 13"/>
              <p:cNvSpPr/>
              <p:nvPr/>
            </p:nvSpPr>
            <p:spPr>
              <a:xfrm>
                <a:off x="6798263" y="3358920"/>
                <a:ext cx="2036648" cy="944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uk-UA" sz="5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PrePr>
                        <m:sub>
                          <m:r>
                            <a:rPr lang="uk-UA" sz="5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9</m:t>
                          </m:r>
                          <m:r>
                            <a:rPr lang="en-US" sz="5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0</m:t>
                          </m:r>
                        </m:sub>
                        <m:sup>
                          <m:r>
                            <a:rPr lang="uk-UA" sz="5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sz="5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29</m:t>
                          </m:r>
                        </m:sup>
                        <m:e>
                          <m:r>
                            <a:rPr lang="en-US" sz="5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𝑇h</m:t>
                          </m:r>
                        </m:e>
                      </m:sPre>
                    </m:oMath>
                  </m:oMathPara>
                </a14:m>
                <a:endParaRPr lang="uk-UA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Прямокут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263" y="3358920"/>
                <a:ext cx="2036648" cy="9441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51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000" dirty="0" smtClean="0"/>
              <a:t>Дефект маси атомного ядра -</a:t>
            </a:r>
            <a:endParaRPr lang="uk-UA" sz="5000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647122" y="2093976"/>
            <a:ext cx="10481126" cy="1149352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це різниця суми мас нуклонів, що входять до складу ядра, і маси самого ядра  </a:t>
            </a:r>
            <a:endParaRPr lang="uk-UA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572008"/>
            <a:ext cx="48015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5"/>
          <p:cNvSpPr/>
          <p:nvPr/>
        </p:nvSpPr>
        <p:spPr>
          <a:xfrm>
            <a:off x="1720975" y="2745539"/>
            <a:ext cx="6616689" cy="136094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 r="3896"/>
          <a:stretch>
            <a:fillRect/>
          </a:stretch>
        </p:blipFill>
        <p:spPr bwMode="auto">
          <a:xfrm>
            <a:off x="2257877" y="2996072"/>
            <a:ext cx="5286412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6233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Деревина</Template>
  <TotalTime>544</TotalTime>
  <Words>221</Words>
  <Application>Microsoft Office PowerPoint</Application>
  <PresentationFormat>Широкий екран</PresentationFormat>
  <Paragraphs>52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Cambria</vt:lpstr>
      <vt:lpstr>Cambria Math</vt:lpstr>
      <vt:lpstr>Rockwell</vt:lpstr>
      <vt:lpstr>Rockwell Condensed</vt:lpstr>
      <vt:lpstr>Symbol</vt:lpstr>
      <vt:lpstr>Wingdings</vt:lpstr>
      <vt:lpstr>Дерево</vt:lpstr>
      <vt:lpstr>Розв’язування задач </vt:lpstr>
      <vt:lpstr>Питання для повторення</vt:lpstr>
      <vt:lpstr>Презентація PowerPoint</vt:lpstr>
      <vt:lpstr>Позначення елементарних частинок</vt:lpstr>
      <vt:lpstr>Правила зміщення Ф. Содді</vt:lpstr>
      <vt:lpstr>Під час ядерних реакцій виконуються закони збереження:</vt:lpstr>
      <vt:lpstr>Типи ядерних реакцій</vt:lpstr>
      <vt:lpstr>Розв’язування вправ і задач</vt:lpstr>
      <vt:lpstr>Дефект маси атомного ядра -</vt:lpstr>
      <vt:lpstr>Розв’язування вправ і задач</vt:lpstr>
      <vt:lpstr>Енергія зв’язку атомного ядра -</vt:lpstr>
      <vt:lpstr>Домашнє завдання</vt:lpstr>
    </vt:vector>
  </TitlesOfParts>
  <Company>Інститут Модернізації та Змісту освіти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Ядерні Перетворення. Реакції поділу. Термоядерні реакції</dc:title>
  <dc:creator>Панзига Володимир</dc:creator>
  <cp:lastModifiedBy>RePack by Diakov</cp:lastModifiedBy>
  <cp:revision>18</cp:revision>
  <dcterms:created xsi:type="dcterms:W3CDTF">2020-04-28T06:18:08Z</dcterms:created>
  <dcterms:modified xsi:type="dcterms:W3CDTF">2022-04-11T10:32:48Z</dcterms:modified>
</cp:coreProperties>
</file>