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8" r:id="rId3"/>
    <p:sldId id="259" r:id="rId4"/>
    <p:sldId id="261" r:id="rId5"/>
    <p:sldId id="262" r:id="rId6"/>
    <p:sldId id="263" r:id="rId7"/>
    <p:sldId id="264" r:id="rId8"/>
    <p:sldId id="268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5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81" d="100"/>
          <a:sy n="81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3D4-08AD-4362-A5EF-E5B36DE7DCD6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1FF-FDF7-408F-9058-2204AB83A4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67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3D4-08AD-4362-A5EF-E5B36DE7DCD6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1FF-FDF7-408F-9058-2204AB83A4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742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8141B3D4-08AD-4362-A5EF-E5B36DE7DCD6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B9391FF-FDF7-408F-9058-2204AB83A4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740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3D4-08AD-4362-A5EF-E5B36DE7DCD6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1FF-FDF7-408F-9058-2204AB83A4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434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41B3D4-08AD-4362-A5EF-E5B36DE7DCD6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9391FF-FDF7-408F-9058-2204AB83A4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073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3D4-08AD-4362-A5EF-E5B36DE7DCD6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1FF-FDF7-408F-9058-2204AB83A4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680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3D4-08AD-4362-A5EF-E5B36DE7DCD6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1FF-FDF7-408F-9058-2204AB83A4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97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3D4-08AD-4362-A5EF-E5B36DE7DCD6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1FF-FDF7-408F-9058-2204AB83A4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339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3D4-08AD-4362-A5EF-E5B36DE7DCD6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1FF-FDF7-408F-9058-2204AB83A4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49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3D4-08AD-4362-A5EF-E5B36DE7DCD6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1FF-FDF7-408F-9058-2204AB83A4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163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3D4-08AD-4362-A5EF-E5B36DE7DCD6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91FF-FDF7-408F-9058-2204AB83A4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140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141B3D4-08AD-4362-A5EF-E5B36DE7DCD6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B9391FF-FDF7-408F-9058-2204AB83A4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826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Bell_Laboratorie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Фізика 11 клас 12.05.2022р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Мобільний зв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язок</a:t>
            </a:r>
            <a:endParaRPr lang="uk-UA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45975BD9-B9C9-48AE-96DF-8873126A487F}"/>
              </a:ext>
            </a:extLst>
          </p:cNvPr>
          <p:cNvSpPr/>
          <p:nvPr/>
        </p:nvSpPr>
        <p:spPr>
          <a:xfrm>
            <a:off x="117987" y="298554"/>
            <a:ext cx="6096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/>
              <a:t>Проте першого комерційного стільникового телефона від компанії «</a:t>
            </a:r>
            <a:r>
              <a:rPr lang="en-US" sz="2800" dirty="0"/>
              <a:t>Motorola» </a:t>
            </a:r>
            <a:r>
              <a:rPr lang="uk-UA" sz="2800" dirty="0"/>
              <a:t>довелося чекати </a:t>
            </a:r>
            <a:r>
              <a:rPr lang="uk-UA" sz="2800" b="1" dirty="0">
                <a:solidFill>
                  <a:srgbClr val="FFC000"/>
                </a:solidFill>
              </a:rPr>
              <a:t>ще майже 10 років</a:t>
            </a:r>
            <a:r>
              <a:rPr lang="uk-UA" sz="2800" dirty="0"/>
              <a:t>, і в продажу він з’явився 6 березня </a:t>
            </a:r>
            <a:r>
              <a:rPr lang="uk-UA" sz="2800" b="1" dirty="0">
                <a:solidFill>
                  <a:srgbClr val="FFC000"/>
                </a:solidFill>
              </a:rPr>
              <a:t>1983 року</a:t>
            </a:r>
            <a:r>
              <a:rPr lang="uk-UA" sz="2800" dirty="0"/>
              <a:t>, а за іншими даними - взагалі 13 жовтня того ж року. Важив він уже 800 грамів і коштував від 3500 до 3995 доларів (на сучасні гроші це понад десять тисяч $). За формою він нагадував цеглу, в один з боків якої була вбудована клавіатура для набору номера, а зверху стирчала стаціонарна антена.</a:t>
            </a:r>
          </a:p>
        </p:txBody>
      </p:sp>
    </p:spTree>
    <p:extLst>
      <p:ext uri="{BB962C8B-B14F-4D97-AF65-F5344CB8AC3E}">
        <p14:creationId xmlns:p14="http://schemas.microsoft.com/office/powerpoint/2010/main" val="19967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E62D787-9827-4190-8069-4160AA0AF9E1}"/>
              </a:ext>
            </a:extLst>
          </p:cNvPr>
          <p:cNvSpPr txBox="1"/>
          <p:nvPr/>
        </p:nvSpPr>
        <p:spPr>
          <a:xfrm>
            <a:off x="530942" y="147484"/>
            <a:ext cx="108094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C000"/>
                </a:solidFill>
              </a:rPr>
              <a:t>Мартін </a:t>
            </a:r>
            <a:r>
              <a:rPr lang="ru-RU" sz="2800" b="1" dirty="0">
                <a:solidFill>
                  <a:srgbClr val="FFC000"/>
                </a:solidFill>
              </a:rPr>
              <a:t>Купер </a:t>
            </a:r>
            <a:r>
              <a:rPr lang="uk-UA" sz="2800" dirty="0"/>
              <a:t>сказав: </a:t>
            </a:r>
          </a:p>
          <a:p>
            <a:r>
              <a:rPr lang="uk-UA" sz="2800" dirty="0"/>
              <a:t>«</a:t>
            </a:r>
            <a:r>
              <a:rPr lang="uk-UA" sz="2800" i="1" dirty="0"/>
              <a:t>Зараз змінилася ідея телефонного дзвінка. </a:t>
            </a:r>
          </a:p>
          <a:p>
            <a:r>
              <a:rPr lang="uk-UA" sz="2800" i="1" dirty="0"/>
              <a:t>Раніше ви телефонували у певне місце, а тепер - конкретно людині</a:t>
            </a:r>
            <a:r>
              <a:rPr lang="uk-UA" sz="2800" dirty="0"/>
              <a:t>».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1D0606-9C9E-4B4B-AEB1-0FD0776BA71E}"/>
              </a:ext>
            </a:extLst>
          </p:cNvPr>
          <p:cNvSpPr txBox="1"/>
          <p:nvPr/>
        </p:nvSpPr>
        <p:spPr>
          <a:xfrm>
            <a:off x="442937" y="1738581"/>
            <a:ext cx="11094576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Народився винахідник </a:t>
            </a:r>
            <a:r>
              <a:rPr lang="uk-UA" sz="2800" b="1" dirty="0"/>
              <a:t>1928</a:t>
            </a:r>
            <a:r>
              <a:rPr lang="uk-UA" sz="2800" dirty="0"/>
              <a:t> року в </a:t>
            </a:r>
            <a:r>
              <a:rPr lang="uk-UA" sz="2800" b="1" dirty="0"/>
              <a:t>Чикаго</a:t>
            </a:r>
            <a:r>
              <a:rPr lang="uk-UA" sz="2800" dirty="0"/>
              <a:t> в сім’ї емігрантів із України.</a:t>
            </a:r>
          </a:p>
          <a:p>
            <a:r>
              <a:rPr lang="uk-UA" sz="2800" dirty="0"/>
              <a:t>Він ніколи не був на рідній землі батьків </a:t>
            </a:r>
          </a:p>
          <a:p>
            <a:r>
              <a:rPr lang="uk-UA" sz="2800" dirty="0"/>
              <a:t>(батько із м. Сквири, що на Київщині, а мати із с. Павлиш </a:t>
            </a:r>
          </a:p>
          <a:p>
            <a:r>
              <a:rPr lang="uk-UA" sz="2800" dirty="0"/>
              <a:t>Кіровоградської області),</a:t>
            </a:r>
          </a:p>
          <a:p>
            <a:r>
              <a:rPr lang="uk-UA" sz="2800" dirty="0"/>
              <a:t>але про своє українське походження він завжди знав і </a:t>
            </a:r>
          </a:p>
          <a:p>
            <a:r>
              <a:rPr lang="uk-UA" sz="2800" dirty="0"/>
              <a:t>ніколи від нього не відмовлявся. </a:t>
            </a:r>
          </a:p>
          <a:p>
            <a:r>
              <a:rPr lang="uk-UA" sz="2800" dirty="0"/>
              <a:t>Його батько і мати тікали у 1917 році з України від війни і погромів </a:t>
            </a:r>
          </a:p>
          <a:p>
            <a:r>
              <a:rPr lang="uk-UA" sz="2800" dirty="0"/>
              <a:t>різними шляхами, а познайомилися вже на чужині.</a:t>
            </a:r>
          </a:p>
          <a:p>
            <a:r>
              <a:rPr lang="uk-UA" sz="2800" dirty="0"/>
              <a:t>Синові вони мало розповідали про ті важкі часи і пережите, </a:t>
            </a:r>
          </a:p>
          <a:p>
            <a:r>
              <a:rPr lang="uk-UA" sz="2800" dirty="0"/>
              <a:t>і він казав, що розуміє їх.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11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7D1018B-279E-4B91-B6CA-FEBD58B5C972}"/>
              </a:ext>
            </a:extLst>
          </p:cNvPr>
          <p:cNvSpPr txBox="1"/>
          <p:nvPr/>
        </p:nvSpPr>
        <p:spPr>
          <a:xfrm>
            <a:off x="435687" y="112973"/>
            <a:ext cx="111899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Своїм батькам Мартін дуже вдячний за освіту. </a:t>
            </a:r>
          </a:p>
          <a:p>
            <a:r>
              <a:rPr lang="uk-UA" sz="2800" dirty="0"/>
              <a:t>Не дивлячись на те, що роки його дитинства припали на роки </a:t>
            </a:r>
          </a:p>
          <a:p>
            <a:r>
              <a:rPr lang="uk-UA" sz="2800" dirty="0"/>
              <a:t>Великої Депресії та непросту емігрантську долю, </a:t>
            </a:r>
            <a:r>
              <a:rPr lang="ru-RU" sz="2800" dirty="0"/>
              <a:t>батьки </a:t>
            </a:r>
            <a:r>
              <a:rPr lang="uk-UA" sz="2800" dirty="0"/>
              <a:t>зробили все </a:t>
            </a:r>
          </a:p>
          <a:p>
            <a:r>
              <a:rPr lang="uk-UA" sz="2800" dirty="0"/>
              <a:t>для навчання сина. Він отримав диплом магістра </a:t>
            </a:r>
          </a:p>
          <a:p>
            <a:r>
              <a:rPr lang="uk-UA" sz="2800" b="1" dirty="0">
                <a:solidFill>
                  <a:srgbClr val="FFC000"/>
                </a:solidFill>
              </a:rPr>
              <a:t>Іллінойського інституту технологій</a:t>
            </a:r>
            <a:r>
              <a:rPr lang="uk-UA" sz="2800" dirty="0"/>
              <a:t>, став інженером-електротехніком.</a:t>
            </a:r>
          </a:p>
        </p:txBody>
      </p:sp>
    </p:spTree>
    <p:extLst>
      <p:ext uri="{BB962C8B-B14F-4D97-AF65-F5344CB8AC3E}">
        <p14:creationId xmlns:p14="http://schemas.microsoft.com/office/powerpoint/2010/main" val="37188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ADDBB5A-CC94-41AA-B1E6-B946C30D55C0}"/>
              </a:ext>
            </a:extLst>
          </p:cNvPr>
          <p:cNvSpPr txBox="1"/>
          <p:nvPr/>
        </p:nvSpPr>
        <p:spPr>
          <a:xfrm>
            <a:off x="0" y="137651"/>
            <a:ext cx="12192001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У </a:t>
            </a:r>
            <a:r>
              <a:rPr lang="uk-UA" sz="2800" b="1" dirty="0">
                <a:solidFill>
                  <a:srgbClr val="FFC000"/>
                </a:solidFill>
              </a:rPr>
              <a:t>1954 році </a:t>
            </a:r>
            <a:r>
              <a:rPr lang="uk-UA" sz="2800" dirty="0"/>
              <a:t>26-річний Мартін потрапив на роботу</a:t>
            </a:r>
          </a:p>
          <a:p>
            <a:r>
              <a:rPr lang="uk-UA" sz="2800" dirty="0"/>
              <a:t>у маленьку і мало кому відому компанію </a:t>
            </a:r>
            <a:r>
              <a:rPr lang="ru-RU" sz="2800" b="1" dirty="0">
                <a:solidFill>
                  <a:srgbClr val="FFC000"/>
                </a:solidFill>
              </a:rPr>
              <a:t>«</a:t>
            </a:r>
            <a:r>
              <a:rPr lang="en-US" sz="2800" b="1" dirty="0">
                <a:solidFill>
                  <a:srgbClr val="FFC000"/>
                </a:solidFill>
              </a:rPr>
              <a:t>Motorola</a:t>
            </a:r>
            <a:r>
              <a:rPr lang="ru-RU" sz="2800" b="1" dirty="0">
                <a:solidFill>
                  <a:srgbClr val="FFC000"/>
                </a:solidFill>
              </a:rPr>
              <a:t>»</a:t>
            </a:r>
            <a:r>
              <a:rPr lang="ru-RU" sz="2800" dirty="0"/>
              <a:t>. </a:t>
            </a:r>
          </a:p>
          <a:p>
            <a:r>
              <a:rPr lang="uk-UA" sz="2800" dirty="0"/>
              <a:t>Саме там він реалізував те, що не могли втілити </a:t>
            </a:r>
          </a:p>
          <a:p>
            <a:r>
              <a:rPr lang="uk-UA" sz="2800" dirty="0"/>
              <a:t>знані своїми винаходами інженери лідера ринку – </a:t>
            </a:r>
          </a:p>
          <a:p>
            <a:r>
              <a:rPr lang="uk-UA" sz="2800" dirty="0"/>
              <a:t>компанії </a:t>
            </a:r>
            <a:r>
              <a:rPr lang="uk-UA" sz="2800" b="1" dirty="0">
                <a:solidFill>
                  <a:srgbClr val="FFC000"/>
                </a:solidFill>
              </a:rPr>
              <a:t>«AT&amp;T». </a:t>
            </a:r>
            <a:r>
              <a:rPr lang="uk-UA" sz="2800" dirty="0"/>
              <a:t>Вони перенесли телефон в </a:t>
            </a:r>
          </a:p>
          <a:p>
            <a:r>
              <a:rPr lang="uk-UA" sz="2800" dirty="0"/>
              <a:t>автомобіль: тоді він важив майже 15 кг і мав вигляд </a:t>
            </a:r>
          </a:p>
          <a:p>
            <a:r>
              <a:rPr lang="uk-UA" sz="2800" dirty="0"/>
              <a:t>валізи. Але це був прорив! Вони змусили прилад рухатися. </a:t>
            </a:r>
          </a:p>
          <a:p>
            <a:r>
              <a:rPr lang="uk-UA" sz="2800" dirty="0"/>
              <a:t>Але щоб з’явився справді мобільний телефон, потрібно було прив’язати </a:t>
            </a:r>
          </a:p>
          <a:p>
            <a:r>
              <a:rPr lang="uk-UA" sz="2800" dirty="0"/>
              <a:t>його не до місця, а до конкретної людини.</a:t>
            </a:r>
          </a:p>
          <a:p>
            <a:endParaRPr lang="uk-UA" sz="2800" dirty="0"/>
          </a:p>
          <a:p>
            <a:r>
              <a:rPr lang="uk-UA" sz="2800" dirty="0"/>
              <a:t>На початку </a:t>
            </a:r>
            <a:r>
              <a:rPr lang="uk-UA" sz="2800" b="1" dirty="0">
                <a:solidFill>
                  <a:srgbClr val="FFC000"/>
                </a:solidFill>
              </a:rPr>
              <a:t>1970-х років </a:t>
            </a:r>
            <a:r>
              <a:rPr lang="uk-UA" sz="2800" dirty="0"/>
              <a:t>Мартін </a:t>
            </a:r>
            <a:r>
              <a:rPr lang="ru-RU" sz="2800" dirty="0"/>
              <a:t>Купер </a:t>
            </a:r>
            <a:r>
              <a:rPr lang="uk-UA" sz="2800" dirty="0"/>
              <a:t>обійняв посаду керівника відділу, </a:t>
            </a:r>
          </a:p>
          <a:p>
            <a:r>
              <a:rPr lang="uk-UA" sz="2800" dirty="0"/>
              <a:t>відповідального за автомобільну телефонію. У той час він запропонував ідею </a:t>
            </a:r>
          </a:p>
          <a:p>
            <a:r>
              <a:rPr lang="uk-UA" sz="2800" dirty="0"/>
              <a:t>про зменшення розміру пристрою до такого, щоб люди могли носити його з собою в руці. Знайти потрібні технологічні рішення намагалися кілька фірм,</a:t>
            </a:r>
          </a:p>
          <a:p>
            <a:r>
              <a:rPr lang="uk-UA" sz="2800" dirty="0"/>
              <a:t>але на той час ніхто не досяг успіху.</a:t>
            </a:r>
          </a:p>
          <a:p>
            <a:endParaRPr lang="uk-UA" sz="28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66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4AD135-6FA4-4566-BE0D-7AECAAE87969}"/>
              </a:ext>
            </a:extLst>
          </p:cNvPr>
          <p:cNvSpPr txBox="1"/>
          <p:nvPr/>
        </p:nvSpPr>
        <p:spPr>
          <a:xfrm>
            <a:off x="949591" y="117987"/>
            <a:ext cx="10433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А з </a:t>
            </a:r>
            <a:r>
              <a:rPr lang="uk-UA" sz="2800" b="1" dirty="0">
                <a:solidFill>
                  <a:srgbClr val="FFC000"/>
                </a:solidFill>
              </a:rPr>
              <a:t>3 квітня 1973 року </a:t>
            </a:r>
            <a:r>
              <a:rPr lang="uk-UA" sz="2800" dirty="0"/>
              <a:t>людство вступило в еру мобільного зв’язку!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A537C2-DDEB-4105-9EDE-57457DF579D9}"/>
              </a:ext>
            </a:extLst>
          </p:cNvPr>
          <p:cNvSpPr txBox="1"/>
          <p:nvPr/>
        </p:nvSpPr>
        <p:spPr>
          <a:xfrm>
            <a:off x="292511" y="747251"/>
            <a:ext cx="11602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Впродовж своєї кар’єри в «</a:t>
            </a:r>
            <a:r>
              <a:rPr lang="en-US" sz="2800" dirty="0"/>
              <a:t>Motorola» </a:t>
            </a:r>
            <a:endParaRPr lang="uk-UA" sz="2800" dirty="0"/>
          </a:p>
          <a:p>
            <a:r>
              <a:rPr lang="uk-UA" sz="2800" dirty="0"/>
              <a:t>винахідник працював над багатьма революційними проектами. </a:t>
            </a:r>
          </a:p>
          <a:p>
            <a:r>
              <a:rPr lang="uk-UA" sz="2800" dirty="0"/>
              <a:t>В його доробок входять </a:t>
            </a:r>
            <a:r>
              <a:rPr lang="uk-UA" sz="2800" b="1" dirty="0">
                <a:solidFill>
                  <a:srgbClr val="FFC000"/>
                </a:solidFill>
              </a:rPr>
              <a:t>портативні кишенькові рації і пейджери</a:t>
            </a:r>
            <a:r>
              <a:rPr lang="uk-UA" sz="2800" dirty="0"/>
              <a:t>. </a:t>
            </a:r>
          </a:p>
          <a:p>
            <a:r>
              <a:rPr lang="uk-UA" sz="2800" dirty="0"/>
              <a:t>Але головним його досягненням залишається телефон </a:t>
            </a:r>
            <a:r>
              <a:rPr lang="uk-UA" sz="2800" b="1" dirty="0">
                <a:solidFill>
                  <a:srgbClr val="FFC000"/>
                </a:solidFill>
              </a:rPr>
              <a:t>«</a:t>
            </a:r>
            <a:r>
              <a:rPr lang="en-US" sz="2800" b="1" dirty="0">
                <a:solidFill>
                  <a:srgbClr val="FFC000"/>
                </a:solidFill>
              </a:rPr>
              <a:t>DynaTAC».</a:t>
            </a:r>
          </a:p>
          <a:p>
            <a:r>
              <a:rPr lang="uk-UA" sz="2800" dirty="0"/>
              <a:t>Тепер Мартін ініціює нові проекти в галузі </a:t>
            </a:r>
            <a:r>
              <a:rPr lang="uk-UA" sz="2800" b="1" dirty="0">
                <a:solidFill>
                  <a:srgbClr val="FFC000"/>
                </a:solidFill>
              </a:rPr>
              <a:t>високошвидкісного інтернету</a:t>
            </a:r>
            <a:r>
              <a:rPr lang="uk-UA" sz="2800" dirty="0"/>
              <a:t>. </a:t>
            </a:r>
          </a:p>
          <a:p>
            <a:r>
              <a:rPr lang="uk-UA" sz="2800" dirty="0"/>
              <a:t>Єдине, що заважає Куперу реалізувати свої задуми - це вік. </a:t>
            </a:r>
          </a:p>
          <a:p>
            <a:r>
              <a:rPr lang="uk-UA" sz="2800" dirty="0"/>
              <a:t>На даний момент йому виповнилося </a:t>
            </a:r>
            <a:r>
              <a:rPr lang="uk-UA" sz="2800" b="1" dirty="0">
                <a:solidFill>
                  <a:srgbClr val="FFC000"/>
                </a:solidFill>
              </a:rPr>
              <a:t>92 роки</a:t>
            </a:r>
            <a:r>
              <a:rPr lang="uk-UA" sz="2800" dirty="0"/>
              <a:t>, </a:t>
            </a:r>
          </a:p>
          <a:p>
            <a:r>
              <a:rPr lang="uk-UA" sz="2800" dirty="0"/>
              <a:t>а його конкурентами є молоді винахідники.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B02366F-158E-4B21-9B9F-4C304246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65" y="3399503"/>
            <a:ext cx="3340510" cy="33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F092FF-46CD-46AC-937C-4052BF26EC9A}"/>
              </a:ext>
            </a:extLst>
          </p:cNvPr>
          <p:cNvSpPr txBox="1"/>
          <p:nvPr/>
        </p:nvSpPr>
        <p:spPr>
          <a:xfrm>
            <a:off x="207689" y="166568"/>
            <a:ext cx="11776622" cy="652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u="sng" dirty="0">
                <a:solidFill>
                  <a:srgbClr val="FFC000"/>
                </a:solidFill>
              </a:rPr>
              <a:t>Основні події:</a:t>
            </a:r>
            <a:endParaRPr lang="uk-UA" sz="3600" b="1" dirty="0">
              <a:solidFill>
                <a:srgbClr val="FFC000"/>
              </a:solidFill>
            </a:endParaRPr>
          </a:p>
          <a:p>
            <a:r>
              <a:rPr lang="uk-UA" sz="2800" b="1" dirty="0"/>
              <a:t>-  3 квітня 1973 року Мартін Купер здійснив перший дзвінок </a:t>
            </a:r>
          </a:p>
          <a:p>
            <a:r>
              <a:rPr lang="uk-UA" sz="2800" b="1" dirty="0"/>
              <a:t>з мобільного телефона «</a:t>
            </a:r>
            <a:r>
              <a:rPr lang="en-US" sz="2800" b="1" dirty="0"/>
              <a:t>DynaTAC</a:t>
            </a:r>
            <a:r>
              <a:rPr lang="uk-UA" sz="2800" b="1" dirty="0"/>
              <a:t> 8000</a:t>
            </a:r>
            <a:r>
              <a:rPr lang="en-US" sz="2800" b="1" dirty="0"/>
              <a:t>X</a:t>
            </a:r>
            <a:r>
              <a:rPr lang="uk-UA" sz="2800" b="1" dirty="0"/>
              <a:t>»;</a:t>
            </a:r>
          </a:p>
          <a:p>
            <a:endParaRPr lang="uk-UA" sz="2800" b="1" dirty="0"/>
          </a:p>
          <a:p>
            <a:r>
              <a:rPr lang="uk-UA" sz="2800" b="1" dirty="0"/>
              <a:t>-  6 березня 1983 року розпочато продажі першого комерційного</a:t>
            </a:r>
          </a:p>
          <a:p>
            <a:r>
              <a:rPr lang="uk-UA" sz="2800" b="1" dirty="0"/>
              <a:t>стільникового </a:t>
            </a:r>
            <a:r>
              <a:rPr lang="ru-RU" sz="2800" b="1" dirty="0"/>
              <a:t>телефона </a:t>
            </a:r>
            <a:r>
              <a:rPr lang="uk-UA" sz="2800" b="1" dirty="0"/>
              <a:t>від компанії </a:t>
            </a:r>
            <a:r>
              <a:rPr lang="ru-RU" sz="2800" b="1" dirty="0"/>
              <a:t>«</a:t>
            </a:r>
            <a:r>
              <a:rPr lang="en-US" sz="2800" b="1" dirty="0"/>
              <a:t>Motorola</a:t>
            </a:r>
            <a:r>
              <a:rPr lang="ru-RU" sz="2800" b="1" dirty="0"/>
              <a:t>»;</a:t>
            </a:r>
          </a:p>
          <a:p>
            <a:endParaRPr lang="uk-UA" sz="2800" b="1" dirty="0"/>
          </a:p>
          <a:p>
            <a:r>
              <a:rPr lang="uk-UA" sz="2800" b="1" dirty="0"/>
              <a:t>-  11 листопада 1992 року було створено «</a:t>
            </a:r>
            <a:r>
              <a:rPr lang="en-US" sz="2800" b="1" dirty="0"/>
              <a:t>UMC</a:t>
            </a:r>
            <a:r>
              <a:rPr lang="uk-UA" sz="2800" b="1" dirty="0"/>
              <a:t>»</a:t>
            </a:r>
          </a:p>
          <a:p>
            <a:r>
              <a:rPr lang="uk-UA" sz="2800" b="1" dirty="0"/>
              <a:t>(«</a:t>
            </a:r>
            <a:r>
              <a:rPr lang="en-US" sz="2800" b="1" dirty="0"/>
              <a:t>Ukrainian Mobile Communications</a:t>
            </a:r>
            <a:r>
              <a:rPr lang="uk-UA" sz="2800" b="1" dirty="0"/>
              <a:t>» - «Український мобільний зв’язок») </a:t>
            </a:r>
          </a:p>
          <a:p>
            <a:r>
              <a:rPr lang="uk-UA" sz="2800" b="1" dirty="0"/>
              <a:t>першу в Україні компанію на ринку мобільного зв’язку;</a:t>
            </a:r>
          </a:p>
          <a:p>
            <a:endParaRPr lang="uk-UA" sz="2800" b="1" dirty="0"/>
          </a:p>
          <a:p>
            <a:r>
              <a:rPr lang="uk-UA" sz="2800" b="1" dirty="0"/>
              <a:t>-  1 липня 1993 року Президент України Леонід Кравчук </a:t>
            </a:r>
          </a:p>
          <a:p>
            <a:r>
              <a:rPr lang="uk-UA" sz="2800" b="1" dirty="0"/>
              <a:t>у прямому ефірі здійснив перший в історії України </a:t>
            </a:r>
          </a:p>
          <a:p>
            <a:r>
              <a:rPr lang="uk-UA" sz="2800" b="1" dirty="0"/>
              <a:t>дзвінок з мобільного телефона.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71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5F2B1E-8DDB-4565-8E07-AF54D72BE2FF}"/>
              </a:ext>
            </a:extLst>
          </p:cNvPr>
          <p:cNvSpPr txBox="1"/>
          <p:nvPr/>
        </p:nvSpPr>
        <p:spPr>
          <a:xfrm>
            <a:off x="3500033" y="78658"/>
            <a:ext cx="5191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rgbClr val="FFC000"/>
                </a:solidFill>
              </a:rPr>
              <a:t>Домашнє завдання: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CCFA2B-3565-4FB8-AA29-5C99ACE96255}"/>
              </a:ext>
            </a:extLst>
          </p:cNvPr>
          <p:cNvSpPr txBox="1"/>
          <p:nvPr/>
        </p:nvSpPr>
        <p:spPr>
          <a:xfrm>
            <a:off x="784674" y="1049850"/>
            <a:ext cx="106226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Опрацювати матеріал презентації</a:t>
            </a:r>
            <a:endParaRPr lang="uk-UA" sz="32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800" dirty="0"/>
          </a:p>
          <a:p>
            <a:endParaRPr lang="uk-UA" sz="2800" dirty="0"/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832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F38FE5A-D838-4A12-9769-345322084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52" y="440531"/>
            <a:ext cx="11482895" cy="59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CF50889A-5284-46FA-88EA-87BC80957CE6}"/>
              </a:ext>
            </a:extLst>
          </p:cNvPr>
          <p:cNvSpPr/>
          <p:nvPr/>
        </p:nvSpPr>
        <p:spPr>
          <a:xfrm>
            <a:off x="3628015" y="479774"/>
            <a:ext cx="4935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Дякую за увагу!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BA8700A-0B44-49B7-AD13-22616FB0C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439" y="1806226"/>
            <a:ext cx="7207120" cy="480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222DC8EB-0893-4387-B575-7B8C3AEC8501}"/>
              </a:ext>
            </a:extLst>
          </p:cNvPr>
          <p:cNvSpPr/>
          <p:nvPr/>
        </p:nvSpPr>
        <p:spPr>
          <a:xfrm>
            <a:off x="1919153" y="-64789"/>
            <a:ext cx="86732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12700" indent="-533400" algn="just">
              <a:spcAft>
                <a:spcPts val="0"/>
              </a:spcAft>
            </a:pPr>
            <a:r>
              <a:rPr lang="uk-UA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1993 рік - у</a:t>
            </a:r>
            <a:endParaRPr lang="uk-UA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2700" indent="-533400" algn="just">
              <a:spcAft>
                <a:spcPts val="0"/>
              </a:spcAft>
            </a:pPr>
            <a:r>
              <a:rPr lang="uk-UA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нашій </a:t>
            </a:r>
            <a:r>
              <a:rPr lang="uk-UA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державі розпочалася </a:t>
            </a:r>
          </a:p>
          <a:p>
            <a:pPr marR="12700" indent="-533400" algn="just">
              <a:spcAft>
                <a:spcPts val="0"/>
              </a:spcAft>
            </a:pPr>
            <a:r>
              <a:rPr lang="uk-UA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ера мобільного зв’язку!</a:t>
            </a:r>
            <a:endParaRPr lang="uk-UA" sz="6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Історія - Кафедра телекомунікацій">
            <a:extLst>
              <a:ext uri="{FF2B5EF4-FFF2-40B4-BE49-F238E27FC236}">
                <a16:creationId xmlns="" xmlns:a16="http://schemas.microsoft.com/office/drawing/2014/main" id="{53136E1E-00BA-48FF-BE45-95F168A52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39" y="3226150"/>
            <a:ext cx="4628089" cy="3471068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ADCDFA-021E-4E41-B756-DAE54C1AF076}"/>
              </a:ext>
            </a:extLst>
          </p:cNvPr>
          <p:cNvSpPr txBox="1"/>
          <p:nvPr/>
        </p:nvSpPr>
        <p:spPr>
          <a:xfrm>
            <a:off x="137653" y="2667772"/>
            <a:ext cx="61181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dirty="0">
                <a:solidFill>
                  <a:srgbClr val="FFC000"/>
                </a:solidFill>
              </a:rPr>
              <a:t>1 липня 1993 року</a:t>
            </a:r>
          </a:p>
          <a:p>
            <a:r>
              <a:rPr lang="uk-UA" sz="2500" dirty="0"/>
              <a:t> перед багатьма телекамерами і </a:t>
            </a:r>
          </a:p>
          <a:p>
            <a:r>
              <a:rPr lang="uk-UA" sz="2500" dirty="0"/>
              <a:t>в присутності великої кількості журналістів</a:t>
            </a:r>
          </a:p>
          <a:p>
            <a:r>
              <a:rPr lang="uk-UA" sz="2500" dirty="0"/>
              <a:t> </a:t>
            </a:r>
            <a:r>
              <a:rPr lang="uk-UA" sz="2500" b="1" dirty="0">
                <a:solidFill>
                  <a:srgbClr val="FFC000"/>
                </a:solidFill>
              </a:rPr>
              <a:t>Леонід Кравчук </a:t>
            </a:r>
          </a:p>
          <a:p>
            <a:r>
              <a:rPr lang="uk-UA" sz="2500" dirty="0"/>
              <a:t>у прямому ефірі здійснив перший </a:t>
            </a:r>
          </a:p>
          <a:p>
            <a:r>
              <a:rPr lang="uk-UA" sz="2500" dirty="0"/>
              <a:t>в історії України дзвінок з </a:t>
            </a:r>
          </a:p>
          <a:p>
            <a:r>
              <a:rPr lang="uk-UA" sz="2500" dirty="0"/>
              <a:t>мобільного телефона. </a:t>
            </a:r>
          </a:p>
          <a:p>
            <a:r>
              <a:rPr lang="uk-UA" sz="2500" dirty="0"/>
              <a:t>Перша розмова тривала лише </a:t>
            </a:r>
            <a:r>
              <a:rPr lang="uk-UA" sz="2500" b="1" dirty="0">
                <a:solidFill>
                  <a:srgbClr val="FFC000"/>
                </a:solidFill>
              </a:rPr>
              <a:t>40 секунд</a:t>
            </a:r>
            <a:r>
              <a:rPr lang="uk-UA" sz="2500" dirty="0"/>
              <a:t>, </a:t>
            </a:r>
          </a:p>
          <a:p>
            <a:r>
              <a:rPr lang="uk-UA" sz="2500" dirty="0"/>
              <a:t>але саме вона відкрила </a:t>
            </a:r>
            <a:r>
              <a:rPr lang="uk-UA" sz="2500" b="1" dirty="0">
                <a:solidFill>
                  <a:srgbClr val="FFC000"/>
                </a:solidFill>
              </a:rPr>
              <a:t>нову сторінку </a:t>
            </a:r>
          </a:p>
          <a:p>
            <a:r>
              <a:rPr lang="uk-UA" sz="2500" b="1" dirty="0">
                <a:solidFill>
                  <a:srgbClr val="FFC000"/>
                </a:solidFill>
              </a:rPr>
              <a:t>розвитку нашої незалежної держави</a:t>
            </a:r>
            <a:r>
              <a:rPr lang="uk-UA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0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елефоні апарати ( &quot;Стаціонарні&quot; ) в Винницкой области от компании  &quot;Інтернет-магазин &quot;Комп'ютерний Квартал&quot;. Ми робимо якісну техніку -  доступною!&quot;.">
            <a:extLst>
              <a:ext uri="{FF2B5EF4-FFF2-40B4-BE49-F238E27FC236}">
                <a16:creationId xmlns="" xmlns:a16="http://schemas.microsoft.com/office/drawing/2014/main" id="{0EB5EB5A-FC55-4E21-917F-8858682D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17" y="68826"/>
            <a:ext cx="3828826" cy="2604165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е всі згадають: цікаві факти про дискові телефони - ЗНАЙ ЮА">
            <a:extLst>
              <a:ext uri="{FF2B5EF4-FFF2-40B4-BE49-F238E27FC236}">
                <a16:creationId xmlns="" xmlns:a16="http://schemas.microsoft.com/office/drawing/2014/main" id="{C95E83C5-02E8-4192-8620-8746D4C83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" y="2579124"/>
            <a:ext cx="3429000" cy="421005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упити домашній дисковий раритетний телефон радянського періоду в Києві |  Інтернет-магазин подарунків Ларец">
            <a:extLst>
              <a:ext uri="{FF2B5EF4-FFF2-40B4-BE49-F238E27FC236}">
                <a16:creationId xmlns="" xmlns:a16="http://schemas.microsoft.com/office/drawing/2014/main" id="{08787648-C048-45D5-88BA-13149835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14" y="1397701"/>
            <a:ext cx="4642421" cy="4075523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16FA87E-5E6B-4F8C-B7D2-83770BB49C2C}"/>
              </a:ext>
            </a:extLst>
          </p:cNvPr>
          <p:cNvSpPr txBox="1"/>
          <p:nvPr/>
        </p:nvSpPr>
        <p:spPr>
          <a:xfrm>
            <a:off x="69257" y="102057"/>
            <a:ext cx="831695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А передувало цьому розрізання телефонного дроту,</a:t>
            </a:r>
          </a:p>
          <a:p>
            <a:r>
              <a:rPr lang="uk-UA" sz="2800" dirty="0"/>
              <a:t>що символізувало завершення доби звичайної </a:t>
            </a:r>
          </a:p>
          <a:p>
            <a:r>
              <a:rPr lang="uk-UA" sz="2800" dirty="0"/>
              <a:t>телефонії.</a:t>
            </a:r>
          </a:p>
          <a:p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E84F2D2-3379-48F5-BBAA-E79F692B0361}"/>
              </a:ext>
            </a:extLst>
          </p:cNvPr>
          <p:cNvSpPr txBox="1"/>
          <p:nvPr/>
        </p:nvSpPr>
        <p:spPr>
          <a:xfrm>
            <a:off x="8331682" y="2757863"/>
            <a:ext cx="37910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Початок </a:t>
            </a:r>
          </a:p>
          <a:p>
            <a:r>
              <a:rPr lang="ru-RU" sz="2800" b="1" dirty="0"/>
              <a:t>телефонного </a:t>
            </a:r>
            <a:r>
              <a:rPr lang="ru-RU" sz="2800" b="1" dirty="0" err="1"/>
              <a:t>зв</a:t>
            </a:r>
            <a:r>
              <a:rPr lang="ru-RU" sz="2800" dirty="0" err="1"/>
              <a:t>'</a:t>
            </a:r>
            <a:r>
              <a:rPr lang="ru-RU" sz="2800" b="1" dirty="0" err="1"/>
              <a:t>язку</a:t>
            </a:r>
            <a:r>
              <a:rPr lang="ru-RU" sz="2800" dirty="0"/>
              <a:t> </a:t>
            </a:r>
          </a:p>
          <a:p>
            <a:r>
              <a:rPr lang="ru-RU" sz="2800" dirty="0"/>
              <a:t>сягає </a:t>
            </a:r>
            <a:r>
              <a:rPr lang="ru-RU" sz="2800" b="1" dirty="0">
                <a:solidFill>
                  <a:srgbClr val="FFC000"/>
                </a:solidFill>
              </a:rPr>
              <a:t>1870-х pp</a:t>
            </a:r>
            <a:r>
              <a:rPr lang="ru-RU" sz="2800" dirty="0"/>
              <a:t>.: </a:t>
            </a:r>
          </a:p>
          <a:p>
            <a:r>
              <a:rPr lang="ru-RU" sz="2800" dirty="0"/>
              <a:t>перша </a:t>
            </a:r>
            <a:r>
              <a:rPr lang="ru-RU" sz="2800" b="1" dirty="0"/>
              <a:t>телефонна</a:t>
            </a:r>
            <a:r>
              <a:rPr lang="ru-RU" sz="2800" dirty="0"/>
              <a:t> </a:t>
            </a:r>
          </a:p>
          <a:p>
            <a:r>
              <a:rPr lang="ru-RU" sz="2800" dirty="0"/>
              <a:t>мережа постала у 1870—80 pp. </a:t>
            </a:r>
            <a:r>
              <a:rPr lang="ru-RU" sz="2800" b="1" dirty="0">
                <a:solidFill>
                  <a:srgbClr val="FFC000"/>
                </a:solidFill>
              </a:rPr>
              <a:t>у США і Великій Британії</a:t>
            </a:r>
            <a:r>
              <a:rPr lang="ru-RU" sz="2800" dirty="0"/>
              <a:t>.</a:t>
            </a:r>
            <a:endParaRPr lang="uk-UA" sz="28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99C446-AC06-4E08-A307-9E58506D5D24}"/>
              </a:ext>
            </a:extLst>
          </p:cNvPr>
          <p:cNvSpPr txBox="1"/>
          <p:nvPr/>
        </p:nvSpPr>
        <p:spPr>
          <a:xfrm>
            <a:off x="3799708" y="5951278"/>
            <a:ext cx="8151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FFC000"/>
                </a:solidFill>
              </a:rPr>
              <a:t>100 років </a:t>
            </a:r>
            <a:r>
              <a:rPr lang="uk-UA" sz="3600" dirty="0"/>
              <a:t>цей зв’язок слугував людству!</a:t>
            </a:r>
          </a:p>
        </p:txBody>
      </p:sp>
    </p:spTree>
    <p:extLst>
      <p:ext uri="{BB962C8B-B14F-4D97-AF65-F5344CB8AC3E}">
        <p14:creationId xmlns:p14="http://schemas.microsoft.com/office/powerpoint/2010/main" val="6057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EDF2DE-C15F-429A-8F13-252D32817124}"/>
              </a:ext>
            </a:extLst>
          </p:cNvPr>
          <p:cNvSpPr txBox="1"/>
          <p:nvPr/>
        </p:nvSpPr>
        <p:spPr>
          <a:xfrm>
            <a:off x="366880" y="688691"/>
            <a:ext cx="114582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З тих часів багато що змінилося. </a:t>
            </a:r>
          </a:p>
          <a:p>
            <a:r>
              <a:rPr lang="uk-UA" sz="3600" dirty="0"/>
              <a:t>Від самого початку мобільним зв’язком </a:t>
            </a:r>
          </a:p>
          <a:p>
            <a:r>
              <a:rPr lang="uk-UA" sz="3600" dirty="0"/>
              <a:t>користувалося </a:t>
            </a:r>
            <a:r>
              <a:rPr lang="uk-UA" sz="3600" b="1" dirty="0">
                <a:solidFill>
                  <a:srgbClr val="FFC000"/>
                </a:solidFill>
              </a:rPr>
              <a:t>2800 абонентів</a:t>
            </a:r>
            <a:r>
              <a:rPr lang="uk-UA" sz="3600" dirty="0"/>
              <a:t>, </a:t>
            </a:r>
          </a:p>
          <a:p>
            <a:r>
              <a:rPr lang="uk-UA" sz="3600" dirty="0"/>
              <a:t>а зараз - понад </a:t>
            </a:r>
            <a:r>
              <a:rPr lang="uk-UA" sz="3600" b="1" dirty="0">
                <a:solidFill>
                  <a:srgbClr val="FFC000"/>
                </a:solidFill>
              </a:rPr>
              <a:t>50 млн</a:t>
            </a:r>
            <a:r>
              <a:rPr lang="uk-UA" sz="3600" dirty="0"/>
              <a:t>. </a:t>
            </a:r>
          </a:p>
          <a:p>
            <a:r>
              <a:rPr lang="uk-UA" sz="3600" dirty="0"/>
              <a:t>Змінилася маса телефонів: </a:t>
            </a:r>
          </a:p>
          <a:p>
            <a:r>
              <a:rPr lang="uk-UA" sz="3600" dirty="0"/>
              <a:t>у 1993 році вага приладу становила </a:t>
            </a:r>
            <a:r>
              <a:rPr lang="uk-UA" sz="3600" b="1" dirty="0">
                <a:solidFill>
                  <a:srgbClr val="FFC000"/>
                </a:solidFill>
              </a:rPr>
              <a:t>більше кілограма </a:t>
            </a:r>
            <a:r>
              <a:rPr lang="uk-UA" sz="3600" dirty="0"/>
              <a:t>– </a:t>
            </a:r>
          </a:p>
          <a:p>
            <a:r>
              <a:rPr lang="uk-UA" sz="3600" dirty="0"/>
              <a:t>а нині близько </a:t>
            </a:r>
            <a:r>
              <a:rPr lang="uk-UA" sz="3600" b="1" dirty="0">
                <a:solidFill>
                  <a:srgbClr val="FFC000"/>
                </a:solidFill>
              </a:rPr>
              <a:t>100 грамів</a:t>
            </a:r>
            <a:r>
              <a:rPr lang="uk-UA" sz="3600" dirty="0"/>
              <a:t>. </a:t>
            </a:r>
          </a:p>
          <a:p>
            <a:r>
              <a:rPr lang="uk-UA" sz="3600" dirty="0"/>
              <a:t>За цей час значно зросла тривалість телефонних розмов: </a:t>
            </a:r>
          </a:p>
          <a:p>
            <a:r>
              <a:rPr lang="uk-UA" sz="3600" dirty="0"/>
              <a:t>від </a:t>
            </a:r>
            <a:r>
              <a:rPr lang="uk-UA" sz="3600" b="1" dirty="0">
                <a:solidFill>
                  <a:srgbClr val="FFC000"/>
                </a:solidFill>
              </a:rPr>
              <a:t>5 хвилин</a:t>
            </a:r>
            <a:r>
              <a:rPr lang="uk-UA" sz="3600" dirty="0"/>
              <a:t> на день збільшилася у </a:t>
            </a:r>
            <a:r>
              <a:rPr lang="uk-UA" sz="3600" b="1" dirty="0">
                <a:solidFill>
                  <a:srgbClr val="FFC000"/>
                </a:solidFill>
              </a:rPr>
              <a:t>кілька разів</a:t>
            </a:r>
            <a:r>
              <a:rPr lang="uk-UA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0FB9CEEB-19F9-4302-B04C-ABB26DE7C192}"/>
              </a:ext>
            </a:extLst>
          </p:cNvPr>
          <p:cNvSpPr/>
          <p:nvPr/>
        </p:nvSpPr>
        <p:spPr>
          <a:xfrm>
            <a:off x="916885" y="195630"/>
            <a:ext cx="71871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/>
              <a:t>Чим для нас є мобільний телефон </a:t>
            </a:r>
            <a:endParaRPr lang="uk-U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Блок-схема: рішення 4">
            <a:extLst>
              <a:ext uri="{FF2B5EF4-FFF2-40B4-BE49-F238E27FC236}">
                <a16:creationId xmlns="" xmlns:a16="http://schemas.microsoft.com/office/drawing/2014/main" id="{552820FC-7D2C-4545-948F-8219713A9E0E}"/>
              </a:ext>
            </a:extLst>
          </p:cNvPr>
          <p:cNvSpPr/>
          <p:nvPr/>
        </p:nvSpPr>
        <p:spPr>
          <a:xfrm>
            <a:off x="344129" y="2890686"/>
            <a:ext cx="914400" cy="15731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Блок-схема: рішення 5">
            <a:extLst>
              <a:ext uri="{FF2B5EF4-FFF2-40B4-BE49-F238E27FC236}">
                <a16:creationId xmlns="" xmlns:a16="http://schemas.microsoft.com/office/drawing/2014/main" id="{3D3C186D-97AF-4D07-B243-4CBBD9B8E5F8}"/>
              </a:ext>
            </a:extLst>
          </p:cNvPr>
          <p:cNvSpPr/>
          <p:nvPr/>
        </p:nvSpPr>
        <p:spPr>
          <a:xfrm>
            <a:off x="344129" y="3293808"/>
            <a:ext cx="914400" cy="15731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рішення 6">
            <a:extLst>
              <a:ext uri="{FF2B5EF4-FFF2-40B4-BE49-F238E27FC236}">
                <a16:creationId xmlns="" xmlns:a16="http://schemas.microsoft.com/office/drawing/2014/main" id="{79B5C381-CEC6-45C9-A8F8-F3AF5E5970E4}"/>
              </a:ext>
            </a:extLst>
          </p:cNvPr>
          <p:cNvSpPr/>
          <p:nvPr/>
        </p:nvSpPr>
        <p:spPr>
          <a:xfrm>
            <a:off x="344129" y="4906296"/>
            <a:ext cx="914400" cy="15731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Блок-схема: рішення 7">
            <a:extLst>
              <a:ext uri="{FF2B5EF4-FFF2-40B4-BE49-F238E27FC236}">
                <a16:creationId xmlns="" xmlns:a16="http://schemas.microsoft.com/office/drawing/2014/main" id="{60AA9445-8533-449E-83A7-D9384851245C}"/>
              </a:ext>
            </a:extLst>
          </p:cNvPr>
          <p:cNvSpPr/>
          <p:nvPr/>
        </p:nvSpPr>
        <p:spPr>
          <a:xfrm>
            <a:off x="344129" y="4100052"/>
            <a:ext cx="914400" cy="15731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Блок-схема: рішення 8">
            <a:extLst>
              <a:ext uri="{FF2B5EF4-FFF2-40B4-BE49-F238E27FC236}">
                <a16:creationId xmlns="" xmlns:a16="http://schemas.microsoft.com/office/drawing/2014/main" id="{69E1E81D-9808-467C-ABC1-71AE3253ADC8}"/>
              </a:ext>
            </a:extLst>
          </p:cNvPr>
          <p:cNvSpPr/>
          <p:nvPr/>
        </p:nvSpPr>
        <p:spPr>
          <a:xfrm>
            <a:off x="344129" y="4503174"/>
            <a:ext cx="914400" cy="15731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Блок-схема: рішення 9">
            <a:extLst>
              <a:ext uri="{FF2B5EF4-FFF2-40B4-BE49-F238E27FC236}">
                <a16:creationId xmlns="" xmlns:a16="http://schemas.microsoft.com/office/drawing/2014/main" id="{907F25F4-5D5C-41CF-A17F-DA776E100858}"/>
              </a:ext>
            </a:extLst>
          </p:cNvPr>
          <p:cNvSpPr/>
          <p:nvPr/>
        </p:nvSpPr>
        <p:spPr>
          <a:xfrm>
            <a:off x="344129" y="1691152"/>
            <a:ext cx="914400" cy="15731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рішення 10">
            <a:extLst>
              <a:ext uri="{FF2B5EF4-FFF2-40B4-BE49-F238E27FC236}">
                <a16:creationId xmlns="" xmlns:a16="http://schemas.microsoft.com/office/drawing/2014/main" id="{55792736-6C75-4FBF-B260-53095B72A817}"/>
              </a:ext>
            </a:extLst>
          </p:cNvPr>
          <p:cNvSpPr/>
          <p:nvPr/>
        </p:nvSpPr>
        <p:spPr>
          <a:xfrm>
            <a:off x="344129" y="2094274"/>
            <a:ext cx="914400" cy="15731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Блок-схема: рішення 11">
            <a:extLst>
              <a:ext uri="{FF2B5EF4-FFF2-40B4-BE49-F238E27FC236}">
                <a16:creationId xmlns="" xmlns:a16="http://schemas.microsoft.com/office/drawing/2014/main" id="{CE15D113-8AFC-4E33-861E-6C263D22782F}"/>
              </a:ext>
            </a:extLst>
          </p:cNvPr>
          <p:cNvSpPr/>
          <p:nvPr/>
        </p:nvSpPr>
        <p:spPr>
          <a:xfrm>
            <a:off x="344129" y="2497396"/>
            <a:ext cx="914400" cy="1474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8A00529-1902-438A-BAD0-2A47B6EA4091}"/>
              </a:ext>
            </a:extLst>
          </p:cNvPr>
          <p:cNvSpPr txBox="1"/>
          <p:nvPr/>
        </p:nvSpPr>
        <p:spPr>
          <a:xfrm>
            <a:off x="1828800" y="1538977"/>
            <a:ext cx="458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здійснюємо інтернет- закупівлі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A75B17F1-A3F9-49B1-A71E-63ACE8D1040C}"/>
              </a:ext>
            </a:extLst>
          </p:cNvPr>
          <p:cNvSpPr/>
          <p:nvPr/>
        </p:nvSpPr>
        <p:spPr>
          <a:xfrm>
            <a:off x="1828800" y="1942099"/>
            <a:ext cx="10127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замовляємо квитки на транспорт або концерт улюбленої групи</a:t>
            </a:r>
            <a:endParaRPr lang="uk-UA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DBD469-7989-403D-B422-6395701C555D}"/>
              </a:ext>
            </a:extLst>
          </p:cNvPr>
          <p:cNvSpPr txBox="1"/>
          <p:nvPr/>
        </p:nvSpPr>
        <p:spPr>
          <a:xfrm>
            <a:off x="1828800" y="2340305"/>
            <a:ext cx="366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віртуально подорожуємо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A973FA9-82DB-4B43-B47C-CE4E1EDAEB2E}"/>
              </a:ext>
            </a:extLst>
          </p:cNvPr>
          <p:cNvSpPr txBox="1"/>
          <p:nvPr/>
        </p:nvSpPr>
        <p:spPr>
          <a:xfrm>
            <a:off x="1828800" y="2738511"/>
            <a:ext cx="590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маємо доступ до електронних документів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488F5FF-0235-4FD2-90E7-B2C69B2E12BA}"/>
              </a:ext>
            </a:extLst>
          </p:cNvPr>
          <p:cNvSpPr txBox="1"/>
          <p:nvPr/>
        </p:nvSpPr>
        <p:spPr>
          <a:xfrm>
            <a:off x="1828800" y="3141633"/>
            <a:ext cx="9081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незамінний помічник у роботі вчителя: він допомагає планувати </a:t>
            </a:r>
          </a:p>
          <a:p>
            <a:r>
              <a:rPr lang="uk-UA" sz="2400" b="1" dirty="0"/>
              <a:t>та організовувати навчання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699BE13-4437-4B9E-B31C-34554BF5C559}"/>
              </a:ext>
            </a:extLst>
          </p:cNvPr>
          <p:cNvSpPr txBox="1"/>
          <p:nvPr/>
        </p:nvSpPr>
        <p:spPr>
          <a:xfrm>
            <a:off x="1828800" y="3947877"/>
            <a:ext cx="2773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проведення уроків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E766EAD-A52C-4F45-93D5-2ECAE40E4CFA}"/>
              </a:ext>
            </a:extLst>
          </p:cNvPr>
          <p:cNvSpPr txBox="1"/>
          <p:nvPr/>
        </p:nvSpPr>
        <p:spPr>
          <a:xfrm>
            <a:off x="1828800" y="4350999"/>
            <a:ext cx="247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створення вправ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D618294-2BF0-43B5-A063-582C8ED128FD}"/>
              </a:ext>
            </a:extLst>
          </p:cNvPr>
          <p:cNvSpPr txBox="1"/>
          <p:nvPr/>
        </p:nvSpPr>
        <p:spPr>
          <a:xfrm>
            <a:off x="1828800" y="4754121"/>
            <a:ext cx="9191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єднаємося, долаючи відстані, та залишаємося постійно на зв’язку</a:t>
            </a:r>
          </a:p>
        </p:txBody>
      </p:sp>
    </p:spTree>
    <p:extLst>
      <p:ext uri="{BB962C8B-B14F-4D97-AF65-F5344CB8AC3E}">
        <p14:creationId xmlns:p14="http://schemas.microsoft.com/office/powerpoint/2010/main" val="37096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9CE6DF5-D4C4-4F36-B98F-75EED60FE635}"/>
              </a:ext>
            </a:extLst>
          </p:cNvPr>
          <p:cNvSpPr txBox="1"/>
          <p:nvPr/>
        </p:nvSpPr>
        <p:spPr>
          <a:xfrm>
            <a:off x="836194" y="-38603"/>
            <a:ext cx="1051961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Мартін Купер </a:t>
            </a:r>
            <a:r>
              <a:rPr lang="ru-RU" sz="2400" b="1" dirty="0"/>
              <a:t>- </a:t>
            </a:r>
            <a:r>
              <a:rPr lang="ru-RU" sz="3600" b="1" dirty="0"/>
              <a:t>винахідник мобільного телефона </a:t>
            </a:r>
          </a:p>
          <a:p>
            <a:r>
              <a:rPr lang="ru-RU" sz="3600" b="1" dirty="0"/>
              <a:t>                                    </a:t>
            </a:r>
            <a:r>
              <a:rPr lang="ru-RU" sz="3600" b="1" dirty="0">
                <a:solidFill>
                  <a:srgbClr val="FFC000"/>
                </a:solidFill>
              </a:rPr>
              <a:t>з українським корінням</a:t>
            </a:r>
            <a:endParaRPr lang="uk-UA" sz="3600" b="1" dirty="0">
              <a:solidFill>
                <a:srgbClr val="FFC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82FF816-F60E-4DE9-A09B-2E92A3F37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64" y="1223281"/>
            <a:ext cx="9846033" cy="553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="" xmlns:a16="http://schemas.microsoft.com/office/drawing/2014/main" id="{A3FEEF0D-DCD2-4137-9866-9D581DC8C8A7}"/>
              </a:ext>
            </a:extLst>
          </p:cNvPr>
          <p:cNvSpPr/>
          <p:nvPr/>
        </p:nvSpPr>
        <p:spPr>
          <a:xfrm>
            <a:off x="188656" y="35494"/>
            <a:ext cx="118146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solidFill>
                  <a:srgbClr val="FFC000"/>
                </a:solidFill>
              </a:rPr>
              <a:t>Ідея стільникового зв’язку</a:t>
            </a:r>
            <a:r>
              <a:rPr lang="uk-UA" sz="2600" dirty="0"/>
              <a:t> виникла наприкінці </a:t>
            </a:r>
            <a:r>
              <a:rPr lang="uk-UA" sz="2600" b="1" dirty="0">
                <a:solidFill>
                  <a:srgbClr val="FFC000"/>
                </a:solidFill>
              </a:rPr>
              <a:t>40-их рр. ХХ ст</a:t>
            </a:r>
            <a:r>
              <a:rPr lang="uk-UA" sz="2600" dirty="0"/>
              <a:t>. </a:t>
            </a:r>
          </a:p>
          <a:p>
            <a:r>
              <a:rPr lang="uk-UA" sz="2600" dirty="0"/>
              <a:t>У той час співробітники </a:t>
            </a:r>
            <a:r>
              <a:rPr lang="uk-UA" sz="2600" b="1" dirty="0"/>
              <a:t>«</a:t>
            </a:r>
            <a:r>
              <a:rPr lang="en-US" sz="2600" b="1" dirty="0"/>
              <a:t>Bell Laboratories» </a:t>
            </a:r>
            <a:r>
              <a:rPr lang="en-US" sz="2600" dirty="0"/>
              <a:t>(</a:t>
            </a:r>
            <a:r>
              <a:rPr lang="uk-UA" sz="2600" dirty="0"/>
              <a:t>на той час дослідницький підрозділ компаній </a:t>
            </a:r>
            <a:r>
              <a:rPr lang="uk-UA" sz="2600" b="1" dirty="0"/>
              <a:t>«</a:t>
            </a:r>
            <a:r>
              <a:rPr lang="en-US" sz="2600" b="1" dirty="0"/>
              <a:t>AT&amp;T» </a:t>
            </a:r>
            <a:r>
              <a:rPr lang="uk-UA" sz="2600" dirty="0"/>
              <a:t>і </a:t>
            </a:r>
            <a:r>
              <a:rPr lang="uk-UA" sz="2600" b="1" dirty="0"/>
              <a:t>«</a:t>
            </a:r>
            <a:r>
              <a:rPr lang="en-US" sz="2600" b="1" dirty="0"/>
              <a:t>Western Electric»</a:t>
            </a:r>
            <a:r>
              <a:rPr lang="en-US" sz="2600" dirty="0"/>
              <a:t>) </a:t>
            </a:r>
            <a:r>
              <a:rPr lang="uk-UA" sz="2600" dirty="0"/>
              <a:t>визначили можливі способи побудови стільникових мереж. </a:t>
            </a:r>
          </a:p>
          <a:p>
            <a:r>
              <a:rPr lang="uk-UA" sz="2600" dirty="0"/>
              <a:t>Автором концепції стільників став </a:t>
            </a:r>
            <a:r>
              <a:rPr lang="uk-UA" sz="2600" b="1" dirty="0">
                <a:solidFill>
                  <a:srgbClr val="FFC000"/>
                </a:solidFill>
              </a:rPr>
              <a:t>Амос Джоель</a:t>
            </a:r>
            <a:r>
              <a:rPr lang="uk-UA" sz="2600" dirty="0"/>
              <a:t>.</a:t>
            </a:r>
          </a:p>
          <a:p>
            <a:endParaRPr lang="uk-UA" sz="2600" dirty="0"/>
          </a:p>
          <a:p>
            <a:r>
              <a:rPr lang="uk-UA" sz="2600" dirty="0"/>
              <a:t>Проте перший дзвінок зробили не вони, а їх конкуренти з компанії </a:t>
            </a:r>
            <a:r>
              <a:rPr lang="ru-RU" sz="2600" b="1" dirty="0"/>
              <a:t>«</a:t>
            </a:r>
            <a:r>
              <a:rPr lang="en-US" sz="2600" b="1" dirty="0"/>
              <a:t>Motorola</a:t>
            </a:r>
            <a:r>
              <a:rPr lang="ru-RU" sz="2600" b="1" dirty="0"/>
              <a:t>».</a:t>
            </a:r>
            <a:endParaRPr lang="uk-UA" sz="2600" b="1" dirty="0"/>
          </a:p>
          <a:p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21854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D0C6FD-4326-4732-99F1-56322169F329}"/>
              </a:ext>
            </a:extLst>
          </p:cNvPr>
          <p:cNvSpPr txBox="1"/>
          <p:nvPr/>
        </p:nvSpPr>
        <p:spPr>
          <a:xfrm>
            <a:off x="90434" y="20098"/>
            <a:ext cx="8142101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C000"/>
                </a:solidFill>
              </a:rPr>
              <a:t>                    3 квітня 1973 року</a:t>
            </a:r>
          </a:p>
          <a:p>
            <a:r>
              <a:rPr lang="uk-UA" sz="2800" dirty="0"/>
              <a:t>перший дзвінок з мобільного телефону</a:t>
            </a:r>
          </a:p>
          <a:p>
            <a:r>
              <a:rPr lang="uk-UA" sz="2800" dirty="0"/>
              <a:t>здійснив американський інженер </a:t>
            </a:r>
          </a:p>
          <a:p>
            <a:r>
              <a:rPr lang="uk-UA" sz="2800" dirty="0"/>
              <a:t>українського походження </a:t>
            </a:r>
          </a:p>
          <a:p>
            <a:r>
              <a:rPr lang="uk-UA" sz="2800" dirty="0"/>
              <a:t>компанії </a:t>
            </a:r>
            <a:r>
              <a:rPr lang="uk-UA" sz="2800" b="1" dirty="0"/>
              <a:t>Моторола</a:t>
            </a:r>
            <a:r>
              <a:rPr lang="uk-UA" sz="2800" dirty="0"/>
              <a:t> </a:t>
            </a:r>
            <a:r>
              <a:rPr lang="uk-UA" sz="2800" b="1" dirty="0">
                <a:solidFill>
                  <a:srgbClr val="FFC000"/>
                </a:solidFill>
              </a:rPr>
              <a:t>Мартін Купер.</a:t>
            </a:r>
          </a:p>
          <a:p>
            <a:r>
              <a:rPr lang="uk-UA" sz="2800" dirty="0"/>
              <a:t>Стоячи навпроти готелю </a:t>
            </a:r>
            <a:r>
              <a:rPr lang="uk-UA" sz="2800" b="1" dirty="0"/>
              <a:t>«Гілтон»</a:t>
            </a:r>
          </a:p>
          <a:p>
            <a:r>
              <a:rPr lang="uk-UA" sz="2800" dirty="0"/>
              <a:t> на Шостій авеню в Нью-Йорку, </a:t>
            </a:r>
          </a:p>
          <a:p>
            <a:r>
              <a:rPr lang="uk-UA" sz="2800" dirty="0"/>
              <a:t>Купер подзвонив голові </a:t>
            </a:r>
          </a:p>
          <a:p>
            <a:r>
              <a:rPr lang="uk-UA" sz="2800" dirty="0"/>
              <a:t>дослідницького відділу компанії </a:t>
            </a:r>
          </a:p>
          <a:p>
            <a:r>
              <a:rPr lang="en-US" sz="2800" b="1" dirty="0">
                <a:hlinkClick r:id="rId2" tooltip="Bell Laboratorie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Bell Laboratories</a:t>
            </a:r>
            <a:r>
              <a:rPr lang="en-US" sz="2800" dirty="0"/>
              <a:t> </a:t>
            </a:r>
            <a:r>
              <a:rPr lang="uk-UA" sz="2800" b="1" dirty="0">
                <a:solidFill>
                  <a:srgbClr val="FFC000"/>
                </a:solidFill>
              </a:rPr>
              <a:t>Джоелу Енгелю</a:t>
            </a:r>
            <a:r>
              <a:rPr lang="uk-UA" sz="2800" dirty="0"/>
              <a:t>,</a:t>
            </a:r>
          </a:p>
          <a:p>
            <a:r>
              <a:rPr lang="uk-UA" sz="2800" dirty="0"/>
              <a:t>що знаходився на прес-конференції </a:t>
            </a:r>
          </a:p>
          <a:p>
            <a:r>
              <a:rPr lang="uk-UA" sz="2800" dirty="0"/>
              <a:t>в будівлі готелю. Цей телефонний </a:t>
            </a:r>
          </a:p>
          <a:p>
            <a:r>
              <a:rPr lang="uk-UA" sz="2800" dirty="0"/>
              <a:t>дзвінок зробив революцію в сфері </a:t>
            </a:r>
          </a:p>
          <a:p>
            <a:r>
              <a:rPr lang="uk-UA" sz="2800" dirty="0"/>
              <a:t>мобільних комунікацій, закріпивши </a:t>
            </a:r>
          </a:p>
          <a:p>
            <a:r>
              <a:rPr lang="uk-UA" sz="2800" dirty="0"/>
              <a:t>за Купером звання </a:t>
            </a:r>
            <a:r>
              <a:rPr lang="uk-UA" sz="2800" b="1" i="1" dirty="0">
                <a:solidFill>
                  <a:srgbClr val="FFC000"/>
                </a:solidFill>
              </a:rPr>
              <a:t>батька мобільного телефону</a:t>
            </a:r>
            <a:r>
              <a:rPr lang="uk-UA" sz="2800" dirty="0"/>
              <a:t>. </a:t>
            </a:r>
            <a:endParaRPr lang="uk-UA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D6C015F-F72E-45C7-B4B7-45DF44FD5D23}"/>
              </a:ext>
            </a:extLst>
          </p:cNvPr>
          <p:cNvSpPr txBox="1"/>
          <p:nvPr/>
        </p:nvSpPr>
        <p:spPr>
          <a:xfrm>
            <a:off x="7060018" y="1305341"/>
            <a:ext cx="51319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Телефон мав назву </a:t>
            </a:r>
          </a:p>
          <a:p>
            <a:r>
              <a:rPr lang="ru-RU" sz="2800" b="1" dirty="0">
                <a:solidFill>
                  <a:srgbClr val="FFC000"/>
                </a:solidFill>
              </a:rPr>
              <a:t>«</a:t>
            </a:r>
            <a:r>
              <a:rPr lang="en-US" sz="2800" b="1" dirty="0">
                <a:solidFill>
                  <a:srgbClr val="FFC000"/>
                </a:solidFill>
              </a:rPr>
              <a:t>DynaTAC</a:t>
            </a:r>
            <a:r>
              <a:rPr lang="ru-RU" sz="2800" b="1" dirty="0">
                <a:solidFill>
                  <a:srgbClr val="FFC000"/>
                </a:solidFill>
              </a:rPr>
              <a:t> 8000</a:t>
            </a:r>
            <a:r>
              <a:rPr lang="en-US" sz="2800" b="1" dirty="0">
                <a:solidFill>
                  <a:srgbClr val="FFC000"/>
                </a:solidFill>
              </a:rPr>
              <a:t>X</a:t>
            </a:r>
            <a:r>
              <a:rPr lang="ru-RU" sz="2800" b="1" dirty="0">
                <a:solidFill>
                  <a:srgbClr val="FFC000"/>
                </a:solidFill>
              </a:rPr>
              <a:t>»</a:t>
            </a:r>
            <a:r>
              <a:rPr lang="ru-RU" sz="2800" dirty="0"/>
              <a:t>. </a:t>
            </a:r>
          </a:p>
          <a:p>
            <a:r>
              <a:rPr lang="uk-UA" sz="2800" dirty="0"/>
              <a:t>Його маса була понад </a:t>
            </a:r>
            <a:r>
              <a:rPr lang="uk-UA" sz="2800" b="1" dirty="0">
                <a:solidFill>
                  <a:srgbClr val="FFC000"/>
                </a:solidFill>
              </a:rPr>
              <a:t>1 кг</a:t>
            </a:r>
            <a:r>
              <a:rPr lang="uk-UA" sz="2800" dirty="0"/>
              <a:t>, </a:t>
            </a:r>
          </a:p>
          <a:p>
            <a:r>
              <a:rPr lang="uk-UA" sz="2800" dirty="0"/>
              <a:t>а довжина - близько </a:t>
            </a:r>
            <a:r>
              <a:rPr lang="uk-UA" sz="2800" b="1" dirty="0">
                <a:solidFill>
                  <a:srgbClr val="FFC000"/>
                </a:solidFill>
              </a:rPr>
              <a:t>23 см</a:t>
            </a:r>
            <a:r>
              <a:rPr lang="uk-UA" sz="2800" dirty="0"/>
              <a:t>; </a:t>
            </a:r>
          </a:p>
          <a:p>
            <a:r>
              <a:rPr lang="uk-UA" sz="2800" dirty="0"/>
              <a:t>заряду акумулятора вистачало </a:t>
            </a:r>
          </a:p>
          <a:p>
            <a:r>
              <a:rPr lang="uk-UA" sz="2800" dirty="0"/>
              <a:t>всього на </a:t>
            </a:r>
            <a:r>
              <a:rPr lang="uk-UA" sz="2800" b="1" dirty="0">
                <a:solidFill>
                  <a:srgbClr val="FFC000"/>
                </a:solidFill>
              </a:rPr>
              <a:t>20 хвилин розмов</a:t>
            </a:r>
            <a:r>
              <a:rPr lang="uk-UA" sz="2800" dirty="0"/>
              <a:t>. </a:t>
            </a:r>
          </a:p>
          <a:p>
            <a:r>
              <a:rPr lang="uk-UA" sz="2800" dirty="0"/>
              <a:t>На розробку першої моделі </a:t>
            </a:r>
          </a:p>
          <a:p>
            <a:r>
              <a:rPr lang="uk-UA" sz="2800" dirty="0"/>
              <a:t>«</a:t>
            </a:r>
            <a:r>
              <a:rPr lang="en-US" sz="2800" dirty="0"/>
              <a:t>Motorola</a:t>
            </a:r>
            <a:r>
              <a:rPr lang="uk-UA" sz="2800" dirty="0"/>
              <a:t>» витратила </a:t>
            </a:r>
          </a:p>
          <a:p>
            <a:r>
              <a:rPr lang="uk-UA" sz="2800" b="1" dirty="0">
                <a:solidFill>
                  <a:srgbClr val="FFC000"/>
                </a:solidFill>
              </a:rPr>
              <a:t>15 років і 90 мільйонів доларів.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B8FE6DE-4114-4C9E-A853-89FFEB9FD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03" y="1152269"/>
            <a:ext cx="6830189" cy="455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троката">
  <a:themeElements>
    <a:clrScheme name="Строката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Строкат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рокат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Строката</Template>
  <TotalTime>830</TotalTime>
  <Words>934</Words>
  <Application>Microsoft Office PowerPoint</Application>
  <PresentationFormat>Широкий екран</PresentationFormat>
  <Paragraphs>134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Corbel</vt:lpstr>
      <vt:lpstr>Times New Roman</vt:lpstr>
      <vt:lpstr>Wingdings</vt:lpstr>
      <vt:lpstr>Строката</vt:lpstr>
      <vt:lpstr>Фізика 11 клас 12.05.2022р.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ери мобільного зв'язку</dc:title>
  <dc:creator>ROZUMNIKI</dc:creator>
  <cp:lastModifiedBy>RePack by Diakov</cp:lastModifiedBy>
  <cp:revision>48</cp:revision>
  <dcterms:created xsi:type="dcterms:W3CDTF">2021-08-07T11:46:16Z</dcterms:created>
  <dcterms:modified xsi:type="dcterms:W3CDTF">2022-05-05T16:22:40Z</dcterms:modified>
</cp:coreProperties>
</file>