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CBF569C0-9DA5-4703-89C0-1B54218C88B2}">
          <p14:sldIdLst>
            <p14:sldId id="256"/>
            <p14:sldId id="258"/>
            <p14:sldId id="257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Розділ без заголовка" id="{9953E401-527D-44FE-AEFC-30DDD295839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9" autoAdjust="0"/>
    <p:restoredTop sz="94713" autoAdjust="0"/>
  </p:normalViewPr>
  <p:slideViewPr>
    <p:cSldViewPr>
      <p:cViewPr varScale="1">
        <p:scale>
          <a:sx n="81" d="100"/>
          <a:sy n="81" d="100"/>
        </p:scale>
        <p:origin x="4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2.gi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764704"/>
            <a:ext cx="6172200" cy="18943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Фізика 11 клас 07.02.2022р.</a:t>
            </a:r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996952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Формула</a:t>
            </a:r>
            <a:r>
              <a:rPr lang="ru-RU" sz="3600" dirty="0" smtClean="0"/>
              <a:t> </a:t>
            </a:r>
            <a:r>
              <a:rPr lang="ru-RU" sz="3600" dirty="0" smtClean="0"/>
              <a:t>М. Планка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3600" dirty="0" err="1" smtClean="0"/>
              <a:t>Світлові</a:t>
            </a:r>
            <a:r>
              <a:rPr lang="ru-RU" sz="3600" dirty="0" smtClean="0"/>
              <a:t> </a:t>
            </a:r>
            <a:r>
              <a:rPr lang="ru-RU" sz="3600" dirty="0" err="1" smtClean="0"/>
              <a:t>кванти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3600" dirty="0" smtClean="0"/>
              <a:t> 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251520" y="260648"/>
            <a:ext cx="8496944" cy="6336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Властивості фотона: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uk-UA" sz="2400" dirty="0" smtClean="0"/>
              <a:t>4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Імпульс фотона дорівнює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відношенню його енергії до швидкості і обернено пропорційний довжині хвилі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uk-UA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uk-UA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uk-UA" sz="2400" dirty="0" smtClean="0"/>
              <a:t>5. Маса фотона дорівнює нулю:                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Фотони </a:t>
            </a:r>
            <a:r>
              <a:rPr kumimoji="0" lang="uk-UA" sz="24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випромінюються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під час: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uk-UA" sz="2400" noProof="0" dirty="0" smtClean="0"/>
              <a:t>     - переходів частинок речовини із збудженого стану в стан з меншою енергією;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uk-UA" sz="2400" b="0" i="0" u="none" strike="noStrike" kern="1200" cap="none" spc="0" normalizeH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 прискорення заряджених частинок;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uk-UA" sz="2400" baseline="0" noProof="0" dirty="0" smtClean="0"/>
              <a:t>     -</a:t>
            </a:r>
            <a:r>
              <a:rPr lang="uk-UA" sz="2400" noProof="0" dirty="0" smtClean="0"/>
              <a:t> розпаду деяких частинок;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uk-UA" sz="2400" b="0" i="0" u="none" strike="noStrike" kern="1200" cap="none" spc="0" normalizeH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 анігіляції.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uk-UA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771800" y="1628800"/>
          <a:ext cx="3312368" cy="122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Формула" r:id="rId3" imgW="1066680" imgH="393480" progId="Equation.3">
                  <p:embed/>
                </p:oleObj>
              </mc:Choice>
              <mc:Fallback>
                <p:oleObj name="Формула" r:id="rId3" imgW="10666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628800"/>
                        <a:ext cx="3312368" cy="122355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  <a:gs pos="50000">
                            <a:schemeClr val="folHlink">
                              <a:alpha val="75000"/>
                            </a:schemeClr>
                          </a:gs>
                          <a:gs pos="10000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292080" y="3284984"/>
          <a:ext cx="11684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рмула" r:id="rId5" imgW="520560" imgH="177480" progId="Equation.3">
                  <p:embed/>
                </p:oleObj>
              </mc:Choice>
              <mc:Fallback>
                <p:oleObj name="Формула" r:id="rId5" imgW="52056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284984"/>
                        <a:ext cx="11684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quarter" idx="2"/>
          </p:nvPr>
        </p:nvSpPr>
        <p:spPr>
          <a:xfrm>
            <a:off x="251520" y="5301208"/>
            <a:ext cx="8496944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uk-UA" i="1" dirty="0" smtClean="0"/>
              <a:t>Під час поглинання світла речовиною фотон цілком передає всю свою енергію частинкам речовини.</a:t>
            </a:r>
          </a:p>
          <a:p>
            <a:pPr algn="ctr">
              <a:buNone/>
            </a:pPr>
            <a:endParaRPr lang="uk-UA" i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8" y="162915"/>
            <a:ext cx="8608056" cy="5157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задання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Доповніть вивчене по презентації матеріалом підручника , параграф 33</a:t>
            </a:r>
          </a:p>
          <a:p>
            <a:r>
              <a:rPr lang="uk-UA" dirty="0" smtClean="0"/>
              <a:t>Письмово дайте відповіді на запитання 1-5</a:t>
            </a:r>
          </a:p>
          <a:p>
            <a:r>
              <a:rPr lang="uk-UA" smtClean="0"/>
              <a:t>Виконайте </a:t>
            </a:r>
            <a:r>
              <a:rPr lang="uk-UA" dirty="0" smtClean="0"/>
              <a:t>вправу </a:t>
            </a:r>
            <a:r>
              <a:rPr lang="uk-UA" smtClean="0"/>
              <a:t>33 (1,2)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47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Макс</a:t>
            </a:r>
            <a:r>
              <a:rPr lang="ru-RU" b="1" dirty="0" smtClean="0"/>
              <a:t> Карл </a:t>
            </a:r>
            <a:r>
              <a:rPr lang="ru-RU" b="1" dirty="0" err="1" smtClean="0"/>
              <a:t>Ернст</a:t>
            </a:r>
            <a:r>
              <a:rPr lang="ru-RU" b="1" dirty="0" smtClean="0"/>
              <a:t> </a:t>
            </a:r>
            <a:r>
              <a:rPr lang="ru-RU" b="1" dirty="0" err="1" smtClean="0"/>
              <a:t>Людвіг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Планк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(28.04.1858 – 04.10.1947)</a:t>
            </a:r>
            <a:endParaRPr lang="uk-UA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Max_planc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528392" cy="5247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211960" y="2060848"/>
            <a:ext cx="4320480" cy="3240360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uk-UA" sz="2000" i="1" dirty="0" smtClean="0"/>
              <a:t>Німецький фізик-теоретик, засновник квантової теорії.</a:t>
            </a:r>
          </a:p>
          <a:p>
            <a:pPr marL="0" indent="457200" algn="just">
              <a:buNone/>
            </a:pPr>
            <a:endParaRPr lang="uk-UA" sz="2000" i="1" dirty="0" smtClean="0"/>
          </a:p>
          <a:p>
            <a:pPr marL="0" indent="457200" algn="ctr">
              <a:buNone/>
            </a:pPr>
            <a:r>
              <a:rPr lang="uk-UA" sz="2000" dirty="0" smtClean="0"/>
              <a:t>Найбільшим досягненням вважається теорія випромінювання </a:t>
            </a:r>
            <a:r>
              <a:rPr lang="uk-UA" sz="2000" b="1" dirty="0" smtClean="0"/>
              <a:t>абсолютно чорного тіла</a:t>
            </a:r>
            <a:r>
              <a:rPr lang="uk-UA" sz="2000" dirty="0" smtClean="0"/>
              <a:t>, що стала відправною точкою для побудови квантової механіки. Лауреат 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Нобелівської премії </a:t>
            </a:r>
            <a:r>
              <a:rPr lang="uk-UA" sz="2000" dirty="0" smtClean="0"/>
              <a:t>(1918).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43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Чому Планк був вимушений висунути гіпотезу про дискретний характер випромінювання</a:t>
            </a:r>
            <a:endParaRPr lang="uk-UA" b="1" dirty="0"/>
          </a:p>
        </p:txBody>
      </p:sp>
      <p:pic>
        <p:nvPicPr>
          <p:cNvPr id="15" name="Содержимое 14" descr="mb4_003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4010796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067944" y="1628800"/>
            <a:ext cx="4320480" cy="4176464"/>
          </a:xfrm>
        </p:spPr>
        <p:txBody>
          <a:bodyPr>
            <a:normAutofit lnSpcReduction="10000"/>
          </a:bodyPr>
          <a:lstStyle/>
          <a:p>
            <a:pPr indent="274320"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Абсолютно чорне тіло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це фізична модель тіла, яке повністю поглинає будь-яке випромінювання, що падає на нього.</a:t>
            </a:r>
          </a:p>
          <a:p>
            <a:pPr indent="274320"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274320"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АЧТ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це ідеалізація,</a:t>
            </a:r>
          </a:p>
          <a:p>
            <a:pPr indent="274320"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АЧТ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найбільш інтенсивне джерело випромінювання, яке визначається лише його температурою.</a:t>
            </a:r>
          </a:p>
          <a:p>
            <a:pPr indent="274320" algn="just">
              <a:buNone/>
            </a:pPr>
            <a:endParaRPr lang="uk-UA" dirty="0" smtClean="0"/>
          </a:p>
          <a:p>
            <a:pPr indent="274320" algn="just"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72335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tx1"/>
                </a:solidFill>
              </a:rPr>
              <a:t>                АЧТ</a:t>
            </a:r>
            <a:endParaRPr lang="uk-UA" sz="5400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1396186970_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276872"/>
            <a:ext cx="3744416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sun-in-h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9552" y="2276872"/>
            <a:ext cx="3801616" cy="3801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932040" y="1412776"/>
            <a:ext cx="3657600" cy="658368"/>
          </a:xfrm>
        </p:spPr>
        <p:txBody>
          <a:bodyPr/>
          <a:lstStyle/>
          <a:p>
            <a:pPr algn="ctr"/>
            <a:r>
              <a:rPr lang="uk-UA" dirty="0" smtClean="0"/>
              <a:t>Сажа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1560" y="1412776"/>
            <a:ext cx="3657600" cy="658368"/>
          </a:xfrm>
        </p:spPr>
        <p:txBody>
          <a:bodyPr/>
          <a:lstStyle/>
          <a:p>
            <a:pPr algn="ctr"/>
            <a:r>
              <a:rPr lang="uk-UA" dirty="0" smtClean="0"/>
              <a:t>Сонце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36904" cy="1287016"/>
          </a:xfr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Залежність енергії електромагнітних хвиль, випромінюваних за 1 с з одиниці площі АЧТ, від довжини хвилі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spectr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5688632" cy="52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92888" cy="724942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 smtClean="0">
                <a:solidFill>
                  <a:schemeClr val="tx1"/>
                </a:solidFill>
              </a:rPr>
              <a:t>Восени 1900 року М.Планк встановив формулу, яка повністю відповідала експериментальній кривій.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992888" cy="51845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Гіпотеза Планка:</a:t>
            </a:r>
          </a:p>
          <a:p>
            <a:endParaRPr lang="uk-UA" b="1" dirty="0" smtClean="0">
              <a:solidFill>
                <a:schemeClr val="tx1"/>
              </a:solidFill>
            </a:endParaRPr>
          </a:p>
          <a:p>
            <a:pPr indent="274320" algn="just">
              <a:buNone/>
            </a:pPr>
            <a:r>
              <a:rPr lang="uk-UA" dirty="0" smtClean="0"/>
              <a:t>Випромінювання електромагнітних хвиль атомами і молекулами речовини відбувається не безперервно, а дискретно, тобто окремими елементами, енергія яких має бути пропорційна частоті випромінювання.</a:t>
            </a:r>
          </a:p>
          <a:p>
            <a:pPr indent="274320" algn="just">
              <a:buNone/>
            </a:pPr>
            <a:endParaRPr lang="uk-UA" dirty="0" smtClean="0"/>
          </a:p>
          <a:p>
            <a:pPr indent="274320" algn="just">
              <a:buNone/>
            </a:pPr>
            <a:endParaRPr lang="uk-UA" dirty="0" smtClean="0"/>
          </a:p>
          <a:p>
            <a:pPr indent="274320" algn="just">
              <a:buNone/>
            </a:pPr>
            <a:endParaRPr lang="uk-UA" dirty="0" smtClean="0"/>
          </a:p>
          <a:p>
            <a:pPr indent="274320" algn="just">
              <a:buNone/>
            </a:pPr>
            <a:r>
              <a:rPr lang="uk-UA" dirty="0" smtClean="0"/>
              <a:t>де </a:t>
            </a:r>
            <a:r>
              <a:rPr lang="en-US" i="1" dirty="0" smtClean="0"/>
              <a:t>h</a:t>
            </a:r>
            <a:r>
              <a:rPr lang="uk-UA" i="1" dirty="0" smtClean="0"/>
              <a:t> </a:t>
            </a:r>
            <a:r>
              <a:rPr lang="uk-UA" dirty="0" smtClean="0"/>
              <a:t>стала Планка, </a:t>
            </a:r>
            <a:endParaRPr lang="uk-UA" i="1" dirty="0" smtClean="0"/>
          </a:p>
          <a:p>
            <a:pPr indent="274320" algn="just">
              <a:buNone/>
            </a:pPr>
            <a:endParaRPr lang="uk-UA" dirty="0"/>
          </a:p>
        </p:txBody>
      </p:sp>
      <p:sp>
        <p:nvSpPr>
          <p:cNvPr id="12" name="Половина рамки 11"/>
          <p:cNvSpPr/>
          <p:nvPr/>
        </p:nvSpPr>
        <p:spPr>
          <a:xfrm>
            <a:off x="683568" y="2276872"/>
            <a:ext cx="2952328" cy="2016224"/>
          </a:xfrm>
          <a:prstGeom prst="halfFrame">
            <a:avLst>
              <a:gd name="adj1" fmla="val 1912"/>
              <a:gd name="adj2" fmla="val 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131840" y="4509120"/>
          <a:ext cx="24082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3" imgW="520560" imgH="203040" progId="Equation.3">
                  <p:embed/>
                </p:oleObj>
              </mc:Choice>
              <mc:Fallback>
                <p:oleObj name="Формула" r:id="rId3" imgW="5205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509120"/>
                        <a:ext cx="240823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оловина рамки 13"/>
          <p:cNvSpPr/>
          <p:nvPr/>
        </p:nvSpPr>
        <p:spPr>
          <a:xfrm rot="10800000">
            <a:off x="5436096" y="4149080"/>
            <a:ext cx="2952328" cy="2016224"/>
          </a:xfrm>
          <a:prstGeom prst="halfFrame">
            <a:avLst>
              <a:gd name="adj1" fmla="val 1912"/>
              <a:gd name="adj2" fmla="val 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067944" y="5589240"/>
          <a:ext cx="3184354" cy="52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5" imgW="1396800" imgH="228600" progId="Equation.3">
                  <p:embed/>
                </p:oleObj>
              </mc:Choice>
              <mc:Fallback>
                <p:oleObj name="Формула" r:id="rId5" imgW="1396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589240"/>
                        <a:ext cx="3184354" cy="521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Содержимое 5"/>
          <p:cNvGraphicFramePr>
            <a:graphicFrameLocks noChangeAspect="1"/>
          </p:cNvGraphicFramePr>
          <p:nvPr/>
        </p:nvGraphicFramePr>
        <p:xfrm>
          <a:off x="3491880" y="3068960"/>
          <a:ext cx="18716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Формула" r:id="rId3" imgW="482400" imgH="177480" progId="Equation.3">
                  <p:embed/>
                </p:oleObj>
              </mc:Choice>
              <mc:Fallback>
                <p:oleObj name="Формула" r:id="rId3" imgW="482400" imgH="177480" progId="Equation.3">
                  <p:embed/>
                  <p:pic>
                    <p:nvPicPr>
                      <p:cNvPr id="0" name="Содержимое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068960"/>
                        <a:ext cx="1871663" cy="6905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  <a:gs pos="50000">
                            <a:schemeClr val="folHlink">
                              <a:alpha val="75000"/>
                            </a:schemeClr>
                          </a:gs>
                          <a:gs pos="10000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Содержимое 5"/>
          <p:cNvGraphicFramePr>
            <a:graphicFrameLocks noChangeAspect="1"/>
          </p:cNvGraphicFramePr>
          <p:nvPr/>
        </p:nvGraphicFramePr>
        <p:xfrm>
          <a:off x="5148064" y="404664"/>
          <a:ext cx="1527175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Формула" r:id="rId5" imgW="393480" imgH="393480" progId="Equation.3">
                  <p:embed/>
                </p:oleObj>
              </mc:Choice>
              <mc:Fallback>
                <p:oleObj name="Формула" r:id="rId5" imgW="3934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04664"/>
                        <a:ext cx="1527175" cy="15287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  <a:gs pos="50000">
                            <a:schemeClr val="folHlink">
                              <a:alpha val="75000"/>
                            </a:schemeClr>
                          </a:gs>
                          <a:gs pos="10000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трелка вправо 8"/>
          <p:cNvSpPr/>
          <p:nvPr/>
        </p:nvSpPr>
        <p:spPr>
          <a:xfrm rot="6921499">
            <a:off x="4611095" y="2308872"/>
            <a:ext cx="93610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5508104" y="3284984"/>
            <a:ext cx="115212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076" name="Содержимое 5"/>
          <p:cNvGraphicFramePr>
            <a:graphicFrameLocks noChangeAspect="1"/>
          </p:cNvGraphicFramePr>
          <p:nvPr/>
        </p:nvGraphicFramePr>
        <p:xfrm>
          <a:off x="6732240" y="2636912"/>
          <a:ext cx="1871662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Формула" r:id="rId7" imgW="482400" imgH="393480" progId="Equation.3">
                  <p:embed/>
                </p:oleObj>
              </mc:Choice>
              <mc:Fallback>
                <p:oleObj name="Формула" r:id="rId7" imgW="4824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636912"/>
                        <a:ext cx="1871662" cy="15287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  <a:gs pos="50000">
                            <a:schemeClr val="folHlink">
                              <a:alpha val="75000"/>
                            </a:schemeClr>
                          </a:gs>
                          <a:gs pos="10000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76200" cmpd="tri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Содержимое 5"/>
          <p:cNvGraphicFramePr>
            <a:graphicFrameLocks noChangeAspect="1"/>
          </p:cNvGraphicFramePr>
          <p:nvPr/>
        </p:nvGraphicFramePr>
        <p:xfrm>
          <a:off x="2051720" y="764704"/>
          <a:ext cx="216693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Формула" r:id="rId9" imgW="558720" imgH="177480" progId="Equation.3">
                  <p:embed/>
                </p:oleObj>
              </mc:Choice>
              <mc:Fallback>
                <p:oleObj name="Формула" r:id="rId9" imgW="5587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764704"/>
                        <a:ext cx="2166938" cy="6905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  <a:gs pos="50000">
                            <a:schemeClr val="folHlink">
                              <a:alpha val="75000"/>
                            </a:schemeClr>
                          </a:gs>
                          <a:gs pos="10000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2483768" y="3284984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755576" y="2708920"/>
          <a:ext cx="167502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Формула" r:id="rId11" imgW="482400" imgH="393480" progId="Equation.3">
                  <p:embed/>
                </p:oleObj>
              </mc:Choice>
              <mc:Fallback>
                <p:oleObj name="Формула" r:id="rId11" imgW="4824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708920"/>
                        <a:ext cx="1675026" cy="136815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  <a:gs pos="50000">
                            <a:schemeClr val="folHlink">
                              <a:alpha val="75000"/>
                            </a:schemeClr>
                          </a:gs>
                          <a:gs pos="10000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трелка вправо 15"/>
          <p:cNvSpPr/>
          <p:nvPr/>
        </p:nvSpPr>
        <p:spPr>
          <a:xfrm rot="7607011">
            <a:off x="1720080" y="1859430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851920" y="4149080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080" name="Содержимое 5"/>
          <p:cNvGraphicFramePr>
            <a:graphicFrameLocks noChangeAspect="1"/>
          </p:cNvGraphicFramePr>
          <p:nvPr/>
        </p:nvGraphicFramePr>
        <p:xfrm>
          <a:off x="3419872" y="4941168"/>
          <a:ext cx="2019300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Формула" r:id="rId13" imgW="520560" imgH="393480" progId="Equation.3">
                  <p:embed/>
                </p:oleObj>
              </mc:Choice>
              <mc:Fallback>
                <p:oleObj name="Формула" r:id="rId13" imgW="5205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941168"/>
                        <a:ext cx="2019300" cy="15287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  <a:gs pos="50000">
                            <a:schemeClr val="folHlink">
                              <a:alpha val="75000"/>
                            </a:schemeClr>
                          </a:gs>
                          <a:gs pos="10000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Стрелка вправо 18"/>
          <p:cNvSpPr/>
          <p:nvPr/>
        </p:nvSpPr>
        <p:spPr>
          <a:xfrm>
            <a:off x="5508104" y="5445224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081" name="Содержимое 5"/>
          <p:cNvGraphicFramePr>
            <a:graphicFrameLocks noChangeAspect="1"/>
          </p:cNvGraphicFramePr>
          <p:nvPr/>
        </p:nvGraphicFramePr>
        <p:xfrm>
          <a:off x="395536" y="4869160"/>
          <a:ext cx="1944216" cy="158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Формула" r:id="rId15" imgW="482400" imgH="393480" progId="Equation.3">
                  <p:embed/>
                </p:oleObj>
              </mc:Choice>
              <mc:Fallback>
                <p:oleObj name="Формула" r:id="rId15" imgW="48240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869160"/>
                        <a:ext cx="1944216" cy="15856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  <a:gs pos="50000">
                            <a:schemeClr val="folHlink">
                              <a:alpha val="75000"/>
                            </a:schemeClr>
                          </a:gs>
                          <a:gs pos="10000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Стрелка вправо 20"/>
          <p:cNvSpPr/>
          <p:nvPr/>
        </p:nvSpPr>
        <p:spPr>
          <a:xfrm>
            <a:off x="2411760" y="5517232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082" name="Содержимое 5"/>
          <p:cNvGraphicFramePr>
            <a:graphicFrameLocks noChangeAspect="1"/>
          </p:cNvGraphicFramePr>
          <p:nvPr/>
        </p:nvGraphicFramePr>
        <p:xfrm>
          <a:off x="6780213" y="5300663"/>
          <a:ext cx="19208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Формула" r:id="rId17" imgW="495000" imgH="177480" progId="Equation.3">
                  <p:embed/>
                </p:oleObj>
              </mc:Choice>
              <mc:Fallback>
                <p:oleObj name="Формула" r:id="rId17" imgW="49500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5300663"/>
                        <a:ext cx="1920875" cy="6905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  <a:gs pos="50000">
                            <a:schemeClr val="folHlink">
                              <a:alpha val="75000"/>
                            </a:schemeClr>
                          </a:gs>
                          <a:gs pos="100000">
                            <a:schemeClr val="folHlink">
                              <a:gamma/>
                              <a:shade val="90588"/>
                              <a:invGamma/>
                            </a:schemeClr>
                          </a:gs>
                        </a:gsLst>
                        <a:lin ang="5400000" scaled="1"/>
                      </a:gradFill>
                      <a:ln w="76200" cmpd="tri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pPr indent="457200" algn="just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Планк спочатку вирішив, що світло тільки випромінюється квантами, а поширюється і поглинається безперервно.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kinopoisk.ru-Albert-Einstein-182071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33888"/>
            <a:ext cx="3657600" cy="4504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406208" cy="4572000"/>
          </a:xfrm>
        </p:spPr>
        <p:txBody>
          <a:bodyPr>
            <a:normAutofit lnSpcReduction="10000"/>
          </a:bodyPr>
          <a:lstStyle/>
          <a:p>
            <a:pPr marL="4763" indent="-4763" algn="just">
              <a:buNone/>
            </a:pPr>
            <a:r>
              <a:rPr lang="uk-UA" sz="2000" dirty="0" smtClean="0"/>
              <a:t>       Альберт Ейнштейн дійшов висновку, що монохроматичне випромінювання малої густини поводиться так, ніби складається</a:t>
            </a:r>
          </a:p>
          <a:p>
            <a:pPr marL="4763" indent="-4763" algn="just">
              <a:buNone/>
            </a:pPr>
            <a:r>
              <a:rPr lang="uk-UA" sz="2000" dirty="0" smtClean="0"/>
              <a:t> з              </a:t>
            </a:r>
            <a:r>
              <a:rPr lang="uk-UA" sz="2000" dirty="0" err="1" smtClean="0"/>
              <a:t>“незалежних</a:t>
            </a:r>
            <a:r>
              <a:rPr lang="uk-UA" sz="2000" dirty="0" smtClean="0"/>
              <a:t> один від</a:t>
            </a:r>
          </a:p>
          <a:p>
            <a:pPr marL="4763" indent="-4763" algn="just">
              <a:buNone/>
            </a:pPr>
            <a:r>
              <a:rPr lang="uk-UA" sz="2000" dirty="0" smtClean="0"/>
              <a:t> одного квантів </a:t>
            </a:r>
            <a:r>
              <a:rPr lang="uk-UA" sz="2000" dirty="0" err="1" smtClean="0"/>
              <a:t>енергії”</a:t>
            </a:r>
            <a:r>
              <a:rPr lang="uk-UA" sz="2000" dirty="0" smtClean="0"/>
              <a:t> величиною         кожний.</a:t>
            </a:r>
          </a:p>
          <a:p>
            <a:pPr marL="4763" indent="4763" algn="just">
              <a:buNone/>
            </a:pPr>
            <a:r>
              <a:rPr lang="uk-UA" sz="2000" dirty="0" smtClean="0"/>
              <a:t>        І припустив, що річ не просто в квантах енергії, а в реальних частинках, з яких складається будь-яке електромагнітне </a:t>
            </a:r>
            <a:r>
              <a:rPr lang="uk-UA" sz="2000" dirty="0" err="1" smtClean="0"/>
              <a:t>випро</a:t>
            </a:r>
            <a:r>
              <a:rPr lang="uk-UA" sz="2000" dirty="0" smtClean="0"/>
              <a:t> – </a:t>
            </a:r>
          </a:p>
          <a:p>
            <a:pPr marL="4763" indent="4763" algn="just">
              <a:buNone/>
            </a:pPr>
            <a:r>
              <a:rPr lang="uk-UA" sz="2000" dirty="0" err="1" smtClean="0"/>
              <a:t>мінювання</a:t>
            </a:r>
            <a:r>
              <a:rPr lang="uk-UA" sz="2000" dirty="0" smtClean="0"/>
              <a:t>.  Згодом частинки назвали квантами світла або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фотонами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716016" y="2708920"/>
          <a:ext cx="613717" cy="514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Формула" r:id="rId4" imgW="533160" imgH="393480" progId="Equation.3">
                  <p:embed/>
                </p:oleObj>
              </mc:Choice>
              <mc:Fallback>
                <p:oleObj name="Формула" r:id="rId4" imgW="533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708920"/>
                        <a:ext cx="613717" cy="5149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868144" y="3429000"/>
          <a:ext cx="370327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Формула" r:id="rId6" imgW="228600" imgH="177480" progId="Equation.3">
                  <p:embed/>
                </p:oleObj>
              </mc:Choice>
              <mc:Fallback>
                <p:oleObj name="Формула" r:id="rId6" imgW="2286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429000"/>
                        <a:ext cx="370327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ovieFoton41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-531440"/>
            <a:ext cx="4176464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5536" y="3356992"/>
            <a:ext cx="8496944" cy="3168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b="1" i="1" dirty="0" smtClean="0"/>
              <a:t>Властивості фотона:</a:t>
            </a:r>
          </a:p>
          <a:p>
            <a:r>
              <a:rPr lang="uk-UA" dirty="0" smtClean="0"/>
              <a:t>1. Електрично нейтральна частинка, тобто               .</a:t>
            </a:r>
          </a:p>
          <a:p>
            <a:r>
              <a:rPr lang="uk-UA" dirty="0" smtClean="0"/>
              <a:t>2. Швидкість руху фотона                      .</a:t>
            </a:r>
          </a:p>
          <a:p>
            <a:endParaRPr lang="uk-UA" dirty="0" smtClean="0"/>
          </a:p>
          <a:p>
            <a:r>
              <a:rPr lang="uk-UA" dirty="0" smtClean="0"/>
              <a:t>3. Енергія фотона пропорційна частоті електромагнітного випромінювання                                                            </a:t>
            </a:r>
          </a:p>
          <a:p>
            <a:endParaRPr lang="uk-UA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164288" y="3789040"/>
          <a:ext cx="1197691" cy="45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Формула" r:id="rId4" imgW="533160" imgH="203040" progId="Equation.3">
                  <p:embed/>
                </p:oleObj>
              </mc:Choice>
              <mc:Fallback>
                <p:oleObj name="Формула" r:id="rId4" imgW="5331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3789040"/>
                        <a:ext cx="1197691" cy="4549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788024" y="4221088"/>
          <a:ext cx="16811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Формула" r:id="rId6" imgW="749160" imgH="393480" progId="Equation.3">
                  <p:embed/>
                </p:oleObj>
              </mc:Choice>
              <mc:Fallback>
                <p:oleObj name="Формула" r:id="rId6" imgW="7491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221088"/>
                        <a:ext cx="1681162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372200" y="5517232"/>
          <a:ext cx="1278611" cy="49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Формула" r:id="rId8" imgW="520560" imgH="203040" progId="Equation.3">
                  <p:embed/>
                </p:oleObj>
              </mc:Choice>
              <mc:Fallback>
                <p:oleObj name="Формула" r:id="rId8" imgW="52056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517232"/>
                        <a:ext cx="1278611" cy="498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</TotalTime>
  <Words>346</Words>
  <Application>Microsoft Office PowerPoint</Application>
  <PresentationFormat>Екран (4:3)</PresentationFormat>
  <Paragraphs>55</Paragraphs>
  <Slides>12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Century Schoolbook</vt:lpstr>
      <vt:lpstr>Times New Roman</vt:lpstr>
      <vt:lpstr>Wingdings</vt:lpstr>
      <vt:lpstr>Wingdings 2</vt:lpstr>
      <vt:lpstr>Эркер</vt:lpstr>
      <vt:lpstr>Формула</vt:lpstr>
      <vt:lpstr>Фізика 11 клас 07.02.2022р.</vt:lpstr>
      <vt:lpstr>Макс Карл Ернст Людвіг Планк (28.04.1858 – 04.10.1947)</vt:lpstr>
      <vt:lpstr>Чому Планк був вимушений висунути гіпотезу про дискретний характер випромінювання</vt:lpstr>
      <vt:lpstr>                АЧТ</vt:lpstr>
      <vt:lpstr> Залежність енергії електромагнітних хвиль, випромінюваних за 1 с з одиниці площі АЧТ, від довжини хвилі</vt:lpstr>
      <vt:lpstr>Восени 1900 року М.Планк встановив формулу, яка повністю відповідала експериментальній кривій.</vt:lpstr>
      <vt:lpstr>Презентація PowerPoint</vt:lpstr>
      <vt:lpstr>Планк спочатку вирішив, що світло тільки випромінюється квантами, а поширюється і поглинається безперервно.</vt:lpstr>
      <vt:lpstr>Презентація PowerPoint</vt:lpstr>
      <vt:lpstr>Презентація PowerPoint</vt:lpstr>
      <vt:lpstr>Презентація PowerPoint</vt:lpstr>
      <vt:lpstr>Домашнє задання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КВАНТОВІ ВЛАСТИВОСТІ СВІТЛА</dc:title>
  <dc:creator>Сергійчук ВІкторія Валеріївна</dc:creator>
  <cp:lastModifiedBy>RePack by Diakov</cp:lastModifiedBy>
  <cp:revision>1</cp:revision>
  <dcterms:created xsi:type="dcterms:W3CDTF">2015-02-17T13:16:52Z</dcterms:created>
  <dcterms:modified xsi:type="dcterms:W3CDTF">2022-02-05T11:47:06Z</dcterms:modified>
</cp:coreProperties>
</file>