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FD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54CC15-13DF-43AB-B532-712637D01CEB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F18EA983-5457-4B20-B19C-656C359918E3}">
      <dgm:prSet phldrT="[Текст]" custT="1"/>
      <dgm:spPr/>
      <dgm:t>
        <a:bodyPr/>
        <a:lstStyle/>
        <a:p>
          <a:pPr algn="l"/>
          <a:r>
            <a:rPr lang="uk-UA" sz="1800" b="1" u="sng" dirty="0" smtClean="0">
              <a:solidFill>
                <a:srgbClr val="FF0000"/>
              </a:solidFill>
            </a:rPr>
            <a:t>Активний  </a:t>
          </a:r>
          <a:r>
            <a:rPr lang="uk-UA" sz="1800" dirty="0" smtClean="0"/>
            <a:t>- спричинений розмірами (довжиною, площею поперечного перерізу та матеріалом  провідника</a:t>
          </a:r>
        </a:p>
        <a:p>
          <a:pPr algn="ctr"/>
          <a:r>
            <a:rPr lang="uk-UA" sz="1800" dirty="0" smtClean="0">
              <a:solidFill>
                <a:srgbClr val="00B050"/>
              </a:solidFill>
            </a:rPr>
            <a:t>(Праска, електроплитка</a:t>
          </a:r>
          <a:r>
            <a:rPr lang="uk-UA" sz="1800" dirty="0" smtClean="0"/>
            <a:t>)</a:t>
          </a:r>
          <a:endParaRPr lang="ru-RU" sz="1800" dirty="0"/>
        </a:p>
      </dgm:t>
    </dgm:pt>
    <dgm:pt modelId="{3953D3F4-D1AB-4E3E-B3BE-12136B4B6447}" type="parTrans" cxnId="{52670B35-4510-4EC1-8F02-A5620B3E18B0}">
      <dgm:prSet/>
      <dgm:spPr/>
      <dgm:t>
        <a:bodyPr/>
        <a:lstStyle/>
        <a:p>
          <a:endParaRPr lang="ru-RU"/>
        </a:p>
      </dgm:t>
    </dgm:pt>
    <dgm:pt modelId="{22F8DC9B-4184-461E-83D7-F6F9CF0928A5}" type="sibTrans" cxnId="{52670B35-4510-4EC1-8F02-A5620B3E18B0}">
      <dgm:prSet/>
      <dgm:spPr/>
      <dgm:t>
        <a:bodyPr/>
        <a:lstStyle/>
        <a:p>
          <a:endParaRPr lang="ru-RU"/>
        </a:p>
      </dgm:t>
    </dgm:pt>
    <dgm:pt modelId="{94D6F7E0-FB10-40A8-87B7-EF7E5184860D}">
      <dgm:prSet phldrT="[Текст]" custT="1"/>
      <dgm:spPr/>
      <dgm:t>
        <a:bodyPr/>
        <a:lstStyle/>
        <a:p>
          <a:pPr algn="l"/>
          <a:r>
            <a:rPr lang="uk-UA" sz="1800" b="1" u="sng" dirty="0" smtClean="0">
              <a:solidFill>
                <a:srgbClr val="FF0000"/>
              </a:solidFill>
            </a:rPr>
            <a:t>Індуктивний</a:t>
          </a:r>
          <a:r>
            <a:rPr lang="uk-UA" sz="1800" dirty="0" smtClean="0"/>
            <a:t>-спричинений  явищем</a:t>
          </a:r>
        </a:p>
        <a:p>
          <a:pPr algn="l"/>
          <a:r>
            <a:rPr lang="uk-UA" sz="1800" dirty="0" smtClean="0"/>
            <a:t>                     самоіндукції в котушці</a:t>
          </a:r>
        </a:p>
        <a:p>
          <a:pPr algn="ctr"/>
          <a:r>
            <a:rPr lang="uk-UA" sz="1800" dirty="0" smtClean="0">
              <a:solidFill>
                <a:srgbClr val="00B050"/>
              </a:solidFill>
            </a:rPr>
            <a:t>(котушка  індуктивності)</a:t>
          </a:r>
          <a:endParaRPr lang="ru-RU" sz="1800" dirty="0">
            <a:solidFill>
              <a:srgbClr val="00B050"/>
            </a:solidFill>
          </a:endParaRPr>
        </a:p>
      </dgm:t>
    </dgm:pt>
    <dgm:pt modelId="{FFD07303-55B9-461A-BF34-CC87C4A68F35}" type="parTrans" cxnId="{3B84CE04-426C-4D38-910D-742C70757FFB}">
      <dgm:prSet/>
      <dgm:spPr/>
      <dgm:t>
        <a:bodyPr/>
        <a:lstStyle/>
        <a:p>
          <a:endParaRPr lang="ru-RU"/>
        </a:p>
      </dgm:t>
    </dgm:pt>
    <dgm:pt modelId="{215B61A6-DC20-453A-A9B5-D15488116A43}" type="sibTrans" cxnId="{3B84CE04-426C-4D38-910D-742C70757FFB}">
      <dgm:prSet/>
      <dgm:spPr/>
      <dgm:t>
        <a:bodyPr/>
        <a:lstStyle/>
        <a:p>
          <a:endParaRPr lang="ru-RU"/>
        </a:p>
      </dgm:t>
    </dgm:pt>
    <dgm:pt modelId="{9C59CAAA-9517-4D90-A594-626950250203}">
      <dgm:prSet phldrT="[Текст]"/>
      <dgm:spPr/>
      <dgm:t>
        <a:bodyPr/>
        <a:lstStyle/>
        <a:p>
          <a:r>
            <a:rPr lang="uk-UA" b="1" u="sng" dirty="0" err="1" smtClean="0">
              <a:solidFill>
                <a:srgbClr val="FF0000"/>
              </a:solidFill>
            </a:rPr>
            <a:t>Ємнісний-</a:t>
          </a:r>
          <a:r>
            <a:rPr lang="uk-UA" b="1" u="sng" dirty="0" smtClean="0">
              <a:solidFill>
                <a:srgbClr val="FF0000"/>
              </a:solidFill>
            </a:rPr>
            <a:t> </a:t>
          </a:r>
          <a:r>
            <a:rPr lang="uk-UA" dirty="0" smtClean="0"/>
            <a:t>спричинений  явищами зарядки  і  розрядки  конденсатора</a:t>
          </a:r>
        </a:p>
        <a:p>
          <a:r>
            <a:rPr lang="uk-UA" dirty="0" smtClean="0">
              <a:solidFill>
                <a:srgbClr val="00B050"/>
              </a:solidFill>
            </a:rPr>
            <a:t>(конденсатор ємності)</a:t>
          </a:r>
          <a:endParaRPr lang="ru-RU" dirty="0">
            <a:solidFill>
              <a:srgbClr val="00B050"/>
            </a:solidFill>
          </a:endParaRPr>
        </a:p>
      </dgm:t>
    </dgm:pt>
    <dgm:pt modelId="{B1231876-7B01-497C-A6B5-8136322D5C9A}" type="parTrans" cxnId="{9C525C59-BA72-489A-B70C-8089B02022C1}">
      <dgm:prSet/>
      <dgm:spPr/>
      <dgm:t>
        <a:bodyPr/>
        <a:lstStyle/>
        <a:p>
          <a:endParaRPr lang="ru-RU"/>
        </a:p>
      </dgm:t>
    </dgm:pt>
    <dgm:pt modelId="{CE1C1D01-06BD-4B82-A631-F1D568A5E428}" type="sibTrans" cxnId="{9C525C59-BA72-489A-B70C-8089B02022C1}">
      <dgm:prSet/>
      <dgm:spPr/>
      <dgm:t>
        <a:bodyPr/>
        <a:lstStyle/>
        <a:p>
          <a:endParaRPr lang="ru-RU"/>
        </a:p>
      </dgm:t>
    </dgm:pt>
    <dgm:pt modelId="{2293AA74-807C-423E-8200-77699C82D286}" type="pres">
      <dgm:prSet presAssocID="{FB54CC15-13DF-43AB-B532-712637D01CEB}" presName="compositeShape" presStyleCnt="0">
        <dgm:presLayoutVars>
          <dgm:dir/>
          <dgm:resizeHandles/>
        </dgm:presLayoutVars>
      </dgm:prSet>
      <dgm:spPr/>
    </dgm:pt>
    <dgm:pt modelId="{5FF02294-4AA5-4BDA-BA2C-B4B67B2C2776}" type="pres">
      <dgm:prSet presAssocID="{FB54CC15-13DF-43AB-B532-712637D01CEB}" presName="pyramid" presStyleLbl="node1" presStyleIdx="0" presStyleCnt="1"/>
      <dgm:spPr/>
    </dgm:pt>
    <dgm:pt modelId="{2831A27A-B2CF-4E65-934D-07DF00F2C0D2}" type="pres">
      <dgm:prSet presAssocID="{FB54CC15-13DF-43AB-B532-712637D01CEB}" presName="theList" presStyleCnt="0"/>
      <dgm:spPr/>
    </dgm:pt>
    <dgm:pt modelId="{F0137268-0FEF-4ED4-9AFD-209475B2482A}" type="pres">
      <dgm:prSet presAssocID="{F18EA983-5457-4B20-B19C-656C359918E3}" presName="aNode" presStyleLbl="fgAcc1" presStyleIdx="0" presStyleCnt="3" custScaleX="1615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1B7C7C-A8D1-4C08-89C4-B82101C8470F}" type="pres">
      <dgm:prSet presAssocID="{F18EA983-5457-4B20-B19C-656C359918E3}" presName="aSpace" presStyleCnt="0"/>
      <dgm:spPr/>
    </dgm:pt>
    <dgm:pt modelId="{E618CBC7-3111-4F67-A0EB-D97B73CE18E6}" type="pres">
      <dgm:prSet presAssocID="{94D6F7E0-FB10-40A8-87B7-EF7E5184860D}" presName="aNode" presStyleLbl="fgAcc1" presStyleIdx="1" presStyleCnt="3" custScaleX="1598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49A6C5-F6B1-4744-BC78-107034E27354}" type="pres">
      <dgm:prSet presAssocID="{94D6F7E0-FB10-40A8-87B7-EF7E5184860D}" presName="aSpace" presStyleCnt="0"/>
      <dgm:spPr/>
    </dgm:pt>
    <dgm:pt modelId="{9FE5C8E0-0DE9-4E19-A5C9-848BD057D3F3}" type="pres">
      <dgm:prSet presAssocID="{9C59CAAA-9517-4D90-A594-626950250203}" presName="aNode" presStyleLbl="fgAcc1" presStyleIdx="2" presStyleCnt="3" custScaleX="1598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7447BF-4DD8-4E2B-A904-9F5B5BDCF88A}" type="pres">
      <dgm:prSet presAssocID="{9C59CAAA-9517-4D90-A594-626950250203}" presName="aSpace" presStyleCnt="0"/>
      <dgm:spPr/>
    </dgm:pt>
  </dgm:ptLst>
  <dgm:cxnLst>
    <dgm:cxn modelId="{786BF818-F5FF-4FDD-BF80-6977C7F3E2F5}" type="presOf" srcId="{F18EA983-5457-4B20-B19C-656C359918E3}" destId="{F0137268-0FEF-4ED4-9AFD-209475B2482A}" srcOrd="0" destOrd="0" presId="urn:microsoft.com/office/officeart/2005/8/layout/pyramid2"/>
    <dgm:cxn modelId="{3B84CE04-426C-4D38-910D-742C70757FFB}" srcId="{FB54CC15-13DF-43AB-B532-712637D01CEB}" destId="{94D6F7E0-FB10-40A8-87B7-EF7E5184860D}" srcOrd="1" destOrd="0" parTransId="{FFD07303-55B9-461A-BF34-CC87C4A68F35}" sibTransId="{215B61A6-DC20-453A-A9B5-D15488116A43}"/>
    <dgm:cxn modelId="{52670B35-4510-4EC1-8F02-A5620B3E18B0}" srcId="{FB54CC15-13DF-43AB-B532-712637D01CEB}" destId="{F18EA983-5457-4B20-B19C-656C359918E3}" srcOrd="0" destOrd="0" parTransId="{3953D3F4-D1AB-4E3E-B3BE-12136B4B6447}" sibTransId="{22F8DC9B-4184-461E-83D7-F6F9CF0928A5}"/>
    <dgm:cxn modelId="{9C525C59-BA72-489A-B70C-8089B02022C1}" srcId="{FB54CC15-13DF-43AB-B532-712637D01CEB}" destId="{9C59CAAA-9517-4D90-A594-626950250203}" srcOrd="2" destOrd="0" parTransId="{B1231876-7B01-497C-A6B5-8136322D5C9A}" sibTransId="{CE1C1D01-06BD-4B82-A631-F1D568A5E428}"/>
    <dgm:cxn modelId="{344A9190-6F29-4982-BDE6-8AFDDE3A277A}" type="presOf" srcId="{94D6F7E0-FB10-40A8-87B7-EF7E5184860D}" destId="{E618CBC7-3111-4F67-A0EB-D97B73CE18E6}" srcOrd="0" destOrd="0" presId="urn:microsoft.com/office/officeart/2005/8/layout/pyramid2"/>
    <dgm:cxn modelId="{DB2E221F-F5DD-4987-AEC7-019BB5751368}" type="presOf" srcId="{9C59CAAA-9517-4D90-A594-626950250203}" destId="{9FE5C8E0-0DE9-4E19-A5C9-848BD057D3F3}" srcOrd="0" destOrd="0" presId="urn:microsoft.com/office/officeart/2005/8/layout/pyramid2"/>
    <dgm:cxn modelId="{7D7EB479-11F2-4C4D-918B-1D6001C15CCC}" type="presOf" srcId="{FB54CC15-13DF-43AB-B532-712637D01CEB}" destId="{2293AA74-807C-423E-8200-77699C82D286}" srcOrd="0" destOrd="0" presId="urn:microsoft.com/office/officeart/2005/8/layout/pyramid2"/>
    <dgm:cxn modelId="{E2914512-1C71-4F36-AA5B-2A50D5C8A832}" type="presParOf" srcId="{2293AA74-807C-423E-8200-77699C82D286}" destId="{5FF02294-4AA5-4BDA-BA2C-B4B67B2C2776}" srcOrd="0" destOrd="0" presId="urn:microsoft.com/office/officeart/2005/8/layout/pyramid2"/>
    <dgm:cxn modelId="{B72055E3-5F88-4C7B-8F56-0029DDB2294F}" type="presParOf" srcId="{2293AA74-807C-423E-8200-77699C82D286}" destId="{2831A27A-B2CF-4E65-934D-07DF00F2C0D2}" srcOrd="1" destOrd="0" presId="urn:microsoft.com/office/officeart/2005/8/layout/pyramid2"/>
    <dgm:cxn modelId="{6C33B568-3E65-4360-B920-929DF3A14E36}" type="presParOf" srcId="{2831A27A-B2CF-4E65-934D-07DF00F2C0D2}" destId="{F0137268-0FEF-4ED4-9AFD-209475B2482A}" srcOrd="0" destOrd="0" presId="urn:microsoft.com/office/officeart/2005/8/layout/pyramid2"/>
    <dgm:cxn modelId="{B58AAD84-602C-4C9C-AFE2-765F2A1F245C}" type="presParOf" srcId="{2831A27A-B2CF-4E65-934D-07DF00F2C0D2}" destId="{271B7C7C-A8D1-4C08-89C4-B82101C8470F}" srcOrd="1" destOrd="0" presId="urn:microsoft.com/office/officeart/2005/8/layout/pyramid2"/>
    <dgm:cxn modelId="{812BF429-1473-45DA-86B3-D62AA18F6EE0}" type="presParOf" srcId="{2831A27A-B2CF-4E65-934D-07DF00F2C0D2}" destId="{E618CBC7-3111-4F67-A0EB-D97B73CE18E6}" srcOrd="2" destOrd="0" presId="urn:microsoft.com/office/officeart/2005/8/layout/pyramid2"/>
    <dgm:cxn modelId="{E591C2EB-2CE8-4F84-83F4-931E85586BA0}" type="presParOf" srcId="{2831A27A-B2CF-4E65-934D-07DF00F2C0D2}" destId="{F549A6C5-F6B1-4744-BC78-107034E27354}" srcOrd="3" destOrd="0" presId="urn:microsoft.com/office/officeart/2005/8/layout/pyramid2"/>
    <dgm:cxn modelId="{AE3C2ACA-CE71-45A6-BAE1-BE0B410B3DC0}" type="presParOf" srcId="{2831A27A-B2CF-4E65-934D-07DF00F2C0D2}" destId="{9FE5C8E0-0DE9-4E19-A5C9-848BD057D3F3}" srcOrd="4" destOrd="0" presId="urn:microsoft.com/office/officeart/2005/8/layout/pyramid2"/>
    <dgm:cxn modelId="{4269197E-3912-4844-A34B-9A985DE895E5}" type="presParOf" srcId="{2831A27A-B2CF-4E65-934D-07DF00F2C0D2}" destId="{AF7447BF-4DD8-4E2B-A904-9F5B5BDCF88A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F02294-4AA5-4BDA-BA2C-B4B67B2C2776}">
      <dsp:nvSpPr>
        <dsp:cNvPr id="0" name=""/>
        <dsp:cNvSpPr/>
      </dsp:nvSpPr>
      <dsp:spPr>
        <a:xfrm>
          <a:off x="347851" y="0"/>
          <a:ext cx="4846320" cy="484632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137268-0FEF-4ED4-9AFD-209475B2482A}">
      <dsp:nvSpPr>
        <dsp:cNvPr id="0" name=""/>
        <dsp:cNvSpPr/>
      </dsp:nvSpPr>
      <dsp:spPr>
        <a:xfrm>
          <a:off x="1800983" y="487235"/>
          <a:ext cx="5090165" cy="11472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u="sng" kern="1200" dirty="0" smtClean="0">
              <a:solidFill>
                <a:srgbClr val="FF0000"/>
              </a:solidFill>
            </a:rPr>
            <a:t>Активний  </a:t>
          </a:r>
          <a:r>
            <a:rPr lang="uk-UA" sz="1800" kern="1200" dirty="0" smtClean="0"/>
            <a:t>- спричинений розмірами (довжиною, площею поперечного перерізу та матеріалом  провідника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solidFill>
                <a:srgbClr val="00B050"/>
              </a:solidFill>
            </a:rPr>
            <a:t>(Праска, електроплитка</a:t>
          </a:r>
          <a:r>
            <a:rPr lang="uk-UA" sz="1800" kern="1200" dirty="0" smtClean="0"/>
            <a:t>)</a:t>
          </a:r>
          <a:endParaRPr lang="ru-RU" sz="1800" kern="1200" dirty="0"/>
        </a:p>
      </dsp:txBody>
      <dsp:txXfrm>
        <a:off x="1856985" y="543237"/>
        <a:ext cx="4978161" cy="1035210"/>
      </dsp:txXfrm>
    </dsp:sp>
    <dsp:sp modelId="{E618CBC7-3111-4F67-A0EB-D97B73CE18E6}">
      <dsp:nvSpPr>
        <dsp:cNvPr id="0" name=""/>
        <dsp:cNvSpPr/>
      </dsp:nvSpPr>
      <dsp:spPr>
        <a:xfrm>
          <a:off x="1828798" y="1777851"/>
          <a:ext cx="5034534" cy="11472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u="sng" kern="1200" dirty="0" smtClean="0">
              <a:solidFill>
                <a:srgbClr val="FF0000"/>
              </a:solidFill>
            </a:rPr>
            <a:t>Індуктивний</a:t>
          </a:r>
          <a:r>
            <a:rPr lang="uk-UA" sz="1800" kern="1200" dirty="0" smtClean="0"/>
            <a:t>-спричинений  явищем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                     самоіндукції в котушці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solidFill>
                <a:srgbClr val="00B050"/>
              </a:solidFill>
            </a:rPr>
            <a:t>(котушка  індуктивності)</a:t>
          </a:r>
          <a:endParaRPr lang="ru-RU" sz="1800" kern="1200" dirty="0">
            <a:solidFill>
              <a:srgbClr val="00B050"/>
            </a:solidFill>
          </a:endParaRPr>
        </a:p>
      </dsp:txBody>
      <dsp:txXfrm>
        <a:off x="1884800" y="1833853"/>
        <a:ext cx="4922530" cy="1035210"/>
      </dsp:txXfrm>
    </dsp:sp>
    <dsp:sp modelId="{9FE5C8E0-0DE9-4E19-A5C9-848BD057D3F3}">
      <dsp:nvSpPr>
        <dsp:cNvPr id="0" name=""/>
        <dsp:cNvSpPr/>
      </dsp:nvSpPr>
      <dsp:spPr>
        <a:xfrm>
          <a:off x="1828798" y="3068468"/>
          <a:ext cx="5034534" cy="11472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u="sng" kern="1200" dirty="0" err="1" smtClean="0">
              <a:solidFill>
                <a:srgbClr val="FF0000"/>
              </a:solidFill>
            </a:rPr>
            <a:t>Ємнісний-</a:t>
          </a:r>
          <a:r>
            <a:rPr lang="uk-UA" sz="1800" b="1" u="sng" kern="1200" dirty="0" smtClean="0">
              <a:solidFill>
                <a:srgbClr val="FF0000"/>
              </a:solidFill>
            </a:rPr>
            <a:t> </a:t>
          </a:r>
          <a:r>
            <a:rPr lang="uk-UA" sz="1800" kern="1200" dirty="0" smtClean="0"/>
            <a:t>спричинений  явищами зарядки  і  розрядки  конденсатора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solidFill>
                <a:srgbClr val="00B050"/>
              </a:solidFill>
            </a:rPr>
            <a:t>(конденсатор ємності)</a:t>
          </a:r>
          <a:endParaRPr lang="ru-RU" sz="1800" kern="1200" dirty="0">
            <a:solidFill>
              <a:srgbClr val="00B050"/>
            </a:solidFill>
          </a:endParaRPr>
        </a:p>
      </dsp:txBody>
      <dsp:txXfrm>
        <a:off x="1884800" y="3124470"/>
        <a:ext cx="4922530" cy="10352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7C6D10-417C-4191-9E44-5A9CB3A658FC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47884F-7F97-4B32-8C11-3C81040B393E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653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7884F-7F97-4B32-8C11-3C81040B393E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840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7884F-7F97-4B32-8C11-3C81040B393E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590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12/5/2021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12/5/2021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12/5/2021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12/5/2021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12/5/2021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12/5/2021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12/5/2021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12/5/2021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12/5/2021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png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4267200"/>
          </a:xfrm>
        </p:spPr>
        <p:txBody>
          <a:bodyPr/>
          <a:lstStyle/>
          <a:p>
            <a:r>
              <a:rPr lang="uk-UA" sz="3600" dirty="0" smtClean="0">
                <a:solidFill>
                  <a:srgbClr val="FFFF00"/>
                </a:solidFill>
                <a:latin typeface="Arial Black" pitchFamily="34" charset="0"/>
              </a:rPr>
              <a:t>Конденсатор і котушка в колі змінного струму.</a:t>
            </a:r>
            <a:br>
              <a:rPr lang="uk-UA" sz="3600" dirty="0" smtClean="0">
                <a:solidFill>
                  <a:srgbClr val="FFFF00"/>
                </a:solidFill>
                <a:latin typeface="Arial Black" pitchFamily="34" charset="0"/>
              </a:rPr>
            </a:br>
            <a:r>
              <a:rPr lang="uk-UA" sz="3600" dirty="0">
                <a:solidFill>
                  <a:srgbClr val="FFFF00"/>
                </a:solidFill>
                <a:latin typeface="Arial Black" pitchFamily="34" charset="0"/>
              </a:rPr>
              <a:t>А</a:t>
            </a:r>
            <a:r>
              <a:rPr lang="uk-UA" sz="3600" dirty="0" smtClean="0">
                <a:solidFill>
                  <a:srgbClr val="FFFF00"/>
                </a:solidFill>
                <a:latin typeface="Arial Black" pitchFamily="34" charset="0"/>
              </a:rPr>
              <a:t>ктивний,</a:t>
            </a:r>
            <a:br>
              <a:rPr lang="uk-UA" sz="3600" dirty="0" smtClean="0">
                <a:solidFill>
                  <a:srgbClr val="FFFF00"/>
                </a:solidFill>
                <a:latin typeface="Arial Black" pitchFamily="34" charset="0"/>
              </a:rPr>
            </a:br>
            <a:r>
              <a:rPr lang="uk-UA" sz="3600" dirty="0" smtClean="0">
                <a:solidFill>
                  <a:srgbClr val="FFFF00"/>
                </a:solidFill>
                <a:latin typeface="Arial Black" pitchFamily="34" charset="0"/>
              </a:rPr>
              <a:t>ємнісний та індуктивний опір  </a:t>
            </a:r>
            <a:endParaRPr lang="ru-RU" sz="3600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4" name="Підзаголовок 3"/>
          <p:cNvSpPr>
            <a:spLocks noGrp="1"/>
          </p:cNvSpPr>
          <p:nvPr>
            <p:ph type="subTitle" idx="1"/>
          </p:nvPr>
        </p:nvSpPr>
        <p:spPr>
          <a:xfrm>
            <a:off x="3357490" y="5181600"/>
            <a:ext cx="5329310" cy="1295400"/>
          </a:xfrm>
        </p:spPr>
        <p:txBody>
          <a:bodyPr>
            <a:normAutofit/>
          </a:bodyPr>
          <a:lstStyle/>
          <a:p>
            <a:r>
              <a:rPr lang="uk-UA" sz="2400" dirty="0" smtClean="0"/>
              <a:t>Фізика 11 клас </a:t>
            </a:r>
          </a:p>
          <a:p>
            <a:r>
              <a:rPr lang="uk-UA" sz="2400" dirty="0" smtClean="0"/>
              <a:t>06.12.2021</a:t>
            </a:r>
            <a:endParaRPr 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916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Опори  в  колі змінного  струму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416"/>
          <a:ext cx="7239000" cy="484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1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0" y="228600"/>
            <a:ext cx="3865098" cy="1066800"/>
          </a:xfrm>
        </p:spPr>
        <p:txBody>
          <a:bodyPr/>
          <a:lstStyle/>
          <a:p>
            <a:r>
              <a:rPr lang="uk-UA" dirty="0" smtClean="0">
                <a:solidFill>
                  <a:srgbClr val="FFFF00"/>
                </a:solidFill>
                <a:latin typeface="Arial Black" pitchFamily="34" charset="0"/>
              </a:rPr>
              <a:t>Активний опір</a:t>
            </a:r>
            <a:endParaRPr lang="ru-RU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334000" y="1295400"/>
            <a:ext cx="3581400" cy="24384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uk-UA" sz="2000" dirty="0" smtClean="0"/>
              <a:t>Чим  довший провідник,</a:t>
            </a:r>
          </a:p>
          <a:p>
            <a:r>
              <a:rPr lang="uk-UA" sz="2000" dirty="0" smtClean="0"/>
              <a:t>  тим більший його опір.</a:t>
            </a:r>
          </a:p>
          <a:p>
            <a:pPr>
              <a:buFont typeface="Wingdings" pitchFamily="2" charset="2"/>
              <a:buChar char="Ø"/>
            </a:pPr>
            <a:endParaRPr lang="uk-UA" sz="2000" dirty="0" smtClean="0"/>
          </a:p>
          <a:p>
            <a:pPr>
              <a:buFont typeface="Wingdings" pitchFamily="2" charset="2"/>
              <a:buChar char="Ø"/>
            </a:pPr>
            <a:r>
              <a:rPr lang="uk-UA" sz="2000" dirty="0" smtClean="0"/>
              <a:t>Чим більший переріз </a:t>
            </a:r>
          </a:p>
          <a:p>
            <a:r>
              <a:rPr lang="uk-UA" sz="2000" dirty="0" smtClean="0"/>
              <a:t>   провідника ,тим менший</a:t>
            </a:r>
          </a:p>
          <a:p>
            <a:r>
              <a:rPr lang="uk-UA" sz="2000" dirty="0" smtClean="0"/>
              <a:t>   опір.</a:t>
            </a:r>
          </a:p>
          <a:p>
            <a:pPr>
              <a:buFont typeface="Wingdings" pitchFamily="2" charset="2"/>
              <a:buChar char="Ø"/>
            </a:pPr>
            <a:r>
              <a:rPr lang="uk-UA" sz="2000" dirty="0" smtClean="0"/>
              <a:t>Опір провідника пропорційно залежить</a:t>
            </a:r>
          </a:p>
          <a:p>
            <a:r>
              <a:rPr lang="uk-UA" sz="2000" dirty="0" smtClean="0"/>
              <a:t>  від матеріалу провідника</a:t>
            </a:r>
          </a:p>
          <a:p>
            <a:endParaRPr lang="uk-UA" dirty="0" smtClean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 noChangeAspect="1"/>
          </p:cNvGraphicFramePr>
          <p:nvPr>
            <p:ph type="pic" idx="1"/>
          </p:nvPr>
        </p:nvGraphicFramePr>
        <p:xfrm>
          <a:off x="1339850" y="1792288"/>
          <a:ext cx="3035300" cy="254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Формула" r:id="rId4" imgW="469800" imgH="393480" progId="Equation.3">
                  <p:embed/>
                </p:oleObj>
              </mc:Choice>
              <mc:Fallback>
                <p:oleObj name="Формула" r:id="rId4" imgW="469800" imgH="393480" progId="Equation.3">
                  <p:embed/>
                  <p:pic>
                    <p:nvPicPr>
                      <p:cNvPr id="0" name="Содержимое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9850" y="1792288"/>
                        <a:ext cx="3035300" cy="2543175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5943600" y="5029200"/>
          <a:ext cx="13716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Формула" r:id="rId6" imgW="419040" imgH="393480" progId="Equation.3">
                  <p:embed/>
                </p:oleObj>
              </mc:Choice>
              <mc:Fallback>
                <p:oleObj name="Формула" r:id="rId6" imgW="41904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5029200"/>
                        <a:ext cx="1371600" cy="11430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5257800" y="4343400"/>
            <a:ext cx="3640740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Закон Ома для активного  опору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248400" y="304800"/>
            <a:ext cx="914400" cy="381000"/>
          </a:xfrm>
          <a:prstGeom prst="rect">
            <a:avLst/>
          </a:prstGeom>
          <a:solidFill>
            <a:schemeClr val="tx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7" idx="1"/>
          </p:cNvCxnSpPr>
          <p:nvPr/>
        </p:nvCxnSpPr>
        <p:spPr>
          <a:xfrm rot="10800000">
            <a:off x="5867400" y="457200"/>
            <a:ext cx="381000" cy="38100"/>
          </a:xfrm>
          <a:prstGeom prst="line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7" idx="3"/>
          </p:cNvCxnSpPr>
          <p:nvPr/>
        </p:nvCxnSpPr>
        <p:spPr>
          <a:xfrm>
            <a:off x="7162800" y="495300"/>
            <a:ext cx="228600" cy="38100"/>
          </a:xfrm>
          <a:prstGeom prst="line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Заголовок 23"/>
          <p:cNvSpPr>
            <a:spLocks noGrp="1"/>
          </p:cNvSpPr>
          <p:nvPr>
            <p:ph type="title"/>
          </p:nvPr>
        </p:nvSpPr>
        <p:spPr>
          <a:xfrm>
            <a:off x="4800600" y="762000"/>
            <a:ext cx="4017498" cy="762000"/>
          </a:xfrm>
          <a:noFill/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  <a:latin typeface="Arial Black" pitchFamily="34" charset="0"/>
              </a:rPr>
              <a:t>Індуктивний</a:t>
            </a:r>
            <a:r>
              <a:rPr lang="uk-UA" dirty="0" smtClean="0">
                <a:latin typeface="Arial Black" pitchFamily="34" charset="0"/>
              </a:rPr>
              <a:t> </a:t>
            </a:r>
            <a:r>
              <a:rPr lang="uk-UA" dirty="0" smtClean="0">
                <a:solidFill>
                  <a:srgbClr val="FFFF00"/>
                </a:solidFill>
                <a:latin typeface="Arial Black" pitchFamily="34" charset="0"/>
              </a:rPr>
              <a:t>опір</a:t>
            </a:r>
            <a:endParaRPr lang="ru-RU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5181600" y="1828800"/>
            <a:ext cx="3962400" cy="3375074"/>
          </a:xfrm>
        </p:spPr>
        <p:txBody>
          <a:bodyPr>
            <a:normAutofit/>
            <a:scene3d>
              <a:camera prst="perspectiveFront"/>
              <a:lightRig rig="threePt" dir="t"/>
            </a:scene3d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uk-UA" sz="2000" dirty="0" smtClean="0"/>
              <a:t>Чим  більша  індуктивність котушки, тим більший опір котушки</a:t>
            </a:r>
          </a:p>
          <a:p>
            <a:endParaRPr lang="uk-UA" sz="2000" dirty="0" smtClean="0"/>
          </a:p>
          <a:p>
            <a:pPr>
              <a:buFont typeface="Wingdings" pitchFamily="2" charset="2"/>
              <a:buChar char="Ø"/>
            </a:pPr>
            <a:r>
              <a:rPr lang="uk-UA" sz="2000" dirty="0" smtClean="0"/>
              <a:t>    Чим  більша   частота</a:t>
            </a:r>
          </a:p>
          <a:p>
            <a:r>
              <a:rPr lang="uk-UA" sz="2000" dirty="0" smtClean="0"/>
              <a:t>      струму, тим більший опір </a:t>
            </a:r>
          </a:p>
          <a:p>
            <a:r>
              <a:rPr lang="uk-UA" sz="2000" dirty="0" smtClean="0"/>
              <a:t>      котушки</a:t>
            </a:r>
          </a:p>
          <a:p>
            <a:endParaRPr lang="uk-UA" sz="2000" dirty="0" smtClean="0"/>
          </a:p>
          <a:p>
            <a:pPr>
              <a:buFont typeface="Wingdings" pitchFamily="2" charset="2"/>
              <a:buChar char="Ø"/>
            </a:pPr>
            <a:r>
              <a:rPr lang="uk-UA" sz="2000" dirty="0" smtClean="0"/>
              <a:t>    Струм в котушці  відстає </a:t>
            </a:r>
          </a:p>
          <a:p>
            <a:r>
              <a:rPr lang="uk-UA" sz="2000" dirty="0" smtClean="0"/>
              <a:t>      від  напруги. </a:t>
            </a:r>
            <a:endParaRPr lang="ru-RU" sz="2000" dirty="0" smtClean="0"/>
          </a:p>
          <a:p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838200" y="1828800"/>
          <a:ext cx="3733800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Формула" r:id="rId4" imgW="583920" imgH="215640" progId="Equation.3">
                  <p:embed/>
                </p:oleObj>
              </mc:Choice>
              <mc:Fallback>
                <p:oleObj name="Формула" r:id="rId4" imgW="5839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828800"/>
                        <a:ext cx="3733800" cy="20574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 descr="Голубая тисненая бумага"/>
          <p:cNvGraphicFramePr>
            <a:graphicFrameLocks noChangeAspect="1"/>
          </p:cNvGraphicFramePr>
          <p:nvPr/>
        </p:nvGraphicFramePr>
        <p:xfrm>
          <a:off x="5715000" y="5715000"/>
          <a:ext cx="1579562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Формула" r:id="rId6" imgW="482400" imgH="393480" progId="Equation.3">
                  <p:embed/>
                </p:oleObj>
              </mc:Choice>
              <mc:Fallback>
                <p:oleObj name="Формула" r:id="rId6" imgW="48240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5715000"/>
                        <a:ext cx="1579562" cy="11430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Прямоугольник 27"/>
          <p:cNvSpPr/>
          <p:nvPr/>
        </p:nvSpPr>
        <p:spPr>
          <a:xfrm>
            <a:off x="5257800" y="5257800"/>
            <a:ext cx="3897221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Закон Ома для індуктивного опору</a:t>
            </a:r>
          </a:p>
        </p:txBody>
      </p:sp>
      <p:sp>
        <p:nvSpPr>
          <p:cNvPr id="13" name="Полилиния 12"/>
          <p:cNvSpPr/>
          <p:nvPr/>
        </p:nvSpPr>
        <p:spPr>
          <a:xfrm>
            <a:off x="2057400" y="4495800"/>
            <a:ext cx="1073257" cy="515318"/>
          </a:xfrm>
          <a:custGeom>
            <a:avLst/>
            <a:gdLst>
              <a:gd name="connsiteX0" fmla="*/ 0 w 1797803"/>
              <a:gd name="connsiteY0" fmla="*/ 736169 h 818826"/>
              <a:gd name="connsiteX1" fmla="*/ 387458 w 1797803"/>
              <a:gd name="connsiteY1" fmla="*/ 23247 h 818826"/>
              <a:gd name="connsiteX2" fmla="*/ 898902 w 1797803"/>
              <a:gd name="connsiteY2" fmla="*/ 751667 h 818826"/>
              <a:gd name="connsiteX3" fmla="*/ 898902 w 1797803"/>
              <a:gd name="connsiteY3" fmla="*/ 751667 h 818826"/>
              <a:gd name="connsiteX4" fmla="*/ 898902 w 1797803"/>
              <a:gd name="connsiteY4" fmla="*/ 751667 h 818826"/>
              <a:gd name="connsiteX5" fmla="*/ 1270861 w 1797803"/>
              <a:gd name="connsiteY5" fmla="*/ 7749 h 818826"/>
              <a:gd name="connsiteX6" fmla="*/ 1720312 w 1797803"/>
              <a:gd name="connsiteY6" fmla="*/ 705172 h 818826"/>
              <a:gd name="connsiteX7" fmla="*/ 1735810 w 1797803"/>
              <a:gd name="connsiteY7" fmla="*/ 689674 h 818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97803" h="818826">
                <a:moveTo>
                  <a:pt x="0" y="736169"/>
                </a:moveTo>
                <a:cubicBezTo>
                  <a:pt x="118820" y="378416"/>
                  <a:pt x="237641" y="20664"/>
                  <a:pt x="387458" y="23247"/>
                </a:cubicBezTo>
                <a:cubicBezTo>
                  <a:pt x="537275" y="25830"/>
                  <a:pt x="898902" y="751667"/>
                  <a:pt x="898902" y="751667"/>
                </a:cubicBezTo>
                <a:lnTo>
                  <a:pt x="898902" y="751667"/>
                </a:lnTo>
                <a:lnTo>
                  <a:pt x="898902" y="751667"/>
                </a:lnTo>
                <a:cubicBezTo>
                  <a:pt x="960895" y="627681"/>
                  <a:pt x="1133959" y="15498"/>
                  <a:pt x="1270861" y="7749"/>
                </a:cubicBezTo>
                <a:cubicBezTo>
                  <a:pt x="1407763" y="0"/>
                  <a:pt x="1642821" y="591518"/>
                  <a:pt x="1720312" y="705172"/>
                </a:cubicBezTo>
                <a:cubicBezTo>
                  <a:pt x="1797803" y="818826"/>
                  <a:pt x="1766806" y="754250"/>
                  <a:pt x="1735810" y="689674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3099661" y="4495800"/>
            <a:ext cx="481739" cy="432661"/>
          </a:xfrm>
          <a:custGeom>
            <a:avLst/>
            <a:gdLst>
              <a:gd name="connsiteX0" fmla="*/ 0 w 805912"/>
              <a:gd name="connsiteY0" fmla="*/ 749085 h 749085"/>
              <a:gd name="connsiteX1" fmla="*/ 371959 w 805912"/>
              <a:gd name="connsiteY1" fmla="*/ 5166 h 749085"/>
              <a:gd name="connsiteX2" fmla="*/ 790414 w 805912"/>
              <a:gd name="connsiteY2" fmla="*/ 718088 h 749085"/>
              <a:gd name="connsiteX3" fmla="*/ 790414 w 805912"/>
              <a:gd name="connsiteY3" fmla="*/ 718088 h 749085"/>
              <a:gd name="connsiteX4" fmla="*/ 805912 w 805912"/>
              <a:gd name="connsiteY4" fmla="*/ 733587 h 749085"/>
              <a:gd name="connsiteX5" fmla="*/ 805912 w 805912"/>
              <a:gd name="connsiteY5" fmla="*/ 733587 h 749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5912" h="749085">
                <a:moveTo>
                  <a:pt x="0" y="749085"/>
                </a:moveTo>
                <a:cubicBezTo>
                  <a:pt x="120111" y="379708"/>
                  <a:pt x="240223" y="10332"/>
                  <a:pt x="371959" y="5166"/>
                </a:cubicBezTo>
                <a:cubicBezTo>
                  <a:pt x="503695" y="0"/>
                  <a:pt x="790414" y="718088"/>
                  <a:pt x="790414" y="718088"/>
                </a:cubicBezTo>
                <a:lnTo>
                  <a:pt x="790414" y="718088"/>
                </a:lnTo>
                <a:lnTo>
                  <a:pt x="805912" y="733587"/>
                </a:lnTo>
                <a:lnTo>
                  <a:pt x="805912" y="733587"/>
                </a:ln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единительная линия 18"/>
          <p:cNvCxnSpPr>
            <a:stCxn id="15" idx="2"/>
          </p:cNvCxnSpPr>
          <p:nvPr/>
        </p:nvCxnSpPr>
        <p:spPr>
          <a:xfrm flipV="1">
            <a:off x="3572136" y="4876800"/>
            <a:ext cx="390264" cy="3375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13" idx="0"/>
          </p:cNvCxnSpPr>
          <p:nvPr/>
        </p:nvCxnSpPr>
        <p:spPr>
          <a:xfrm flipH="1" flipV="1">
            <a:off x="1524000" y="4953001"/>
            <a:ext cx="533400" cy="609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 build="p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0" y="381000"/>
            <a:ext cx="3865098" cy="1219200"/>
          </a:xfrm>
        </p:spPr>
        <p:txBody>
          <a:bodyPr/>
          <a:lstStyle/>
          <a:p>
            <a:r>
              <a:rPr lang="uk-UA" dirty="0" smtClean="0">
                <a:solidFill>
                  <a:srgbClr val="FFFF00"/>
                </a:solidFill>
                <a:latin typeface="Arial Black" pitchFamily="34" charset="0"/>
              </a:rPr>
              <a:t>Ємнісний опір</a:t>
            </a:r>
            <a:endParaRPr lang="ru-RU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389098" y="1905000"/>
            <a:ext cx="3429000" cy="329887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2000" dirty="0" smtClean="0"/>
              <a:t>Чим  більша  частота  струму , тим менший опір конденсатора.</a:t>
            </a:r>
          </a:p>
          <a:p>
            <a:pPr>
              <a:buFont typeface="Wingdings" pitchFamily="2" charset="2"/>
              <a:buChar char="Ø"/>
            </a:pPr>
            <a:r>
              <a:rPr lang="uk-UA" sz="2000" dirty="0" smtClean="0"/>
              <a:t>Чим більша  ємність  конденсатора ,  тим  менший опір конденсатора</a:t>
            </a:r>
          </a:p>
          <a:p>
            <a:pPr>
              <a:buFont typeface="Wingdings" pitchFamily="2" charset="2"/>
              <a:buChar char="Ø"/>
            </a:pPr>
            <a:r>
              <a:rPr lang="uk-UA" sz="2000" dirty="0" smtClean="0"/>
              <a:t>Струм  на  конденсаторі випереджає напругу</a:t>
            </a:r>
            <a:endParaRPr lang="ru-RU" sz="2000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1143000" y="1371600"/>
          <a:ext cx="3429000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Формула" r:id="rId3" imgW="609480" imgH="393480" progId="Equation.3">
                  <p:embed/>
                </p:oleObj>
              </mc:Choice>
              <mc:Fallback>
                <p:oleObj name="Формула" r:id="rId3" imgW="6094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371600"/>
                        <a:ext cx="3429000" cy="29718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 descr="Голубая тисненая бумага"/>
          <p:cNvGraphicFramePr>
            <a:graphicFrameLocks noChangeAspect="1"/>
          </p:cNvGraphicFramePr>
          <p:nvPr/>
        </p:nvGraphicFramePr>
        <p:xfrm>
          <a:off x="5597525" y="5646738"/>
          <a:ext cx="1912938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Формула" r:id="rId5" imgW="583920" imgH="177480" progId="Equation.3">
                  <p:embed/>
                </p:oleObj>
              </mc:Choice>
              <mc:Fallback>
                <p:oleObj name="Формула" r:id="rId5" imgW="583920" imgH="177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7525" y="5646738"/>
                        <a:ext cx="1912938" cy="5175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257800" y="4953000"/>
            <a:ext cx="3563796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Закон Ома для ємнісного опору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447800" y="4800600"/>
            <a:ext cx="6096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1713706" y="4763294"/>
            <a:ext cx="68738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 flipH="1" flipV="1">
            <a:off x="2094706" y="4762500"/>
            <a:ext cx="686594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438400" y="4800600"/>
            <a:ext cx="6096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1219200"/>
            <a:ext cx="6255488" cy="510539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8600"/>
            <a:ext cx="7772400" cy="762001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rgbClr val="FF0000"/>
                </a:solidFill>
              </a:rPr>
              <a:t>Повний  опір  в колі змінного  струму</a:t>
            </a:r>
            <a:endParaRPr lang="ru-RU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15" name="Объект 1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Скругленная прямоугольная выноска 36"/>
          <p:cNvSpPr/>
          <p:nvPr/>
        </p:nvSpPr>
        <p:spPr>
          <a:xfrm>
            <a:off x="2743200" y="1371600"/>
            <a:ext cx="4191000" cy="2743200"/>
          </a:xfrm>
          <a:prstGeom prst="wedgeRoundRect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3200400" y="3048000"/>
            <a:ext cx="685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0" name="Прямая соединительная линия 39"/>
          <p:cNvCxnSpPr>
            <a:stCxn id="38" idx="1"/>
          </p:cNvCxnSpPr>
          <p:nvPr/>
        </p:nvCxnSpPr>
        <p:spPr>
          <a:xfrm rot="10800000">
            <a:off x="2971800" y="3276600"/>
            <a:ext cx="2286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>
            <a:stCxn id="38" idx="3"/>
          </p:cNvCxnSpPr>
          <p:nvPr/>
        </p:nvCxnSpPr>
        <p:spPr>
          <a:xfrm>
            <a:off x="3886200" y="3276600"/>
            <a:ext cx="5334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rot="5400000">
            <a:off x="4075906" y="3238500"/>
            <a:ext cx="686594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5400000">
            <a:off x="4381500" y="3238500"/>
            <a:ext cx="6858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4724400" y="3276600"/>
            <a:ext cx="6096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Полилиния 49"/>
          <p:cNvSpPr/>
          <p:nvPr/>
        </p:nvSpPr>
        <p:spPr>
          <a:xfrm>
            <a:off x="5346915" y="3022169"/>
            <a:ext cx="154983" cy="232475"/>
          </a:xfrm>
          <a:custGeom>
            <a:avLst/>
            <a:gdLst>
              <a:gd name="connsiteX0" fmla="*/ 0 w 154983"/>
              <a:gd name="connsiteY0" fmla="*/ 232475 h 232475"/>
              <a:gd name="connsiteX1" fmla="*/ 77492 w 154983"/>
              <a:gd name="connsiteY1" fmla="*/ 0 h 232475"/>
              <a:gd name="connsiteX2" fmla="*/ 154983 w 154983"/>
              <a:gd name="connsiteY2" fmla="*/ 232475 h 232475"/>
              <a:gd name="connsiteX3" fmla="*/ 154983 w 154983"/>
              <a:gd name="connsiteY3" fmla="*/ 232475 h 232475"/>
              <a:gd name="connsiteX4" fmla="*/ 139485 w 154983"/>
              <a:gd name="connsiteY4" fmla="*/ 216977 h 232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983" h="232475">
                <a:moveTo>
                  <a:pt x="0" y="232475"/>
                </a:moveTo>
                <a:cubicBezTo>
                  <a:pt x="25831" y="116237"/>
                  <a:pt x="51662" y="0"/>
                  <a:pt x="77492" y="0"/>
                </a:cubicBezTo>
                <a:cubicBezTo>
                  <a:pt x="103322" y="0"/>
                  <a:pt x="154983" y="232475"/>
                  <a:pt x="154983" y="232475"/>
                </a:cubicBezTo>
                <a:lnTo>
                  <a:pt x="154983" y="232475"/>
                </a:lnTo>
                <a:lnTo>
                  <a:pt x="139485" y="216977"/>
                </a:ln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олилиния 50"/>
          <p:cNvSpPr/>
          <p:nvPr/>
        </p:nvSpPr>
        <p:spPr>
          <a:xfrm>
            <a:off x="5517397" y="3017003"/>
            <a:ext cx="498528" cy="271221"/>
          </a:xfrm>
          <a:custGeom>
            <a:avLst/>
            <a:gdLst>
              <a:gd name="connsiteX0" fmla="*/ 0 w 498528"/>
              <a:gd name="connsiteY0" fmla="*/ 222143 h 271221"/>
              <a:gd name="connsiteX1" fmla="*/ 92989 w 498528"/>
              <a:gd name="connsiteY1" fmla="*/ 20665 h 271221"/>
              <a:gd name="connsiteX2" fmla="*/ 154983 w 498528"/>
              <a:gd name="connsiteY2" fmla="*/ 222143 h 271221"/>
              <a:gd name="connsiteX3" fmla="*/ 154983 w 498528"/>
              <a:gd name="connsiteY3" fmla="*/ 222143 h 271221"/>
              <a:gd name="connsiteX4" fmla="*/ 263471 w 498528"/>
              <a:gd name="connsiteY4" fmla="*/ 5166 h 271221"/>
              <a:gd name="connsiteX5" fmla="*/ 325464 w 498528"/>
              <a:gd name="connsiteY5" fmla="*/ 222143 h 271221"/>
              <a:gd name="connsiteX6" fmla="*/ 340962 w 498528"/>
              <a:gd name="connsiteY6" fmla="*/ 206644 h 271221"/>
              <a:gd name="connsiteX7" fmla="*/ 418454 w 498528"/>
              <a:gd name="connsiteY7" fmla="*/ 5166 h 271221"/>
              <a:gd name="connsiteX8" fmla="*/ 480447 w 498528"/>
              <a:gd name="connsiteY8" fmla="*/ 237641 h 271221"/>
              <a:gd name="connsiteX9" fmla="*/ 495945 w 498528"/>
              <a:gd name="connsiteY9" fmla="*/ 206644 h 271221"/>
              <a:gd name="connsiteX10" fmla="*/ 464949 w 498528"/>
              <a:gd name="connsiteY10" fmla="*/ 191146 h 271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98528" h="271221">
                <a:moveTo>
                  <a:pt x="0" y="222143"/>
                </a:moveTo>
                <a:cubicBezTo>
                  <a:pt x="33579" y="121404"/>
                  <a:pt x="67159" y="20665"/>
                  <a:pt x="92989" y="20665"/>
                </a:cubicBezTo>
                <a:cubicBezTo>
                  <a:pt x="118819" y="20665"/>
                  <a:pt x="154983" y="222143"/>
                  <a:pt x="154983" y="222143"/>
                </a:cubicBezTo>
                <a:lnTo>
                  <a:pt x="154983" y="222143"/>
                </a:lnTo>
                <a:cubicBezTo>
                  <a:pt x="173064" y="185980"/>
                  <a:pt x="235058" y="5166"/>
                  <a:pt x="263471" y="5166"/>
                </a:cubicBezTo>
                <a:cubicBezTo>
                  <a:pt x="291884" y="5166"/>
                  <a:pt x="312549" y="188563"/>
                  <a:pt x="325464" y="222143"/>
                </a:cubicBezTo>
                <a:cubicBezTo>
                  <a:pt x="338379" y="255723"/>
                  <a:pt x="325464" y="242807"/>
                  <a:pt x="340962" y="206644"/>
                </a:cubicBezTo>
                <a:cubicBezTo>
                  <a:pt x="356460" y="170481"/>
                  <a:pt x="395207" y="0"/>
                  <a:pt x="418454" y="5166"/>
                </a:cubicBezTo>
                <a:cubicBezTo>
                  <a:pt x="441701" y="10332"/>
                  <a:pt x="467532" y="204061"/>
                  <a:pt x="480447" y="237641"/>
                </a:cubicBezTo>
                <a:cubicBezTo>
                  <a:pt x="493362" y="271221"/>
                  <a:pt x="498528" y="214393"/>
                  <a:pt x="495945" y="206644"/>
                </a:cubicBezTo>
                <a:cubicBezTo>
                  <a:pt x="493362" y="198895"/>
                  <a:pt x="479155" y="195020"/>
                  <a:pt x="464949" y="191146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3" name="Прямая соединительная линия 52"/>
          <p:cNvCxnSpPr>
            <a:stCxn id="51" idx="8"/>
          </p:cNvCxnSpPr>
          <p:nvPr/>
        </p:nvCxnSpPr>
        <p:spPr>
          <a:xfrm>
            <a:off x="5997844" y="3254644"/>
            <a:ext cx="326756" cy="219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Овал 53"/>
          <p:cNvSpPr/>
          <p:nvPr/>
        </p:nvSpPr>
        <p:spPr>
          <a:xfrm>
            <a:off x="2819400" y="3200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6324600" y="3200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TextBox 56"/>
          <p:cNvSpPr txBox="1"/>
          <p:nvPr/>
        </p:nvSpPr>
        <p:spPr>
          <a:xfrm>
            <a:off x="3505200" y="2362200"/>
            <a:ext cx="3810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R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4419600" y="2362200"/>
            <a:ext cx="457200" cy="457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5410200" y="2438400"/>
            <a:ext cx="609600" cy="457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L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84" name="Горизонтальный свиток 83"/>
          <p:cNvSpPr/>
          <p:nvPr/>
        </p:nvSpPr>
        <p:spPr>
          <a:xfrm>
            <a:off x="1600200" y="4343400"/>
            <a:ext cx="5410200" cy="2209800"/>
          </a:xfrm>
          <a:prstGeom prst="horizontalScroll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81200" y="4876800"/>
            <a:ext cx="487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7" grpId="0" animBg="1"/>
      <p:bldP spid="37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на урок</a:t>
            </a:r>
            <a:endParaRPr lang="uk-UA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Доповніть презентацію матеріалом підручника (ст.112)</a:t>
            </a:r>
            <a:endParaRPr lang="uk-UA" dirty="0"/>
          </a:p>
          <a:p>
            <a:r>
              <a:rPr lang="uk-UA" dirty="0" smtClean="0"/>
              <a:t>Особливу увагу зверніть на діючі значення сили струму і напруги</a:t>
            </a:r>
          </a:p>
          <a:p>
            <a:r>
              <a:rPr lang="uk-UA" dirty="0" smtClean="0"/>
              <a:t>Дайте відповідь на запитання</a:t>
            </a:r>
          </a:p>
          <a:p>
            <a:r>
              <a:rPr lang="uk-UA" dirty="0" smtClean="0"/>
              <a:t>Домашнє завдання </a:t>
            </a:r>
          </a:p>
          <a:p>
            <a:r>
              <a:rPr lang="uk-UA" dirty="0" smtClean="0"/>
              <a:t>Параграф 20 вивчити </a:t>
            </a:r>
          </a:p>
          <a:p>
            <a:r>
              <a:rPr lang="uk-UA" smtClean="0"/>
              <a:t>Вправа 20(1-3)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329</TotalTime>
  <Words>203</Words>
  <Application>Microsoft Office PowerPoint</Application>
  <PresentationFormat>Екран (4:3)</PresentationFormat>
  <Paragraphs>50</Paragraphs>
  <Slides>7</Slides>
  <Notes>2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4" baseType="lpstr">
      <vt:lpstr>Arial Black</vt:lpstr>
      <vt:lpstr>Calibri</vt:lpstr>
      <vt:lpstr>Trebuchet MS</vt:lpstr>
      <vt:lpstr>Wingdings</vt:lpstr>
      <vt:lpstr>Wingdings 2</vt:lpstr>
      <vt:lpstr>Изящная</vt:lpstr>
      <vt:lpstr>Формула</vt:lpstr>
      <vt:lpstr>Конденсатор і котушка в колі змінного струму. Активний, ємнісний та індуктивний опір  </vt:lpstr>
      <vt:lpstr>Опори  в  колі змінного  струму</vt:lpstr>
      <vt:lpstr>Активний опір</vt:lpstr>
      <vt:lpstr>Індуктивний опір</vt:lpstr>
      <vt:lpstr>Ємнісний опір</vt:lpstr>
      <vt:lpstr>Презентація PowerPoint</vt:lpstr>
      <vt:lpstr>Завдання на урок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Опори  в колі змінного  струму</dc:title>
  <cp:lastModifiedBy>RePack by Diakov</cp:lastModifiedBy>
  <cp:revision>13</cp:revision>
  <dcterms:modified xsi:type="dcterms:W3CDTF">2021-12-05T17:08:29Z</dcterms:modified>
</cp:coreProperties>
</file>