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5" r:id="rId4"/>
    <p:sldId id="259" r:id="rId5"/>
    <p:sldId id="278" r:id="rId6"/>
    <p:sldId id="279" r:id="rId7"/>
    <p:sldId id="265" r:id="rId8"/>
    <p:sldId id="261" r:id="rId9"/>
    <p:sldId id="280" r:id="rId10"/>
    <p:sldId id="264" r:id="rId11"/>
    <p:sldId id="281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-275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1113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EAEED-97E1-4447-A1F7-8718534C2FF9}" type="datetimeFigureOut">
              <a:rPr lang="uk-UA" smtClean="0"/>
              <a:t>03.04.2022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FAC75-4E6C-452D-9AE9-D9F3AAF8F93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8521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FAC75-4E6C-452D-9AE9-D9F3AAF8F93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2182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-36513" y="4005263"/>
            <a:ext cx="6227763" cy="115252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0363" y="3789363"/>
            <a:ext cx="6227762" cy="1109662"/>
          </a:xfrm>
        </p:spPr>
        <p:txBody>
          <a:bodyPr/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0363" y="4532313"/>
            <a:ext cx="6227762" cy="696912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21500" y="1916113"/>
            <a:ext cx="1909763" cy="46085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87450" y="1916113"/>
            <a:ext cx="5581650" cy="46085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1700184" y="1360350"/>
            <a:ext cx="5807399" cy="1546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1pPr>
            <a:lvl2pPr lvl="1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2pPr>
            <a:lvl3pPr lvl="2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3pPr>
            <a:lvl4pPr lvl="3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4pPr>
            <a:lvl5pPr lvl="4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5pPr>
            <a:lvl6pPr lvl="5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6pPr>
            <a:lvl7pPr lvl="6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7pPr>
            <a:lvl8pPr lvl="7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8pPr>
            <a:lvl9pPr lvl="8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9pPr>
          </a:lstStyle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7450" y="2636838"/>
            <a:ext cx="3744913" cy="3887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84763" y="2636838"/>
            <a:ext cx="3746500" cy="3887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22488" y="1916113"/>
            <a:ext cx="65532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5516563"/>
            <a:ext cx="9144000" cy="1341437"/>
          </a:xfrm>
          <a:prstGeom prst="rect">
            <a:avLst/>
          </a:prstGeom>
          <a:gradFill rotWithShape="1">
            <a:gsLst>
              <a:gs pos="0">
                <a:srgbClr val="765E2F">
                  <a:alpha val="0"/>
                </a:srgbClr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uk-U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2636838"/>
            <a:ext cx="7643813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08520" y="3789040"/>
            <a:ext cx="6588125" cy="2448272"/>
          </a:xfrm>
        </p:spPr>
        <p:txBody>
          <a:bodyPr/>
          <a:lstStyle/>
          <a:p>
            <a:pPr algn="ctr"/>
            <a:r>
              <a:rPr lang="ru-RU" sz="3600" b="1" dirty="0" err="1" smtClean="0">
                <a:solidFill>
                  <a:schemeClr val="bg1"/>
                </a:solidFill>
                <a:latin typeface="Bookman Old Style" panose="02050604050505020204" pitchFamily="18" charset="0"/>
              </a:rPr>
              <a:t>Розв</a:t>
            </a:r>
            <a:r>
              <a:rPr lang="en-US" sz="36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’</a:t>
            </a:r>
            <a:r>
              <a:rPr lang="uk-UA" sz="3600" b="1" dirty="0" err="1" smtClean="0">
                <a:solidFill>
                  <a:schemeClr val="bg1"/>
                </a:solidFill>
                <a:latin typeface="Bookman Old Style" panose="02050604050505020204" pitchFamily="18" charset="0"/>
              </a:rPr>
              <a:t>язування</a:t>
            </a:r>
            <a:r>
              <a:rPr lang="uk-UA" sz="36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задач</a:t>
            </a:r>
            <a:br>
              <a:rPr lang="uk-UA" sz="36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uk-UA" sz="36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/>
            </a:r>
            <a:br>
              <a:rPr lang="uk-UA" sz="36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uk-UA" sz="36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фізика 11 клас 06.04.2022р.</a:t>
            </a:r>
            <a:endParaRPr lang="uk-UA" sz="3600" b="1" dirty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909769"/>
            <a:ext cx="6553200" cy="727069"/>
          </a:xfrm>
        </p:spPr>
        <p:txBody>
          <a:bodyPr/>
          <a:lstStyle/>
          <a:p>
            <a:pPr algn="ctr"/>
            <a:r>
              <a:rPr lang="uk-UA" dirty="0" smtClean="0"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Питома енергія </a:t>
            </a:r>
            <a:r>
              <a:rPr lang="uk-UA" dirty="0" err="1" smtClean="0"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зв</a:t>
            </a:r>
            <a:r>
              <a:rPr lang="en-US" dirty="0" smtClean="0"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’</a:t>
            </a:r>
            <a:r>
              <a:rPr lang="uk-UA" dirty="0" err="1" smtClean="0"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язку</a:t>
            </a:r>
            <a:r>
              <a:rPr lang="en-US" dirty="0" smtClean="0"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 </a:t>
            </a:r>
            <a:endParaRPr lang="uk-UA" dirty="0">
              <a:latin typeface="Bookman Old Style" panose="02050604050505020204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636838"/>
            <a:ext cx="7643813" cy="3887787"/>
          </a:xfrm>
        </p:spPr>
        <p:txBody>
          <a:bodyPr/>
          <a:lstStyle/>
          <a:p>
            <a:pPr algn="ctr">
              <a:buNone/>
            </a:pPr>
            <a:r>
              <a:rPr lang="uk-UA" dirty="0" smtClean="0">
                <a:latin typeface="Bookman Old Style" panose="02050604050505020204" pitchFamily="18" charset="0"/>
              </a:rPr>
              <a:t> це відношення енергії </a:t>
            </a:r>
            <a:r>
              <a:rPr lang="uk-UA" dirty="0" err="1" smtClean="0">
                <a:latin typeface="Bookman Old Style" panose="02050604050505020204" pitchFamily="18" charset="0"/>
              </a:rPr>
              <a:t>зв</a:t>
            </a:r>
            <a:r>
              <a:rPr lang="en-US" dirty="0" smtClean="0">
                <a:latin typeface="Bookman Old Style" panose="02050604050505020204" pitchFamily="18" charset="0"/>
              </a:rPr>
              <a:t>’</a:t>
            </a:r>
            <a:r>
              <a:rPr lang="uk-UA" dirty="0" err="1" smtClean="0">
                <a:latin typeface="Bookman Old Style" panose="02050604050505020204" pitchFamily="18" charset="0"/>
              </a:rPr>
              <a:t>язку</a:t>
            </a:r>
            <a:r>
              <a:rPr lang="uk-UA" dirty="0" smtClean="0">
                <a:latin typeface="Bookman Old Style" panose="02050604050505020204" pitchFamily="18" charset="0"/>
              </a:rPr>
              <a:t> ядра до масового числа цього ядра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06942" y="4077072"/>
            <a:ext cx="310872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2806942" y="4077072"/>
            <a:ext cx="3108726" cy="158417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Домашнє задання 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Повторити параграф 39</a:t>
            </a:r>
          </a:p>
          <a:p>
            <a:r>
              <a:rPr lang="uk-UA" dirty="0" smtClean="0"/>
              <a:t>Звернути увагу на пункт 5</a:t>
            </a:r>
          </a:p>
          <a:p>
            <a:r>
              <a:rPr lang="uk-UA" dirty="0" smtClean="0"/>
              <a:t>Вправа </a:t>
            </a:r>
            <a:r>
              <a:rPr lang="uk-UA" smtClean="0"/>
              <a:t>39 (3,5)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3576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57620" y="1857364"/>
            <a:ext cx="4962530" cy="1067580"/>
          </a:xfrm>
        </p:spPr>
        <p:txBody>
          <a:bodyPr/>
          <a:lstStyle/>
          <a:p>
            <a:r>
              <a:rPr lang="uk-UA" dirty="0" smtClean="0">
                <a:latin typeface="Bookman Old Style" panose="02050604050505020204" pitchFamily="18" charset="0"/>
              </a:rPr>
              <a:t>Повторимо</a:t>
            </a:r>
            <a:br>
              <a:rPr lang="uk-UA" dirty="0" smtClean="0">
                <a:latin typeface="Bookman Old Style" panose="02050604050505020204" pitchFamily="18" charset="0"/>
              </a:rPr>
            </a:br>
            <a:r>
              <a:rPr lang="uk-UA" dirty="0" smtClean="0">
                <a:latin typeface="Bookman Old Style" panose="02050604050505020204" pitchFamily="18" charset="0"/>
              </a:rPr>
              <a:t>склад </a:t>
            </a:r>
            <a:r>
              <a:rPr lang="uk-UA" dirty="0" smtClean="0">
                <a:latin typeface="Bookman Old Style" panose="02050604050505020204" pitchFamily="18" charset="0"/>
              </a:rPr>
              <a:t>ядра атома</a:t>
            </a:r>
            <a:endParaRPr lang="uk-UA" dirty="0">
              <a:latin typeface="Bookman Old Style" panose="02050604050505020204" pitchFamily="18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3143248"/>
            <a:ext cx="8496622" cy="352611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Bookman Old Style" panose="02050604050505020204" pitchFamily="18" charset="0"/>
              </a:rPr>
              <a:t>                          А=</a:t>
            </a:r>
            <a:r>
              <a:rPr lang="en-US" dirty="0" smtClean="0">
                <a:latin typeface="Bookman Old Style" panose="02050604050505020204" pitchFamily="18" charset="0"/>
              </a:rPr>
              <a:t>Z</a:t>
            </a:r>
            <a:r>
              <a:rPr lang="ru-RU" dirty="0" smtClean="0">
                <a:latin typeface="Bookman Old Style" panose="02050604050505020204" pitchFamily="18" charset="0"/>
              </a:rPr>
              <a:t>+</a:t>
            </a:r>
            <a:r>
              <a:rPr lang="en-US" dirty="0" smtClean="0">
                <a:latin typeface="Bookman Old Style" panose="02050604050505020204" pitchFamily="18" charset="0"/>
              </a:rPr>
              <a:t>N</a:t>
            </a:r>
            <a:r>
              <a:rPr lang="ru-RU" dirty="0" smtClean="0">
                <a:latin typeface="Bookman Old Style" panose="02050604050505020204" pitchFamily="18" charset="0"/>
              </a:rPr>
              <a:t>, </a:t>
            </a:r>
          </a:p>
          <a:p>
            <a:pPr>
              <a:buNone/>
            </a:pPr>
            <a:r>
              <a:rPr lang="ru-RU" b="1" dirty="0" smtClean="0">
                <a:latin typeface="Bookman Old Style" panose="02050604050505020204" pitchFamily="18" charset="0"/>
              </a:rPr>
              <a:t>Z</a:t>
            </a:r>
            <a:r>
              <a:rPr lang="ru-RU" dirty="0" smtClean="0">
                <a:latin typeface="Bookman Old Style" panose="02050604050505020204" pitchFamily="18" charset="0"/>
              </a:rPr>
              <a:t> -  </a:t>
            </a:r>
            <a:r>
              <a:rPr lang="ru-RU" dirty="0" err="1" smtClean="0">
                <a:latin typeface="Bookman Old Style" panose="02050604050505020204" pitchFamily="18" charset="0"/>
              </a:rPr>
              <a:t>кількість</a:t>
            </a:r>
            <a:r>
              <a:rPr lang="ru-RU" dirty="0" smtClean="0"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latin typeface="Bookman Old Style" panose="02050604050505020204" pitchFamily="18" charset="0"/>
              </a:rPr>
              <a:t>протонів</a:t>
            </a:r>
            <a:r>
              <a:rPr lang="ru-RU" dirty="0" smtClean="0">
                <a:latin typeface="Bookman Old Style" panose="02050604050505020204" pitchFamily="18" charset="0"/>
              </a:rPr>
              <a:t> </a:t>
            </a:r>
            <a:r>
              <a:rPr lang="ru-RU" b="1" dirty="0" err="1" smtClean="0">
                <a:latin typeface="Bookman Old Style" panose="02050604050505020204" pitchFamily="18" charset="0"/>
              </a:rPr>
              <a:t>р</a:t>
            </a:r>
            <a:r>
              <a:rPr lang="ru-RU" b="1" baseline="30000" dirty="0" err="1" smtClean="0">
                <a:latin typeface="Bookman Old Style" panose="02050604050505020204" pitchFamily="18" charset="0"/>
              </a:rPr>
              <a:t>+</a:t>
            </a:r>
            <a:r>
              <a:rPr lang="ru-RU" b="1" dirty="0" smtClean="0">
                <a:latin typeface="Bookman Old Style" panose="02050604050505020204" pitchFamily="18" charset="0"/>
              </a:rPr>
              <a:t> (</a:t>
            </a:r>
            <a:r>
              <a:rPr lang="ru-RU" dirty="0" err="1" smtClean="0">
                <a:latin typeface="Bookman Old Style" panose="02050604050505020204" pitchFamily="18" charset="0"/>
              </a:rPr>
              <a:t>протонне</a:t>
            </a:r>
            <a:r>
              <a:rPr lang="ru-RU" dirty="0" smtClean="0">
                <a:latin typeface="Bookman Old Style" panose="02050604050505020204" pitchFamily="18" charset="0"/>
              </a:rPr>
              <a:t> число);</a:t>
            </a:r>
          </a:p>
          <a:p>
            <a:pPr>
              <a:buNone/>
            </a:pPr>
            <a:r>
              <a:rPr lang="ru-RU" dirty="0" smtClean="0">
                <a:latin typeface="Bookman Old Style" panose="02050604050505020204" pitchFamily="18" charset="0"/>
              </a:rPr>
              <a:t>     номер </a:t>
            </a:r>
            <a:r>
              <a:rPr lang="ru-RU" dirty="0" err="1" smtClean="0">
                <a:latin typeface="Bookman Old Style" panose="02050604050505020204" pitchFamily="18" charset="0"/>
              </a:rPr>
              <a:t>елементу</a:t>
            </a:r>
            <a:r>
              <a:rPr lang="ru-RU" dirty="0" smtClean="0">
                <a:latin typeface="Bookman Old Style" panose="02050604050505020204" pitchFamily="18" charset="0"/>
              </a:rPr>
              <a:t> в </a:t>
            </a:r>
            <a:r>
              <a:rPr lang="ru-RU" dirty="0" err="1" smtClean="0">
                <a:latin typeface="Bookman Old Style" panose="02050604050505020204" pitchFamily="18" charset="0"/>
              </a:rPr>
              <a:t>таблиці</a:t>
            </a:r>
            <a:r>
              <a:rPr lang="ru-RU" dirty="0" smtClean="0"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latin typeface="Bookman Old Style" panose="02050604050505020204" pitchFamily="18" charset="0"/>
              </a:rPr>
              <a:t>Менделєєва</a:t>
            </a:r>
            <a:r>
              <a:rPr lang="ru-RU" dirty="0" smtClean="0">
                <a:latin typeface="Bookman Old Style" panose="02050604050505020204" pitchFamily="18" charset="0"/>
              </a:rPr>
              <a:t>,</a:t>
            </a:r>
          </a:p>
          <a:p>
            <a:pPr>
              <a:buNone/>
            </a:pPr>
            <a:r>
              <a:rPr lang="ru-RU" b="1" dirty="0" smtClean="0">
                <a:latin typeface="Bookman Old Style" panose="02050604050505020204" pitchFamily="18" charset="0"/>
              </a:rPr>
              <a:t>N</a:t>
            </a:r>
            <a:r>
              <a:rPr lang="ru-RU" dirty="0" smtClean="0">
                <a:latin typeface="Bookman Old Style" panose="02050604050505020204" pitchFamily="18" charset="0"/>
              </a:rPr>
              <a:t> - </a:t>
            </a:r>
            <a:r>
              <a:rPr lang="ru-RU" dirty="0" err="1" smtClean="0">
                <a:latin typeface="Bookman Old Style" panose="02050604050505020204" pitchFamily="18" charset="0"/>
              </a:rPr>
              <a:t>кількість</a:t>
            </a:r>
            <a:r>
              <a:rPr lang="ru-RU" dirty="0" smtClean="0"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latin typeface="Bookman Old Style" panose="02050604050505020204" pitchFamily="18" charset="0"/>
              </a:rPr>
              <a:t>нейтронів</a:t>
            </a:r>
            <a:r>
              <a:rPr lang="ru-RU" dirty="0" smtClean="0">
                <a:latin typeface="Bookman Old Style" panose="02050604050505020204" pitchFamily="18" charset="0"/>
              </a:rPr>
              <a:t> у </a:t>
            </a:r>
            <a:r>
              <a:rPr lang="ru-RU" dirty="0" err="1" smtClean="0">
                <a:latin typeface="Bookman Old Style" panose="02050604050505020204" pitchFamily="18" charset="0"/>
              </a:rPr>
              <a:t>ядрі</a:t>
            </a:r>
            <a:r>
              <a:rPr lang="ru-RU" dirty="0" smtClean="0">
                <a:latin typeface="Bookman Old Style" panose="02050604050505020204" pitchFamily="18" charset="0"/>
              </a:rPr>
              <a:t>;</a:t>
            </a:r>
          </a:p>
          <a:p>
            <a:pPr>
              <a:buNone/>
            </a:pPr>
            <a:r>
              <a:rPr lang="ru-RU" b="1" dirty="0" smtClean="0">
                <a:latin typeface="Bookman Old Style" panose="02050604050505020204" pitchFamily="18" charset="0"/>
              </a:rPr>
              <a:t>А</a:t>
            </a:r>
            <a:r>
              <a:rPr lang="ru-RU" dirty="0" smtClean="0">
                <a:latin typeface="Bookman Old Style" panose="02050604050505020204" pitchFamily="18" charset="0"/>
              </a:rPr>
              <a:t> - </a:t>
            </a:r>
            <a:r>
              <a:rPr lang="ru-RU" dirty="0" err="1" smtClean="0">
                <a:latin typeface="Bookman Old Style" panose="02050604050505020204" pitchFamily="18" charset="0"/>
              </a:rPr>
              <a:t>кількість</a:t>
            </a:r>
            <a:r>
              <a:rPr lang="ru-RU" dirty="0" smtClean="0"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latin typeface="Bookman Old Style" panose="02050604050505020204" pitchFamily="18" charset="0"/>
              </a:rPr>
              <a:t>частинок</a:t>
            </a:r>
            <a:r>
              <a:rPr lang="ru-RU" dirty="0" smtClean="0">
                <a:latin typeface="Bookman Old Style" panose="02050604050505020204" pitchFamily="18" charset="0"/>
              </a:rPr>
              <a:t> в </a:t>
            </a:r>
            <a:r>
              <a:rPr lang="ru-RU" dirty="0" err="1" smtClean="0">
                <a:latin typeface="Bookman Old Style" panose="02050604050505020204" pitchFamily="18" charset="0"/>
              </a:rPr>
              <a:t>ядрі</a:t>
            </a:r>
            <a:r>
              <a:rPr lang="ru-RU" dirty="0" smtClean="0">
                <a:latin typeface="Bookman Old Style" panose="02050604050505020204" pitchFamily="18" charset="0"/>
              </a:rPr>
              <a:t> (</a:t>
            </a:r>
            <a:r>
              <a:rPr lang="ru-RU" dirty="0" err="1" smtClean="0">
                <a:latin typeface="Bookman Old Style" panose="02050604050505020204" pitchFamily="18" charset="0"/>
              </a:rPr>
              <a:t>нуклонне</a:t>
            </a:r>
            <a:r>
              <a:rPr lang="ru-RU" dirty="0" smtClean="0">
                <a:latin typeface="Bookman Old Style" panose="02050604050505020204" pitchFamily="18" charset="0"/>
              </a:rPr>
              <a:t> число)</a:t>
            </a:r>
          </a:p>
          <a:p>
            <a:pPr>
              <a:buNone/>
            </a:pPr>
            <a:r>
              <a:rPr lang="ru-RU" dirty="0" smtClean="0">
                <a:latin typeface="Bookman Old Style" panose="02050604050505020204" pitchFamily="18" charset="0"/>
              </a:rPr>
              <a:t>   </a:t>
            </a:r>
          </a:p>
          <a:p>
            <a:pPr>
              <a:buNone/>
            </a:pPr>
            <a:r>
              <a:rPr lang="ru-RU" sz="2000" dirty="0" smtClean="0">
                <a:latin typeface="Bookman Old Style" panose="02050604050505020204" pitchFamily="18" charset="0"/>
              </a:rPr>
              <a:t>                        </a:t>
            </a:r>
            <a:endParaRPr lang="ru-RU" sz="2000" dirty="0">
              <a:latin typeface="Bookman Old Style" panose="020506040505050202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r="12500"/>
          <a:stretch>
            <a:fillRect/>
          </a:stretch>
        </p:blipFill>
        <p:spPr bwMode="auto">
          <a:xfrm>
            <a:off x="1331640" y="2533055"/>
            <a:ext cx="857256" cy="783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1283528" y="2460596"/>
            <a:ext cx="928694" cy="92869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071934" y="2357430"/>
            <a:ext cx="4643470" cy="714380"/>
          </a:xfrm>
        </p:spPr>
        <p:txBody>
          <a:bodyPr/>
          <a:lstStyle/>
          <a:p>
            <a:r>
              <a:rPr lang="uk-UA" dirty="0" smtClean="0">
                <a:latin typeface="Tahoma" charset="0"/>
              </a:rPr>
              <a:t>Задача</a:t>
            </a:r>
            <a:br>
              <a:rPr lang="uk-UA" dirty="0" smtClean="0">
                <a:latin typeface="Tahoma" charset="0"/>
              </a:rPr>
            </a:br>
            <a:endParaRPr lang="uk-UA" dirty="0">
              <a:latin typeface="Tahoma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000100" y="2786059"/>
            <a:ext cx="7820050" cy="3357586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   </a:t>
            </a:r>
          </a:p>
          <a:p>
            <a:pPr algn="ctr">
              <a:buNone/>
            </a:pPr>
            <a:r>
              <a:rPr lang="ru-RU" sz="2000" dirty="0" smtClean="0">
                <a:latin typeface="Bookman Old Style" panose="02050604050505020204" pitchFamily="18" charset="0"/>
              </a:rPr>
              <a:t> </a:t>
            </a:r>
            <a:r>
              <a:rPr lang="uk-UA" dirty="0" smtClean="0">
                <a:latin typeface="Bookman Old Style" panose="02050604050505020204" pitchFamily="18" charset="0"/>
              </a:rPr>
              <a:t>Визначити склад ядра атомів</a:t>
            </a:r>
            <a:r>
              <a:rPr lang="ru-RU" dirty="0" smtClean="0">
                <a:latin typeface="Bookman Old Style" panose="02050604050505020204" pitchFamily="18" charset="0"/>
              </a:rPr>
              <a:t>           </a:t>
            </a:r>
            <a:endParaRPr lang="ru-RU" sz="2000" dirty="0" smtClean="0">
              <a:latin typeface="Bookman Old Style" panose="02050604050505020204" pitchFamily="18" charset="0"/>
            </a:endParaRP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           </a:t>
            </a:r>
            <a:r>
              <a:rPr lang="ru-RU" dirty="0" smtClean="0"/>
              <a:t>                                                       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</a:t>
            </a:r>
          </a:p>
          <a:p>
            <a:pPr>
              <a:buNone/>
            </a:pPr>
            <a:r>
              <a:rPr lang="ru-RU" sz="2000" dirty="0" smtClean="0"/>
              <a:t>                                </a:t>
            </a:r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4786322"/>
            <a:ext cx="1353004" cy="895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3905466"/>
            <a:ext cx="995362" cy="666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1928794" y="3857628"/>
            <a:ext cx="1071570" cy="78581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1928794" y="4857760"/>
            <a:ext cx="1143008" cy="71438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5805264"/>
            <a:ext cx="3873911" cy="75221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348880"/>
            <a:ext cx="7571805" cy="1080120"/>
          </a:xfrm>
        </p:spPr>
        <p:txBody>
          <a:bodyPr/>
          <a:lstStyle/>
          <a:p>
            <a:r>
              <a:rPr lang="uk-UA" dirty="0" smtClean="0"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Дефект маси атомного ядра</a:t>
            </a:r>
            <a:endParaRPr lang="uk-UA" dirty="0">
              <a:latin typeface="Bookman Old Style" panose="02050604050505020204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286579"/>
            <a:ext cx="8280920" cy="1182944"/>
          </a:xfrm>
        </p:spPr>
        <p:txBody>
          <a:bodyPr/>
          <a:lstStyle/>
          <a:p>
            <a:pPr algn="ctr">
              <a:buNone/>
            </a:pPr>
            <a:r>
              <a:rPr lang="uk-UA" dirty="0" smtClean="0">
                <a:latin typeface="Bookman Old Style" panose="02050604050505020204" pitchFamily="18" charset="0"/>
              </a:rPr>
              <a:t>  це різниця суми мас нуклонів, що входять до складу ядра, і маси самого ядра  </a:t>
            </a:r>
            <a:endParaRPr lang="uk-UA" dirty="0">
              <a:latin typeface="Bookman Old Style" panose="020506040505050202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 r="3896"/>
          <a:stretch>
            <a:fillRect/>
          </a:stretch>
        </p:blipFill>
        <p:spPr bwMode="auto">
          <a:xfrm>
            <a:off x="1777517" y="4708766"/>
            <a:ext cx="5286412" cy="857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1777517" y="4675174"/>
            <a:ext cx="5500726" cy="85725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2403000" y="5805264"/>
            <a:ext cx="4018811" cy="78580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420888"/>
            <a:ext cx="8572006" cy="4248472"/>
          </a:xfr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2276872"/>
            <a:ext cx="8644014" cy="4581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61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44824"/>
            <a:ext cx="7646561" cy="108012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844825"/>
            <a:ext cx="7658731" cy="108012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555" y="3251313"/>
            <a:ext cx="5172569" cy="129614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873824"/>
            <a:ext cx="7141761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87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275658"/>
            <a:ext cx="4103688" cy="649287"/>
          </a:xfrm>
        </p:spPr>
        <p:txBody>
          <a:bodyPr/>
          <a:lstStyle/>
          <a:p>
            <a:pPr algn="ctr"/>
            <a:r>
              <a:rPr lang="uk-UA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Задача</a:t>
            </a:r>
            <a:endParaRPr lang="uk-UA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83568" y="2924945"/>
                <a:ext cx="7992120" cy="536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dirty="0" smtClean="0">
                    <a:latin typeface="Bookman Old Style" panose="02050604050505020204" pitchFamily="18" charset="0"/>
                  </a:rPr>
                  <a:t>Знайти дефект маси ядра Нітрогену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uk-UA" sz="2800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uk-UA" sz="2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  <m:sup>
                        <m:r>
                          <a:rPr lang="uk-UA" sz="28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sup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sPre>
                    <m:r>
                      <a:rPr lang="uk-UA" sz="28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sz="2800" dirty="0">
                  <a:latin typeface="Bookman Old Style" panose="020506040505050202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924945"/>
                <a:ext cx="7992120" cy="536044"/>
              </a:xfrm>
              <a:prstGeom prst="rect">
                <a:avLst/>
              </a:prstGeom>
              <a:blipFill>
                <a:blip r:embed="rId2"/>
                <a:stretch>
                  <a:fillRect l="-1526" t="-10227" b="-306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232" y="3542166"/>
            <a:ext cx="4248743" cy="60015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9512" y="4228370"/>
                <a:ext cx="8856984" cy="22595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Pre>
                      <m:sPrePr>
                        <m:ctrlPr>
                          <a:rPr lang="uk-UA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uk-UA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  <m:sup>
                        <m:r>
                          <a:rPr lang="uk-UA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sup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sPre>
                  </m:oMath>
                </a14:m>
                <a:r>
                  <a:rPr lang="ru-RU" sz="2800" dirty="0" smtClean="0">
                    <a:solidFill>
                      <a:schemeClr val="tx1"/>
                    </a:solidFill>
                    <a:latin typeface="Bookman Old Style" panose="02050604050505020204" pitchFamily="18" charset="0"/>
                  </a:rPr>
                  <a:t>,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Bookman Old Style" panose="02050604050505020204" pitchFamily="18" charset="0"/>
                  </a:rPr>
                  <a:t>A = 15, Z = 7, N = 15 – 7 = 8</a:t>
                </a:r>
              </a:p>
              <a:p>
                <a:pPr algn="ctr"/>
                <a:r>
                  <a:rPr lang="en-US" sz="2800" dirty="0" err="1" smtClean="0">
                    <a:solidFill>
                      <a:schemeClr val="tx1"/>
                    </a:solidFill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Δm</a:t>
                </a:r>
                <a:r>
                  <a:rPr lang="en-US" sz="2800" dirty="0" smtClean="0">
                    <a:solidFill>
                      <a:schemeClr val="tx1"/>
                    </a:solidFill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 = 7 ∙ 1</a:t>
                </a:r>
                <a:r>
                  <a:rPr lang="uk-UA" sz="2800" dirty="0" smtClean="0">
                    <a:solidFill>
                      <a:schemeClr val="tx1"/>
                    </a:solidFill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,0079 + 8 ∙ 1,00866 – 15 =</a:t>
                </a:r>
              </a:p>
              <a:p>
                <a:pPr algn="ctr"/>
                <a:r>
                  <a:rPr lang="uk-UA" sz="2800" dirty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uk-UA" sz="2800" dirty="0" smtClean="0">
                    <a:solidFill>
                      <a:schemeClr val="tx1"/>
                    </a:solidFill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 7,0553 + 8,06928 – 15 = 0,12458 а. о. м. =</a:t>
                </a:r>
              </a:p>
              <a:p>
                <a:pPr algn="ctr"/>
                <a:r>
                  <a:rPr lang="uk-UA" sz="2800" dirty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uk-UA" sz="2800" dirty="0" smtClean="0">
                    <a:solidFill>
                      <a:schemeClr val="tx1"/>
                    </a:solidFill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 0,12458 ∙ 1,66057 ∙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uk-UA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−27</m:t>
                        </m:r>
                      </m:sup>
                    </m:sSup>
                    <m:r>
                      <a:rPr lang="uk-UA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sz="2800" dirty="0" smtClean="0">
                    <a:solidFill>
                      <a:schemeClr val="tx1"/>
                    </a:solidFill>
                    <a:latin typeface="Bookman Old Style" panose="02050604050505020204" pitchFamily="18" charset="0"/>
                  </a:rPr>
                  <a:t>= </a:t>
                </a:r>
              </a:p>
              <a:p>
                <a:pPr algn="ctr"/>
                <a:r>
                  <a:rPr lang="ru-RU" sz="2800" dirty="0" smtClean="0">
                    <a:latin typeface="Bookman Old Style" panose="02050604050505020204" pitchFamily="18" charset="0"/>
                  </a:rPr>
                  <a:t>= </a:t>
                </a:r>
                <a:r>
                  <a:rPr lang="ru-RU" sz="2800" dirty="0" smtClean="0">
                    <a:solidFill>
                      <a:schemeClr val="tx1"/>
                    </a:solidFill>
                    <a:latin typeface="Bookman Old Style" panose="02050604050505020204" pitchFamily="18" charset="0"/>
                  </a:rPr>
                  <a:t>0,206 </a:t>
                </a:r>
                <a:r>
                  <a:rPr lang="uk-UA" sz="2800" dirty="0">
                    <a:solidFill>
                      <a:schemeClr val="tx1"/>
                    </a:solidFill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∙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uk-UA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−27</m:t>
                        </m:r>
                      </m:sup>
                    </m:sSup>
                  </m:oMath>
                </a14:m>
                <a:r>
                  <a:rPr lang="ru-RU" sz="2800" dirty="0" smtClean="0">
                    <a:solidFill>
                      <a:schemeClr val="tx1"/>
                    </a:solidFill>
                    <a:latin typeface="Bookman Old Style" panose="02050604050505020204" pitchFamily="18" charset="0"/>
                  </a:rPr>
                  <a:t> кг.</a:t>
                </a:r>
                <a:endParaRPr lang="ru-RU" sz="3600" dirty="0">
                  <a:solidFill>
                    <a:schemeClr val="tx1"/>
                  </a:solidFill>
                  <a:latin typeface="Bookman Old Style" panose="020506040505050202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228370"/>
                <a:ext cx="8856984" cy="2259593"/>
              </a:xfrm>
              <a:prstGeom prst="rect">
                <a:avLst/>
              </a:prstGeom>
              <a:blipFill>
                <a:blip r:embed="rId4"/>
                <a:stretch>
                  <a:fillRect t="-2432" b="-67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44824"/>
            <a:ext cx="7560840" cy="1152128"/>
          </a:xfrm>
        </p:spPr>
        <p:txBody>
          <a:bodyPr/>
          <a:lstStyle/>
          <a:p>
            <a:pPr algn="ctr"/>
            <a:r>
              <a:rPr lang="uk-UA" sz="3200" dirty="0" smtClean="0"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Енергія </a:t>
            </a:r>
            <a:r>
              <a:rPr lang="uk-UA" sz="3200" dirty="0" err="1" smtClean="0"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зв</a:t>
            </a:r>
            <a:r>
              <a:rPr lang="en-US" sz="3200" dirty="0" smtClean="0"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’</a:t>
            </a:r>
            <a:r>
              <a:rPr lang="uk-UA" sz="3200" dirty="0" err="1" smtClean="0"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язку</a:t>
            </a:r>
            <a:r>
              <a:rPr lang="uk-UA" sz="3200" dirty="0" smtClean="0"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 атомного ядра</a:t>
            </a:r>
            <a:endParaRPr lang="uk-UA" sz="3200" dirty="0">
              <a:latin typeface="Bookman Old Style" panose="02050604050505020204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882670"/>
            <a:ext cx="8643966" cy="3235800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   </a:t>
            </a:r>
            <a:r>
              <a:rPr lang="uk-UA" dirty="0" smtClean="0">
                <a:latin typeface="Bookman Old Style" panose="02050604050505020204" pitchFamily="18" charset="0"/>
              </a:rPr>
              <a:t>це енергія, необхідна для розщеплення ядра на окремі нуклони</a:t>
            </a:r>
          </a:p>
          <a:p>
            <a:pPr algn="ctr">
              <a:buNone/>
            </a:pPr>
            <a:r>
              <a:rPr lang="ru-RU" sz="3200" dirty="0" err="1" smtClean="0">
                <a:latin typeface="Bookman Old Style" panose="02050604050505020204" pitchFamily="18" charset="0"/>
              </a:rPr>
              <a:t>Е</a:t>
            </a:r>
            <a:r>
              <a:rPr lang="ru-RU" sz="3200" baseline="-25000" dirty="0" err="1" smtClean="0">
                <a:latin typeface="Bookman Old Style" panose="02050604050505020204" pitchFamily="18" charset="0"/>
              </a:rPr>
              <a:t>зв</a:t>
            </a:r>
            <a:r>
              <a:rPr lang="en-US" sz="3200" baseline="-25000" dirty="0" smtClean="0">
                <a:latin typeface="Bookman Old Style" panose="02050604050505020204" pitchFamily="18" charset="0"/>
              </a:rPr>
              <a:t>’</a:t>
            </a:r>
            <a:r>
              <a:rPr lang="en-US" sz="3200" baseline="-25000" dirty="0" err="1" smtClean="0">
                <a:latin typeface="Bookman Old Style" panose="02050604050505020204" pitchFamily="18" charset="0"/>
              </a:rPr>
              <a:t>язку</a:t>
            </a:r>
            <a:r>
              <a:rPr lang="uk-UA" sz="3200" dirty="0" smtClean="0">
                <a:latin typeface="Bookman Old Style" panose="02050604050505020204" pitchFamily="18" charset="0"/>
              </a:rPr>
              <a:t> =∆</a:t>
            </a:r>
            <a:r>
              <a:rPr lang="en-US" sz="3200" dirty="0" smtClean="0">
                <a:latin typeface="Bookman Old Style" panose="02050604050505020204" pitchFamily="18" charset="0"/>
              </a:rPr>
              <a:t>m </a:t>
            </a:r>
            <a:r>
              <a:rPr lang="uk-UA" sz="3200" dirty="0" smtClean="0">
                <a:latin typeface="Bookman Old Style" panose="02050604050505020204" pitchFamily="18" charset="0"/>
              </a:rPr>
              <a:t>с</a:t>
            </a:r>
            <a:r>
              <a:rPr lang="uk-UA" sz="3200" baseline="30000" dirty="0" smtClean="0">
                <a:latin typeface="Bookman Old Style" panose="02050604050505020204" pitchFamily="18" charset="0"/>
              </a:rPr>
              <a:t>2</a:t>
            </a:r>
          </a:p>
          <a:p>
            <a:pPr algn="ctr">
              <a:buNone/>
            </a:pPr>
            <a:r>
              <a:rPr lang="uk-UA" sz="3200" dirty="0" smtClean="0">
                <a:latin typeface="Bookman Old Style" panose="02050604050505020204" pitchFamily="18" charset="0"/>
              </a:rPr>
              <a:t> </a:t>
            </a:r>
            <a:r>
              <a:rPr lang="uk-UA" sz="2400" dirty="0" smtClean="0">
                <a:latin typeface="Bookman Old Style" panose="02050604050505020204" pitchFamily="18" charset="0"/>
              </a:rPr>
              <a:t>Енергію зв'язку визначає дефект маси: чим більший дефект маси, тим більша енергія зв'язку й стійкіше ядро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108454" y="3786190"/>
            <a:ext cx="2786082" cy="71438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700808"/>
            <a:ext cx="6553200" cy="649287"/>
          </a:xfrm>
        </p:spPr>
        <p:txBody>
          <a:bodyPr/>
          <a:lstStyle/>
          <a:p>
            <a:pPr algn="ctr"/>
            <a:r>
              <a:rPr lang="uk-UA" sz="4400" dirty="0" smtClean="0">
                <a:latin typeface="Bookman Old Style" panose="02050604050505020204" pitchFamily="18" charset="0"/>
              </a:rPr>
              <a:t>Задача</a:t>
            </a:r>
            <a:endParaRPr lang="ru-RU" dirty="0"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2350095"/>
                <a:ext cx="8723759" cy="1006897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uk-UA" dirty="0" smtClean="0">
                    <a:latin typeface="Bookman Old Style" panose="02050604050505020204" pitchFamily="18" charset="0"/>
                  </a:rPr>
                  <a:t>Чому дорівнює енергія зв'язку ядра алюмінію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uk-UA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sub>
                      <m:sup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𝐴𝑙</m:t>
                        </m:r>
                      </m:e>
                    </m:sPre>
                    <m:r>
                      <a:rPr lang="uk-UA" b="0" i="1" smtClean="0"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endParaRPr lang="ru-RU" dirty="0" smtClean="0">
                  <a:latin typeface="Bookman Old Style" panose="02050604050505020204" pitchFamily="18" charset="0"/>
                </a:endParaRPr>
              </a:p>
              <a:p>
                <a:pPr marL="0" indent="0" algn="just">
                  <a:buNone/>
                </a:pPr>
                <a:endParaRPr lang="ru-RU" dirty="0">
                  <a:latin typeface="Bookman Old Style" panose="020506040505050202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2350095"/>
                <a:ext cx="8723759" cy="1006897"/>
              </a:xfrm>
              <a:blipFill>
                <a:blip r:embed="rId2"/>
                <a:stretch>
                  <a:fillRect t="-6667" r="-11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356992"/>
            <a:ext cx="2803177" cy="39596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98084" y="3747278"/>
                <a:ext cx="8579744" cy="19464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Pre>
                      <m:sPre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sub>
                      <m:sup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sup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𝐴𝑙</m:t>
                        </m:r>
                      </m:e>
                    </m:sPre>
                  </m:oMath>
                </a14:m>
                <a:r>
                  <a:rPr lang="ru-RU" sz="2400" dirty="0">
                    <a:latin typeface="Bookman Old Style" panose="02050604050505020204" pitchFamily="18" charset="0"/>
                  </a:rPr>
                  <a:t>, </a:t>
                </a:r>
                <a:r>
                  <a:rPr lang="en-US" sz="2400" dirty="0">
                    <a:latin typeface="Bookman Old Style" panose="02050604050505020204" pitchFamily="18" charset="0"/>
                  </a:rPr>
                  <a:t>A = </a:t>
                </a:r>
                <a:r>
                  <a:rPr lang="en-US" sz="2400" dirty="0" smtClean="0">
                    <a:latin typeface="Bookman Old Style" panose="02050604050505020204" pitchFamily="18" charset="0"/>
                  </a:rPr>
                  <a:t>27, </a:t>
                </a:r>
                <a:r>
                  <a:rPr lang="en-US" sz="2400" dirty="0">
                    <a:latin typeface="Bookman Old Style" panose="02050604050505020204" pitchFamily="18" charset="0"/>
                  </a:rPr>
                  <a:t>Z = </a:t>
                </a:r>
                <a:r>
                  <a:rPr lang="en-US" sz="2400" dirty="0" smtClean="0">
                    <a:latin typeface="Bookman Old Style" panose="02050604050505020204" pitchFamily="18" charset="0"/>
                  </a:rPr>
                  <a:t>13, </a:t>
                </a:r>
                <a:r>
                  <a:rPr lang="en-US" sz="2400" dirty="0">
                    <a:latin typeface="Bookman Old Style" panose="02050604050505020204" pitchFamily="18" charset="0"/>
                  </a:rPr>
                  <a:t>N = </a:t>
                </a:r>
                <a:r>
                  <a:rPr lang="en-US" sz="2400" dirty="0" smtClean="0">
                    <a:latin typeface="Bookman Old Style" panose="02050604050505020204" pitchFamily="18" charset="0"/>
                  </a:rPr>
                  <a:t>27 </a:t>
                </a:r>
                <a:r>
                  <a:rPr lang="en-US" sz="2400" dirty="0">
                    <a:latin typeface="Bookman Old Style" panose="02050604050505020204" pitchFamily="18" charset="0"/>
                  </a:rPr>
                  <a:t>– </a:t>
                </a:r>
                <a:r>
                  <a:rPr lang="en-US" sz="2400" dirty="0" smtClean="0">
                    <a:latin typeface="Bookman Old Style" panose="02050604050505020204" pitchFamily="18" charset="0"/>
                  </a:rPr>
                  <a:t>13 </a:t>
                </a:r>
                <a:r>
                  <a:rPr lang="en-US" sz="2400" dirty="0">
                    <a:latin typeface="Bookman Old Style" panose="02050604050505020204" pitchFamily="18" charset="0"/>
                  </a:rPr>
                  <a:t>= </a:t>
                </a:r>
                <a:r>
                  <a:rPr lang="en-US" sz="2400" dirty="0" smtClean="0">
                    <a:latin typeface="Bookman Old Style" panose="02050604050505020204" pitchFamily="18" charset="0"/>
                  </a:rPr>
                  <a:t>14</a:t>
                </a:r>
                <a:endParaRPr lang="en-US" sz="2400" dirty="0">
                  <a:latin typeface="Bookman Old Style" panose="02050604050505020204" pitchFamily="18" charset="0"/>
                </a:endParaRPr>
              </a:p>
              <a:p>
                <a:pPr algn="ctr"/>
                <a:r>
                  <a:rPr lang="en-US" sz="2400" dirty="0" err="1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Δm</a:t>
                </a:r>
                <a:r>
                  <a:rPr lang="en-US" sz="2400" dirty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 smtClean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13 </a:t>
                </a:r>
                <a:r>
                  <a:rPr lang="en-US" sz="2400" dirty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∙ 1</a:t>
                </a:r>
                <a:r>
                  <a:rPr lang="uk-UA" sz="2400" dirty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,0079 + </a:t>
                </a:r>
                <a:r>
                  <a:rPr lang="en-US" sz="2400" dirty="0" smtClean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14</a:t>
                </a:r>
                <a:r>
                  <a:rPr lang="uk-UA" sz="2400" dirty="0" smtClean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∙ 1,00866 – </a:t>
                </a:r>
                <a:r>
                  <a:rPr lang="en-US" sz="2400" dirty="0" smtClean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27</a:t>
                </a:r>
                <a:r>
                  <a:rPr lang="uk-UA" sz="2400" dirty="0" smtClean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=</a:t>
                </a:r>
              </a:p>
              <a:p>
                <a:pPr algn="ctr"/>
                <a:r>
                  <a:rPr lang="uk-UA" sz="2400" dirty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uk-UA" sz="2400" dirty="0" smtClean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13,1027 </a:t>
                </a:r>
                <a:r>
                  <a:rPr lang="uk-UA" sz="2400" dirty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uk-UA" sz="2400" dirty="0" smtClean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14,12124 </a:t>
                </a:r>
                <a:r>
                  <a:rPr lang="uk-UA" sz="2400" dirty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uk-UA" sz="2400" dirty="0" smtClean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27 </a:t>
                </a:r>
                <a:r>
                  <a:rPr lang="uk-UA" sz="2400" dirty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uk-UA" sz="2400" dirty="0" smtClean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0,22394 </a:t>
                </a:r>
                <a:r>
                  <a:rPr lang="uk-UA" sz="2400" dirty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а. о. м. =</a:t>
                </a:r>
              </a:p>
              <a:p>
                <a:pPr algn="ctr"/>
                <a:r>
                  <a:rPr lang="uk-UA" sz="2400" dirty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uk-UA" sz="2400" dirty="0" smtClean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0,22394 </a:t>
                </a:r>
                <a:r>
                  <a:rPr lang="uk-UA" sz="2400" dirty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∙ 1,66057 ∙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uk-UA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−27</m:t>
                        </m:r>
                      </m:sup>
                    </m:sSup>
                    <m:r>
                      <a:rPr lang="uk-UA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sz="2400" dirty="0">
                    <a:latin typeface="Bookman Old Style" panose="02050604050505020204" pitchFamily="18" charset="0"/>
                  </a:rPr>
                  <a:t>= </a:t>
                </a:r>
              </a:p>
              <a:p>
                <a:pPr algn="ctr"/>
                <a:r>
                  <a:rPr lang="ru-RU" sz="2400" dirty="0">
                    <a:latin typeface="Bookman Old Style" panose="02050604050505020204" pitchFamily="18" charset="0"/>
                  </a:rPr>
                  <a:t>= </a:t>
                </a:r>
                <a:r>
                  <a:rPr lang="ru-RU" sz="2400" dirty="0" smtClean="0">
                    <a:latin typeface="Bookman Old Style" panose="02050604050505020204" pitchFamily="18" charset="0"/>
                  </a:rPr>
                  <a:t>0,3718 </a:t>
                </a:r>
                <a:r>
                  <a:rPr lang="uk-UA" sz="2400" dirty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∙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uk-UA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−27</m:t>
                        </m:r>
                      </m:sup>
                    </m:sSup>
                  </m:oMath>
                </a14:m>
                <a:r>
                  <a:rPr lang="ru-RU" sz="2400" dirty="0">
                    <a:latin typeface="Bookman Old Style" panose="02050604050505020204" pitchFamily="18" charset="0"/>
                  </a:rPr>
                  <a:t> кг</a:t>
                </a:r>
                <a:r>
                  <a:rPr lang="ru-RU" sz="2400" dirty="0" smtClean="0">
                    <a:latin typeface="Bookman Old Style" panose="02050604050505020204" pitchFamily="18" charset="0"/>
                  </a:rPr>
                  <a:t>.</a:t>
                </a:r>
                <a:endParaRPr lang="ru-RU" sz="3200" dirty="0">
                  <a:latin typeface="Bookman Old Style" panose="020506040505050202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084" y="3747278"/>
                <a:ext cx="8579744" cy="1946430"/>
              </a:xfrm>
              <a:prstGeom prst="rect">
                <a:avLst/>
              </a:prstGeom>
              <a:blipFill>
                <a:blip r:embed="rId4"/>
                <a:stretch>
                  <a:fillRect t="-1881" b="-65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263264" y="5732057"/>
                <a:ext cx="2252296" cy="37766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k-UA" sz="2400" b="1" i="1" smtClean="0">
                              <a:latin typeface="Cambria Math" panose="02040503050406030204" pitchFamily="18" charset="0"/>
                            </a:rPr>
                            <m:t>Е</m:t>
                          </m:r>
                        </m:e>
                        <m:sub>
                          <m:r>
                            <a:rPr lang="uk-UA" sz="2400" b="1" i="1" smtClean="0">
                              <a:latin typeface="Cambria Math" panose="02040503050406030204" pitchFamily="18" charset="0"/>
                            </a:rPr>
                            <m:t>зв</m:t>
                          </m:r>
                        </m:sub>
                      </m:sSub>
                      <m:r>
                        <a:rPr lang="uk-UA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uk-UA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3264" y="5732057"/>
                <a:ext cx="2252296" cy="377667"/>
              </a:xfrm>
              <a:prstGeom prst="rect">
                <a:avLst/>
              </a:prstGeom>
              <a:blipFill>
                <a:blip r:embed="rId5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7544" y="6237312"/>
                <a:ext cx="85797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sz="2400" b="1" i="1">
                            <a:latin typeface="Cambria Math" panose="02040503050406030204" pitchFamily="18" charset="0"/>
                          </a:rPr>
                          <m:t>Е</m:t>
                        </m:r>
                      </m:e>
                      <m:sub>
                        <m:r>
                          <a:rPr lang="uk-UA" sz="2400" b="1" i="1">
                            <a:latin typeface="Cambria Math" panose="02040503050406030204" pitchFamily="18" charset="0"/>
                          </a:rPr>
                          <m:t>зв</m:t>
                        </m:r>
                      </m:sub>
                    </m:sSub>
                    <m:r>
                      <a:rPr lang="uk-UA" sz="2400" b="1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 smtClean="0">
                    <a:latin typeface="Bookman Old Style" panose="02050604050505020204" pitchFamily="18" charset="0"/>
                  </a:rPr>
                  <a:t> </a:t>
                </a:r>
                <a:r>
                  <a:rPr lang="ru-RU" sz="2400" dirty="0">
                    <a:latin typeface="Bookman Old Style" panose="02050604050505020204" pitchFamily="18" charset="0"/>
                  </a:rPr>
                  <a:t>0,3718 </a:t>
                </a:r>
                <a:r>
                  <a:rPr lang="uk-UA" sz="2400" dirty="0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∙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uk-UA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−27</m:t>
                        </m:r>
                      </m:sup>
                    </m:sSup>
                  </m:oMath>
                </a14:m>
                <a:r>
                  <a:rPr lang="ru-RU" sz="2400" dirty="0">
                    <a:latin typeface="Bookman Old Style" panose="0205060405050502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3∙ </m:t>
                            </m:r>
                            <m:sSup>
                              <m:sSupPr>
                                <m:ctrlPr>
                                  <a:rPr lang="en-US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8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  <m:r>
                      <a:rPr lang="uk-UA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,3462 ∙ </m:t>
                    </m:r>
                    <m:sSup>
                      <m:sSupPr>
                        <m:ctrlPr>
                          <a:rPr lang="uk-UA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k-UA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uk-UA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−11</m:t>
                        </m:r>
                      </m:sup>
                    </m:sSup>
                    <m:r>
                      <a:rPr lang="uk-UA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Дж.</m:t>
                    </m:r>
                  </m:oMath>
                </a14:m>
                <a:endParaRPr lang="ru-RU" sz="2400" dirty="0">
                  <a:latin typeface="Bookman Old Style" panose="020506040505050202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6237312"/>
                <a:ext cx="8579744" cy="461665"/>
              </a:xfrm>
              <a:prstGeom prst="rect">
                <a:avLst/>
              </a:prstGeom>
              <a:blipFill>
                <a:blip r:embed="rId6"/>
                <a:stretch>
                  <a:fillRect l="-213" t="-9211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462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6">
  <a:themeElements>
    <a:clrScheme name="template 3">
      <a:dk1>
        <a:srgbClr val="5F5F5F"/>
      </a:dk1>
      <a:lt1>
        <a:srgbClr val="FFFFFF"/>
      </a:lt1>
      <a:dk2>
        <a:srgbClr val="006600"/>
      </a:dk2>
      <a:lt2>
        <a:srgbClr val="FFCC99"/>
      </a:lt2>
      <a:accent1>
        <a:srgbClr val="00CC00"/>
      </a:accent1>
      <a:accent2>
        <a:srgbClr val="CC9900"/>
      </a:accent2>
      <a:accent3>
        <a:srgbClr val="FFFFFF"/>
      </a:accent3>
      <a:accent4>
        <a:srgbClr val="505050"/>
      </a:accent4>
      <a:accent5>
        <a:srgbClr val="AAE2AA"/>
      </a:accent5>
      <a:accent6>
        <a:srgbClr val="B98A00"/>
      </a:accent6>
      <a:hlink>
        <a:srgbClr val="FFCC00"/>
      </a:hlink>
      <a:folHlink>
        <a:srgbClr val="DDDDDD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5F5F5F"/>
        </a:dk1>
        <a:lt1>
          <a:srgbClr val="FFFFFF"/>
        </a:lt1>
        <a:dk2>
          <a:srgbClr val="006600"/>
        </a:dk2>
        <a:lt2>
          <a:srgbClr val="FFCC99"/>
        </a:lt2>
        <a:accent1>
          <a:srgbClr val="33CC33"/>
        </a:accent1>
        <a:accent2>
          <a:srgbClr val="CC9900"/>
        </a:accent2>
        <a:accent3>
          <a:srgbClr val="FFFFFF"/>
        </a:accent3>
        <a:accent4>
          <a:srgbClr val="505050"/>
        </a:accent4>
        <a:accent5>
          <a:srgbClr val="ADE2AD"/>
        </a:accent5>
        <a:accent6>
          <a:srgbClr val="B98A00"/>
        </a:accent6>
        <a:hlink>
          <a:srgbClr val="FF9900"/>
        </a:hlink>
        <a:folHlink>
          <a:srgbClr val="DFF5E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5F5F5F"/>
        </a:dk1>
        <a:lt1>
          <a:srgbClr val="FFFFFF"/>
        </a:lt1>
        <a:dk2>
          <a:srgbClr val="006600"/>
        </a:dk2>
        <a:lt2>
          <a:srgbClr val="FFCC99"/>
        </a:lt2>
        <a:accent1>
          <a:srgbClr val="339966"/>
        </a:accent1>
        <a:accent2>
          <a:srgbClr val="CC9900"/>
        </a:accent2>
        <a:accent3>
          <a:srgbClr val="FFFFFF"/>
        </a:accent3>
        <a:accent4>
          <a:srgbClr val="505050"/>
        </a:accent4>
        <a:accent5>
          <a:srgbClr val="ADCAB8"/>
        </a:accent5>
        <a:accent6>
          <a:srgbClr val="B98A00"/>
        </a:accent6>
        <a:hlink>
          <a:srgbClr val="FF990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5F5F5F"/>
        </a:dk1>
        <a:lt1>
          <a:srgbClr val="FFFFFF"/>
        </a:lt1>
        <a:dk2>
          <a:srgbClr val="006600"/>
        </a:dk2>
        <a:lt2>
          <a:srgbClr val="FFCC99"/>
        </a:lt2>
        <a:accent1>
          <a:srgbClr val="00CC00"/>
        </a:accent1>
        <a:accent2>
          <a:srgbClr val="CC9900"/>
        </a:accent2>
        <a:accent3>
          <a:srgbClr val="FFFFFF"/>
        </a:accent3>
        <a:accent4>
          <a:srgbClr val="505050"/>
        </a:accent4>
        <a:accent5>
          <a:srgbClr val="AAE2AA"/>
        </a:accent5>
        <a:accent6>
          <a:srgbClr val="B98A00"/>
        </a:accent6>
        <a:hlink>
          <a:srgbClr val="FFCC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Тема6</Template>
  <TotalTime>599</TotalTime>
  <Words>167</Words>
  <Application>Microsoft Office PowerPoint</Application>
  <PresentationFormat>Екран (4:3)</PresentationFormat>
  <Paragraphs>45</Paragraphs>
  <Slides>11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8" baseType="lpstr">
      <vt:lpstr>Arial</vt:lpstr>
      <vt:lpstr>Bookman Old Style</vt:lpstr>
      <vt:lpstr>Calibri</vt:lpstr>
      <vt:lpstr>Cambria Math</vt:lpstr>
      <vt:lpstr>Tahoma</vt:lpstr>
      <vt:lpstr>Times New Roman</vt:lpstr>
      <vt:lpstr>Тема6</vt:lpstr>
      <vt:lpstr>Розв’язування задач  фізика 11 клас 06.04.2022р.</vt:lpstr>
      <vt:lpstr>Повторимо склад ядра атома</vt:lpstr>
      <vt:lpstr>Задача </vt:lpstr>
      <vt:lpstr>Дефект маси атомного ядра</vt:lpstr>
      <vt:lpstr>Презентація PowerPoint</vt:lpstr>
      <vt:lpstr>Презентація PowerPoint</vt:lpstr>
      <vt:lpstr>Задача</vt:lpstr>
      <vt:lpstr>Енергія зв’язку атомного ядра</vt:lpstr>
      <vt:lpstr>Задача</vt:lpstr>
      <vt:lpstr>Питома енергія зв’язку </vt:lpstr>
      <vt:lpstr>Домашнє задання </vt:lpstr>
    </vt:vector>
  </TitlesOfParts>
  <Company>-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-</dc:creator>
  <cp:lastModifiedBy>RePack by Diakov</cp:lastModifiedBy>
  <cp:revision>18</cp:revision>
  <dcterms:created xsi:type="dcterms:W3CDTF">2005-09-09T13:55:20Z</dcterms:created>
  <dcterms:modified xsi:type="dcterms:W3CDTF">2022-04-03T11:42:05Z</dcterms:modified>
</cp:coreProperties>
</file>