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321" r:id="rId2"/>
    <p:sldId id="285" r:id="rId3"/>
    <p:sldId id="286" r:id="rId4"/>
    <p:sldId id="287" r:id="rId5"/>
    <p:sldId id="288" r:id="rId6"/>
    <p:sldId id="289" r:id="rId7"/>
    <p:sldId id="299" r:id="rId8"/>
    <p:sldId id="300" r:id="rId9"/>
    <p:sldId id="319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озділ за промовчанням" id="{B0D8895F-F23D-4EA3-8EE4-73225BB0A0A5}">
          <p14:sldIdLst>
            <p14:sldId id="321"/>
            <p14:sldId id="285"/>
            <p14:sldId id="286"/>
            <p14:sldId id="287"/>
            <p14:sldId id="288"/>
            <p14:sldId id="289"/>
          </p14:sldIdLst>
        </p14:section>
        <p14:section name="Розділ без заголовка" id="{B2964601-03B0-4343-ACB3-105072CC242D}">
          <p14:sldIdLst>
            <p14:sldId id="299"/>
            <p14:sldId id="300"/>
            <p14:sldId id="31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4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97" autoAdjust="0"/>
    <p:restoredTop sz="94660"/>
  </p:normalViewPr>
  <p:slideViewPr>
    <p:cSldViewPr snapToGrid="0">
      <p:cViewPr varScale="1">
        <p:scale>
          <a:sx n="81" d="100"/>
          <a:sy n="81" d="100"/>
        </p:scale>
        <p:origin x="105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40BB4B-57EC-46ED-8A63-D3A27A9A68F1}" type="datetimeFigureOut">
              <a:rPr lang="ru-RU" smtClean="0"/>
              <a:t>02.02.2022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7573E1-4AA3-4EDF-9B49-B1160CE14F80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39631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7733B-1CDD-42F2-99EA-5E58EC3706CF}" type="datetimeFigureOut">
              <a:rPr lang="ru-RU" smtClean="0"/>
              <a:t>02.02.2022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2C9B2-AC64-4932-B937-72EBBBD6F785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231389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7733B-1CDD-42F2-99EA-5E58EC3706CF}" type="datetimeFigureOut">
              <a:rPr lang="ru-RU" smtClean="0"/>
              <a:t>02.02.2022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2C9B2-AC64-4932-B937-72EBBBD6F785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268277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7733B-1CDD-42F2-99EA-5E58EC3706CF}" type="datetimeFigureOut">
              <a:rPr lang="ru-RU" smtClean="0"/>
              <a:t>02.02.2022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2C9B2-AC64-4932-B937-72EBBBD6F785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30017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Заголовок, текст и картин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6480" y="273629"/>
            <a:ext cx="8225280" cy="114204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6480" y="1604329"/>
            <a:ext cx="4043520" cy="452351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Картинка 3"/>
          <p:cNvSpPr>
            <a:spLocks noGrp="1"/>
          </p:cNvSpPr>
          <p:nvPr>
            <p:ph type="clipArt" sz="half" idx="2"/>
          </p:nvPr>
        </p:nvSpPr>
        <p:spPr>
          <a:xfrm>
            <a:off x="4638240" y="1604329"/>
            <a:ext cx="4043520" cy="4523515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A073C5-F5D4-4712-AFA5-811EF79DC71F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9697267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7733B-1CDD-42F2-99EA-5E58EC3706CF}" type="datetimeFigureOut">
              <a:rPr lang="ru-RU" smtClean="0"/>
              <a:t>02.02.2022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2C9B2-AC64-4932-B937-72EBBBD6F785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459451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7733B-1CDD-42F2-99EA-5E58EC3706CF}" type="datetimeFigureOut">
              <a:rPr lang="ru-RU" smtClean="0"/>
              <a:t>02.02.2022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2C9B2-AC64-4932-B937-72EBBBD6F785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665725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7733B-1CDD-42F2-99EA-5E58EC3706CF}" type="datetimeFigureOut">
              <a:rPr lang="ru-RU" smtClean="0"/>
              <a:t>02.02.2022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2C9B2-AC64-4932-B937-72EBBBD6F785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813930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7733B-1CDD-42F2-99EA-5E58EC3706CF}" type="datetimeFigureOut">
              <a:rPr lang="ru-RU" smtClean="0"/>
              <a:t>02.02.2022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2C9B2-AC64-4932-B937-72EBBBD6F785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055177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7733B-1CDD-42F2-99EA-5E58EC3706CF}" type="datetimeFigureOut">
              <a:rPr lang="ru-RU" smtClean="0"/>
              <a:t>02.02.2022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2C9B2-AC64-4932-B937-72EBBBD6F785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164499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7733B-1CDD-42F2-99EA-5E58EC3706CF}" type="datetimeFigureOut">
              <a:rPr lang="ru-RU" smtClean="0"/>
              <a:t>02.02.2022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2C9B2-AC64-4932-B937-72EBBBD6F785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03187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7733B-1CDD-42F2-99EA-5E58EC3706CF}" type="datetimeFigureOut">
              <a:rPr lang="ru-RU" smtClean="0"/>
              <a:t>02.02.2022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2C9B2-AC64-4932-B937-72EBBBD6F785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535960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7733B-1CDD-42F2-99EA-5E58EC3706CF}" type="datetimeFigureOut">
              <a:rPr lang="ru-RU" smtClean="0"/>
              <a:t>02.02.2022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2C9B2-AC64-4932-B937-72EBBBD6F785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540866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dotGrid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17733B-1CDD-42F2-99EA-5E58EC3706CF}" type="datetimeFigureOut">
              <a:rPr lang="ru-RU" smtClean="0"/>
              <a:t>02.02.2022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E2C9B2-AC64-4932-B937-72EBBBD6F785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9242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3" r:id="rId12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900igr.net/datai/fizika/Poljarizatsija-sveta/0005-008-CHto-zhe-takoe-poljarizator.png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hyperlink" Target="http://physics-animations.com/Physics/Polariz.gif" TargetMode="Externa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1.gif"/><Relationship Id="rId4" Type="http://schemas.openxmlformats.org/officeDocument/2006/relationships/hyperlink" Target="http://ru.wikipedia.org/wiki/%D0%A4%D0%B0%D0%B9%D0%BB:Animation_polariseur.gif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Фізика 11 клас 03.02.2022р.</a:t>
            </a:r>
            <a:endParaRPr lang="uk-UA" dirty="0"/>
          </a:p>
        </p:txBody>
      </p:sp>
      <p:sp>
        <p:nvSpPr>
          <p:cNvPr id="8" name="Місце для вмісту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uk-UA" sz="4800" dirty="0" smtClean="0">
                <a:solidFill>
                  <a:srgbClr val="C00000"/>
                </a:solidFill>
              </a:rPr>
              <a:t>Поляризація світла</a:t>
            </a:r>
          </a:p>
          <a:p>
            <a:pPr marL="0" indent="0">
              <a:buNone/>
            </a:pPr>
            <a:r>
              <a:rPr lang="uk-UA" sz="4800" dirty="0" smtClean="0">
                <a:solidFill>
                  <a:srgbClr val="C00000"/>
                </a:solidFill>
              </a:rPr>
              <a:t>Поляроїди</a:t>
            </a:r>
            <a:endParaRPr lang="uk-UA" sz="4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985232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4741" name="Picture 5" descr="EM-wave"/>
          <p:cNvPicPr>
            <a:picLocks noGrp="1" noChangeAspect="1" noChangeArrowheads="1" noCro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852920" y="1484784"/>
            <a:ext cx="3746880" cy="2809735"/>
          </a:xfrm>
        </p:spPr>
      </p:pic>
      <p:sp>
        <p:nvSpPr>
          <p:cNvPr id="244742" name="Rectangle 6"/>
          <p:cNvSpPr>
            <a:spLocks noChangeArrowheads="1"/>
          </p:cNvSpPr>
          <p:nvPr/>
        </p:nvSpPr>
        <p:spPr bwMode="auto">
          <a:xfrm>
            <a:off x="611560" y="4506151"/>
            <a:ext cx="8229600" cy="1142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0" tIns="45715" rIns="91430" bIns="45715" anchor="b"/>
          <a:lstStyle/>
          <a:p>
            <a:pPr hangingPunct="1">
              <a:buFont typeface="Times New Roman" pitchFamily="16" charset="0"/>
              <a:buNone/>
              <a:defRPr/>
            </a:pPr>
            <a:r>
              <a:rPr lang="ru-RU" sz="4000" dirty="0" err="1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</a:rPr>
              <a:t>Світло</a:t>
            </a:r>
            <a:r>
              <a:rPr lang="ru-RU" sz="4000" dirty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</a:rPr>
              <a:t> - </a:t>
            </a:r>
            <a:r>
              <a:rPr lang="ru-RU" sz="4000" dirty="0" err="1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</a:rPr>
              <a:t>це</a:t>
            </a:r>
            <a:r>
              <a:rPr lang="ru-RU" sz="4000" dirty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</a:rPr>
              <a:t> </a:t>
            </a:r>
            <a:r>
              <a:rPr lang="ru-RU" sz="4000" dirty="0">
                <a:latin typeface="Times New Roman" pitchFamily="18" charset="0"/>
              </a:rPr>
              <a:t>поперечна </a:t>
            </a:r>
            <a:r>
              <a:rPr lang="ru-RU" sz="4000" dirty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</a:rPr>
              <a:t>ел. </a:t>
            </a:r>
            <a:r>
              <a:rPr lang="ru-RU" sz="4000" dirty="0" err="1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</a:rPr>
              <a:t>хвиля</a:t>
            </a:r>
            <a:r>
              <a:rPr lang="ru-RU" sz="4000" dirty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</a:rPr>
              <a:t> з </a:t>
            </a:r>
            <a:r>
              <a:rPr lang="ru-RU" sz="4000" dirty="0" err="1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</a:rPr>
              <a:t>довжининою</a:t>
            </a:r>
            <a:r>
              <a:rPr lang="ru-RU" sz="4000" dirty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</a:rPr>
              <a:t>  </a:t>
            </a:r>
            <a:r>
              <a:rPr lang="ru-RU" sz="4000" dirty="0" err="1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</a:rPr>
              <a:t>від</a:t>
            </a:r>
            <a:r>
              <a:rPr lang="ru-RU" sz="4000" dirty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</a:rPr>
              <a:t>          до            м</a:t>
            </a:r>
          </a:p>
        </p:txBody>
      </p:sp>
      <p:graphicFrame>
        <p:nvGraphicFramePr>
          <p:cNvPr id="24474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8965977"/>
              </p:ext>
            </p:extLst>
          </p:nvPr>
        </p:nvGraphicFramePr>
        <p:xfrm>
          <a:off x="4572000" y="5062389"/>
          <a:ext cx="1105896" cy="5204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2" name="Формула" r:id="rId4" imgW="431613" imgH="203112" progId="Equation.3">
                  <p:embed/>
                </p:oleObj>
              </mc:Choice>
              <mc:Fallback>
                <p:oleObj name="Формула" r:id="rId4" imgW="431613" imgH="20311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5062389"/>
                        <a:ext cx="1105896" cy="52047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4744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6609907"/>
              </p:ext>
            </p:extLst>
          </p:nvPr>
        </p:nvGraphicFramePr>
        <p:xfrm>
          <a:off x="6444208" y="5077171"/>
          <a:ext cx="1141760" cy="5379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3" name="Формула" r:id="rId6" imgW="431613" imgH="203112" progId="Equation.3">
                  <p:embed/>
                </p:oleObj>
              </mc:Choice>
              <mc:Fallback>
                <p:oleObj name="Формула" r:id="rId6" imgW="431613" imgH="20311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44208" y="5077171"/>
                        <a:ext cx="1141760" cy="53797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1423892" y="195560"/>
            <a:ext cx="589616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Поляризація</a:t>
            </a:r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ru-RU" sz="54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світла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1209834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4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44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44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2000"/>
                                        <p:tgtEl>
                                          <p:spTgt spid="2447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Текст 2"/>
          <p:cNvSpPr>
            <a:spLocks noGrp="1"/>
          </p:cNvSpPr>
          <p:nvPr>
            <p:ph type="body" sz="half" idx="1"/>
          </p:nvPr>
        </p:nvSpPr>
        <p:spPr>
          <a:xfrm>
            <a:off x="377475" y="1535202"/>
            <a:ext cx="4266526" cy="2786693"/>
          </a:xfrm>
        </p:spPr>
        <p:txBody>
          <a:bodyPr>
            <a:noAutofit/>
          </a:bodyPr>
          <a:lstStyle/>
          <a:p>
            <a:pPr marL="0" indent="176195">
              <a:defRPr/>
            </a:pPr>
            <a:r>
              <a:rPr lang="ru-RU" sz="22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Неполяризоване</a:t>
            </a:r>
            <a:r>
              <a:rPr lang="ru-RU" sz="2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світло</a:t>
            </a:r>
            <a:r>
              <a:rPr lang="ru-RU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b="1" dirty="0" smtClean="0"/>
              <a:t>– </a:t>
            </a:r>
            <a:r>
              <a:rPr lang="ru-RU" sz="2200" b="1" dirty="0" err="1" smtClean="0"/>
              <a:t>містить</a:t>
            </a:r>
            <a:r>
              <a:rPr lang="ru-RU" sz="2200" b="1" dirty="0" smtClean="0"/>
              <a:t> </a:t>
            </a:r>
            <a:r>
              <a:rPr lang="ru-RU" sz="2200" b="1" dirty="0" err="1"/>
              <a:t>хвилі</a:t>
            </a:r>
            <a:r>
              <a:rPr lang="ru-RU" sz="2200" b="1" dirty="0"/>
              <a:t> </a:t>
            </a:r>
            <a:r>
              <a:rPr lang="ru-RU" sz="2200" b="1" dirty="0" smtClean="0"/>
              <a:t>з </a:t>
            </a:r>
            <a:r>
              <a:rPr lang="ru-RU" sz="2200" b="1" dirty="0" err="1" smtClean="0"/>
              <a:t>коливаннями</a:t>
            </a:r>
            <a:r>
              <a:rPr lang="ru-RU" sz="2200" b="1" dirty="0" smtClean="0"/>
              <a:t>  вектора      , в </a:t>
            </a:r>
            <a:r>
              <a:rPr lang="ru-RU" sz="2200" b="1" dirty="0" err="1" smtClean="0"/>
              <a:t>усіх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напрямках</a:t>
            </a:r>
            <a:r>
              <a:rPr lang="ru-RU" sz="2200" b="1" dirty="0" smtClean="0"/>
              <a:t>, </a:t>
            </a:r>
            <a:r>
              <a:rPr lang="ru-RU" sz="2200" b="1" dirty="0" err="1" smtClean="0"/>
              <a:t>перпендикулярних</a:t>
            </a:r>
            <a:r>
              <a:rPr lang="ru-RU" sz="2200" b="1" dirty="0" smtClean="0"/>
              <a:t> </a:t>
            </a:r>
            <a:r>
              <a:rPr lang="ru-RU" sz="2200" b="1" dirty="0"/>
              <a:t>до </a:t>
            </a:r>
            <a:r>
              <a:rPr lang="ru-RU" sz="2200" b="1" dirty="0" err="1"/>
              <a:t>напрямку</a:t>
            </a:r>
            <a:r>
              <a:rPr lang="ru-RU" sz="2200" b="1" dirty="0"/>
              <a:t>  </a:t>
            </a:r>
            <a:r>
              <a:rPr lang="ru-RU" sz="2200" b="1" dirty="0" err="1"/>
              <a:t>поширення</a:t>
            </a:r>
            <a:r>
              <a:rPr lang="ru-RU" sz="2200" b="1" dirty="0"/>
              <a:t> </a:t>
            </a:r>
            <a:r>
              <a:rPr lang="ru-RU" sz="2200" b="1" dirty="0" err="1"/>
              <a:t>хвилі</a:t>
            </a:r>
            <a:r>
              <a:rPr lang="ru-RU" sz="2200" b="1" dirty="0"/>
              <a:t>. </a:t>
            </a:r>
          </a:p>
        </p:txBody>
      </p:sp>
      <p:sp>
        <p:nvSpPr>
          <p:cNvPr id="29700" name="Прямоугольник 4"/>
          <p:cNvSpPr>
            <a:spLocks noChangeArrowheads="1"/>
          </p:cNvSpPr>
          <p:nvPr/>
        </p:nvSpPr>
        <p:spPr bwMode="auto">
          <a:xfrm>
            <a:off x="4832641" y="1590560"/>
            <a:ext cx="3984480" cy="1107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0" tIns="45715" rIns="91430" bIns="45715">
            <a:spAutoFit/>
          </a:bodyPr>
          <a:lstStyle/>
          <a:p>
            <a:pPr indent="176195">
              <a:defRPr/>
            </a:pPr>
            <a:r>
              <a:rPr lang="ru-RU" sz="22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Поляризоване</a:t>
            </a:r>
            <a:r>
              <a:rPr lang="ru-RU" sz="2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світло</a:t>
            </a:r>
            <a:r>
              <a:rPr lang="ru-RU" sz="2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2200" b="1" dirty="0" smtClean="0"/>
              <a:t>–</a:t>
            </a:r>
            <a:r>
              <a:rPr lang="ru-RU" sz="2200" b="1" dirty="0" err="1" smtClean="0"/>
              <a:t>містить</a:t>
            </a:r>
            <a:r>
              <a:rPr lang="ru-RU" sz="2200" b="1" dirty="0" smtClean="0"/>
              <a:t> </a:t>
            </a:r>
            <a:r>
              <a:rPr lang="ru-RU" sz="2200" b="1" dirty="0" err="1"/>
              <a:t>хвилі</a:t>
            </a:r>
            <a:r>
              <a:rPr lang="ru-RU" sz="2200" b="1" dirty="0"/>
              <a:t> з </a:t>
            </a:r>
            <a:r>
              <a:rPr lang="ru-RU" sz="2200" b="1" dirty="0" err="1"/>
              <a:t>коливаннями</a:t>
            </a:r>
            <a:r>
              <a:rPr lang="ru-RU" sz="2200" b="1" dirty="0"/>
              <a:t> вектора </a:t>
            </a:r>
            <a:r>
              <a:rPr lang="ru-RU" sz="2200" b="1" dirty="0" smtClean="0"/>
              <a:t>     в  </a:t>
            </a:r>
            <a:r>
              <a:rPr lang="ru-RU" sz="2200" b="1" dirty="0" err="1" smtClean="0"/>
              <a:t>одній</a:t>
            </a:r>
            <a:r>
              <a:rPr lang="ru-RU" sz="2200" b="1" dirty="0" smtClean="0"/>
              <a:t>  </a:t>
            </a:r>
            <a:r>
              <a:rPr lang="ru-RU" sz="2200" b="1" dirty="0" err="1" smtClean="0"/>
              <a:t>площині</a:t>
            </a:r>
            <a:r>
              <a:rPr lang="ru-RU" sz="2200" b="1" dirty="0"/>
              <a:t>.   </a:t>
            </a:r>
          </a:p>
        </p:txBody>
      </p:sp>
      <p:sp>
        <p:nvSpPr>
          <p:cNvPr id="32773" name="Rectangle 2"/>
          <p:cNvSpPr>
            <a:spLocks noChangeArrowheads="1"/>
          </p:cNvSpPr>
          <p:nvPr/>
        </p:nvSpPr>
        <p:spPr bwMode="auto">
          <a:xfrm>
            <a:off x="0" y="44323"/>
            <a:ext cx="184710" cy="369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5" rIns="91430" bIns="45715" anchor="ctr">
            <a:spAutoFit/>
          </a:bodyPr>
          <a:lstStyle/>
          <a:p>
            <a:endParaRPr lang="ru-RU"/>
          </a:p>
        </p:txBody>
      </p:sp>
      <p:sp>
        <p:nvSpPr>
          <p:cNvPr id="32774" name="Rectangle 3"/>
          <p:cNvSpPr>
            <a:spLocks noChangeArrowheads="1"/>
          </p:cNvSpPr>
          <p:nvPr/>
        </p:nvSpPr>
        <p:spPr bwMode="auto">
          <a:xfrm>
            <a:off x="0" y="844327"/>
            <a:ext cx="184710" cy="369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5" rIns="91430" bIns="45715" anchor="ctr">
            <a:spAutoFit/>
          </a:bodyPr>
          <a:lstStyle/>
          <a:p>
            <a:pPr eaLnBrk="0"/>
            <a:endParaRPr lang="ru-RU"/>
          </a:p>
        </p:txBody>
      </p:sp>
      <p:sp>
        <p:nvSpPr>
          <p:cNvPr id="32775" name="Rectangle 5"/>
          <p:cNvSpPr>
            <a:spLocks noChangeArrowheads="1"/>
          </p:cNvSpPr>
          <p:nvPr/>
        </p:nvSpPr>
        <p:spPr bwMode="auto">
          <a:xfrm>
            <a:off x="0" y="44323"/>
            <a:ext cx="184710" cy="369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5" rIns="91430" bIns="45715" anchor="ctr">
            <a:spAutoFit/>
          </a:bodyPr>
          <a:lstStyle/>
          <a:p>
            <a:endParaRPr lang="ru-RU"/>
          </a:p>
        </p:txBody>
      </p:sp>
      <p:sp>
        <p:nvSpPr>
          <p:cNvPr id="32776" name="Rectangle 6"/>
          <p:cNvSpPr>
            <a:spLocks noChangeArrowheads="1"/>
          </p:cNvSpPr>
          <p:nvPr/>
        </p:nvSpPr>
        <p:spPr bwMode="auto">
          <a:xfrm>
            <a:off x="0" y="844327"/>
            <a:ext cx="184710" cy="369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5" rIns="91430" bIns="45715" anchor="ctr">
            <a:spAutoFit/>
          </a:bodyPr>
          <a:lstStyle/>
          <a:p>
            <a:pPr eaLnBrk="0"/>
            <a:endParaRPr lang="ru-RU"/>
          </a:p>
        </p:txBody>
      </p:sp>
      <p:sp>
        <p:nvSpPr>
          <p:cNvPr id="32777" name="Rectangle 8"/>
          <p:cNvSpPr>
            <a:spLocks noChangeArrowheads="1"/>
          </p:cNvSpPr>
          <p:nvPr/>
        </p:nvSpPr>
        <p:spPr bwMode="auto">
          <a:xfrm>
            <a:off x="0" y="44323"/>
            <a:ext cx="184710" cy="369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5" rIns="91430" bIns="45715" anchor="ctr">
            <a:spAutoFit/>
          </a:bodyPr>
          <a:lstStyle/>
          <a:p>
            <a:endParaRPr lang="ru-RU"/>
          </a:p>
        </p:txBody>
      </p:sp>
      <p:sp>
        <p:nvSpPr>
          <p:cNvPr id="32778" name="Rectangle 9"/>
          <p:cNvSpPr>
            <a:spLocks noChangeArrowheads="1"/>
          </p:cNvSpPr>
          <p:nvPr/>
        </p:nvSpPr>
        <p:spPr bwMode="auto">
          <a:xfrm>
            <a:off x="0" y="910574"/>
            <a:ext cx="184710" cy="369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5" rIns="91430" bIns="45715" anchor="ctr">
            <a:spAutoFit/>
          </a:bodyPr>
          <a:lstStyle/>
          <a:p>
            <a:pPr eaLnBrk="0"/>
            <a:endParaRPr lang="ru-RU"/>
          </a:p>
        </p:txBody>
      </p:sp>
      <p:sp>
        <p:nvSpPr>
          <p:cNvPr id="32779" name="Rectangle 11"/>
          <p:cNvSpPr>
            <a:spLocks noChangeArrowheads="1"/>
          </p:cNvSpPr>
          <p:nvPr/>
        </p:nvSpPr>
        <p:spPr bwMode="auto">
          <a:xfrm>
            <a:off x="0" y="44323"/>
            <a:ext cx="184710" cy="369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5" rIns="91430" bIns="45715" anchor="ctr">
            <a:spAutoFit/>
          </a:bodyPr>
          <a:lstStyle/>
          <a:p>
            <a:endParaRPr lang="ru-RU"/>
          </a:p>
        </p:txBody>
      </p:sp>
      <p:pic>
        <p:nvPicPr>
          <p:cNvPr id="32780" name="Picture 10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16000"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9576" y="2209258"/>
            <a:ext cx="227520" cy="4766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81" name="Rectangle 12"/>
          <p:cNvSpPr>
            <a:spLocks noChangeArrowheads="1"/>
          </p:cNvSpPr>
          <p:nvPr/>
        </p:nvSpPr>
        <p:spPr bwMode="auto">
          <a:xfrm>
            <a:off x="0" y="977541"/>
            <a:ext cx="184710" cy="369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5" rIns="91430" bIns="45715" anchor="ctr">
            <a:spAutoFit/>
          </a:bodyPr>
          <a:lstStyle/>
          <a:p>
            <a:pPr eaLnBrk="0"/>
            <a:endParaRPr lang="ru-RU"/>
          </a:p>
        </p:txBody>
      </p:sp>
      <p:sp>
        <p:nvSpPr>
          <p:cNvPr id="32782" name="Rectangle 14"/>
          <p:cNvSpPr>
            <a:spLocks noChangeArrowheads="1"/>
          </p:cNvSpPr>
          <p:nvPr/>
        </p:nvSpPr>
        <p:spPr bwMode="auto">
          <a:xfrm>
            <a:off x="285120" y="44323"/>
            <a:ext cx="184710" cy="369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5" rIns="91430" bIns="45715" anchor="ctr">
            <a:spAutoFit/>
          </a:bodyPr>
          <a:lstStyle/>
          <a:p>
            <a:endParaRPr lang="ru-RU"/>
          </a:p>
        </p:txBody>
      </p:sp>
      <p:pic>
        <p:nvPicPr>
          <p:cNvPr id="32783" name="Picture 1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16000"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4339" y="2144553"/>
            <a:ext cx="228960" cy="4766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84" name="Rectangle 15"/>
          <p:cNvSpPr>
            <a:spLocks noChangeArrowheads="1"/>
          </p:cNvSpPr>
          <p:nvPr/>
        </p:nvSpPr>
        <p:spPr bwMode="auto">
          <a:xfrm>
            <a:off x="0" y="977541"/>
            <a:ext cx="184710" cy="369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5" rIns="91430" bIns="45715" anchor="ctr">
            <a:spAutoFit/>
          </a:bodyPr>
          <a:lstStyle/>
          <a:p>
            <a:pPr eaLnBrk="0"/>
            <a:endParaRPr lang="ru-RU"/>
          </a:p>
        </p:txBody>
      </p:sp>
      <p:cxnSp>
        <p:nvCxnSpPr>
          <p:cNvPr id="30" name="Прямая со стрелкой 29"/>
          <p:cNvCxnSpPr/>
          <p:nvPr/>
        </p:nvCxnSpPr>
        <p:spPr>
          <a:xfrm rot="5400000">
            <a:off x="1224664" y="5225589"/>
            <a:ext cx="1071472" cy="1440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 rot="10800000">
            <a:off x="1261440" y="5259432"/>
            <a:ext cx="999360" cy="1441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>
            <a:off x="1404000" y="4902275"/>
            <a:ext cx="714240" cy="643748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 rot="16200000" flipH="1">
            <a:off x="4476210" y="4545860"/>
            <a:ext cx="570300" cy="427680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 rot="5400000">
            <a:off x="4476930" y="4545140"/>
            <a:ext cx="570300" cy="429120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 rot="5400000">
            <a:off x="4333636" y="4758980"/>
            <a:ext cx="858330" cy="1440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 rot="5400000">
            <a:off x="7619723" y="5330720"/>
            <a:ext cx="714315" cy="1440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 стрелкой 47"/>
          <p:cNvCxnSpPr/>
          <p:nvPr/>
        </p:nvCxnSpPr>
        <p:spPr>
          <a:xfrm rot="10800000" flipV="1">
            <a:off x="1404001" y="4902275"/>
            <a:ext cx="715680" cy="643748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729" name="Прямоугольник 71"/>
          <p:cNvSpPr>
            <a:spLocks noChangeArrowheads="1"/>
          </p:cNvSpPr>
          <p:nvPr/>
        </p:nvSpPr>
        <p:spPr bwMode="auto">
          <a:xfrm>
            <a:off x="499681" y="4140435"/>
            <a:ext cx="2858400" cy="40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0" tIns="45715" rIns="91430" bIns="45715">
            <a:spAutoFit/>
          </a:bodyPr>
          <a:lstStyle/>
          <a:p>
            <a:pPr>
              <a:defRPr/>
            </a:pPr>
            <a:r>
              <a:rPr lang="ru-RU" sz="2000" b="1" dirty="0" err="1"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Природне</a:t>
            </a:r>
            <a:r>
              <a:rPr lang="ru-RU" sz="2000" b="1" dirty="0"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2000" b="1" dirty="0" err="1"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світло</a:t>
            </a:r>
            <a:endParaRPr lang="ru-RU" sz="2000" b="1" dirty="0">
              <a:solidFill>
                <a:srgbClr val="FF66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9730" name="Прямоугольник 72"/>
          <p:cNvSpPr>
            <a:spLocks noChangeArrowheads="1"/>
          </p:cNvSpPr>
          <p:nvPr/>
        </p:nvSpPr>
        <p:spPr bwMode="auto">
          <a:xfrm>
            <a:off x="3261600" y="5188865"/>
            <a:ext cx="3143520" cy="707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0" tIns="45715" rIns="91430" bIns="45715">
            <a:spAutoFit/>
          </a:bodyPr>
          <a:lstStyle/>
          <a:p>
            <a:pPr algn="ctr">
              <a:defRPr/>
            </a:pPr>
            <a:r>
              <a:rPr lang="ru-RU" sz="2000" b="1" dirty="0" err="1"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Частково-поляризоване</a:t>
            </a:r>
            <a:r>
              <a:rPr lang="ru-RU" sz="2000" b="1" dirty="0"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dirty="0" err="1"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світло</a:t>
            </a:r>
            <a:endParaRPr lang="ru-RU" sz="2000" b="1" dirty="0">
              <a:solidFill>
                <a:srgbClr val="FF66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9731" name="Прямоугольник 73"/>
          <p:cNvSpPr>
            <a:spLocks noChangeArrowheads="1"/>
          </p:cNvSpPr>
          <p:nvPr/>
        </p:nvSpPr>
        <p:spPr bwMode="auto">
          <a:xfrm>
            <a:off x="5700960" y="4009381"/>
            <a:ext cx="3214080" cy="40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0" tIns="45715" rIns="91430" bIns="45715">
            <a:spAutoFit/>
          </a:bodyPr>
          <a:lstStyle/>
          <a:p>
            <a:pPr algn="ctr">
              <a:defRPr/>
            </a:pPr>
            <a:r>
              <a:rPr lang="ru-RU" sz="2000" b="1" dirty="0" err="1"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Поляризоване</a:t>
            </a:r>
            <a:r>
              <a:rPr lang="ru-RU" sz="2000" b="1" dirty="0"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dirty="0" err="1"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світло</a:t>
            </a:r>
            <a:endParaRPr lang="ru-RU" sz="2000" b="1" dirty="0">
              <a:solidFill>
                <a:srgbClr val="FF66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285121" y="1214048"/>
            <a:ext cx="8644320" cy="2606674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39" name="Прямая соединительная линия 38"/>
          <p:cNvCxnSpPr/>
          <p:nvPr/>
        </p:nvCxnSpPr>
        <p:spPr>
          <a:xfrm flipH="1">
            <a:off x="4743360" y="1355183"/>
            <a:ext cx="1440" cy="2465539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Прямоугольник 37"/>
          <p:cNvSpPr/>
          <p:nvPr/>
        </p:nvSpPr>
        <p:spPr>
          <a:xfrm>
            <a:off x="1423892" y="195560"/>
            <a:ext cx="589616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Поляризація</a:t>
            </a:r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ru-RU" sz="54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світла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1457751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22362" y="2563670"/>
            <a:ext cx="4216800" cy="1670549"/>
          </a:xfrm>
        </p:spPr>
        <p:txBody>
          <a:bodyPr>
            <a:normAutofit lnSpcReduction="10000"/>
          </a:bodyPr>
          <a:lstStyle/>
          <a:p>
            <a:pPr marL="0" indent="0"/>
            <a:r>
              <a:rPr lang="ru-RU" sz="3200" dirty="0" err="1" smtClean="0"/>
              <a:t>Сонце</a:t>
            </a:r>
            <a:endParaRPr lang="ru-RU" sz="3200" dirty="0"/>
          </a:p>
          <a:p>
            <a:pPr marL="0" indent="0"/>
            <a:r>
              <a:rPr lang="ru-RU" sz="3200" dirty="0"/>
              <a:t>Лампа </a:t>
            </a:r>
            <a:r>
              <a:rPr lang="ru-RU" sz="3200" dirty="0" err="1"/>
              <a:t>розжарення</a:t>
            </a:r>
            <a:r>
              <a:rPr lang="ru-RU" sz="3200" dirty="0"/>
              <a:t>  </a:t>
            </a:r>
          </a:p>
          <a:p>
            <a:pPr marL="0" indent="0"/>
            <a:r>
              <a:rPr lang="ru-RU" sz="3200" dirty="0" err="1"/>
              <a:t>Люмінесцентна</a:t>
            </a:r>
            <a:r>
              <a:rPr lang="ru-RU" sz="3200" dirty="0"/>
              <a:t> лампа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4600575" y="2313314"/>
            <a:ext cx="4392488" cy="1801486"/>
          </a:xfrm>
        </p:spPr>
        <p:txBody>
          <a:bodyPr>
            <a:normAutofit lnSpcReduction="10000"/>
          </a:bodyPr>
          <a:lstStyle/>
          <a:p>
            <a:pPr marL="0" indent="0"/>
            <a:r>
              <a:rPr lang="ru-RU" dirty="0" err="1" smtClean="0"/>
              <a:t>Пройшло</a:t>
            </a:r>
            <a:r>
              <a:rPr lang="ru-RU" dirty="0" smtClean="0"/>
              <a:t>  </a:t>
            </a:r>
            <a:r>
              <a:rPr lang="ru-RU" dirty="0"/>
              <a:t>через </a:t>
            </a:r>
            <a:r>
              <a:rPr lang="ru-RU" b="1" dirty="0" err="1"/>
              <a:t>поляроїд</a:t>
            </a:r>
            <a:endParaRPr lang="ru-RU" b="1" dirty="0"/>
          </a:p>
          <a:p>
            <a:pPr marL="0" indent="0"/>
            <a:r>
              <a:rPr lang="ru-RU" dirty="0" err="1"/>
              <a:t>Випромінене</a:t>
            </a:r>
            <a:r>
              <a:rPr lang="ru-RU" dirty="0"/>
              <a:t> Р.К.- </a:t>
            </a:r>
            <a:r>
              <a:rPr lang="ru-RU" dirty="0" err="1"/>
              <a:t>монітором</a:t>
            </a:r>
            <a:endParaRPr lang="ru-RU" dirty="0"/>
          </a:p>
          <a:p>
            <a:pPr marL="0" indent="0"/>
            <a:r>
              <a:rPr lang="ru-RU" dirty="0" err="1"/>
              <a:t>Відбите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води, </a:t>
            </a:r>
            <a:r>
              <a:rPr lang="ru-RU" dirty="0" err="1"/>
              <a:t>скла</a:t>
            </a:r>
            <a:endParaRPr lang="ru-RU" dirty="0"/>
          </a:p>
        </p:txBody>
      </p:sp>
      <p:pic>
        <p:nvPicPr>
          <p:cNvPr id="8" name="Содержимое 6" descr="SDC1231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552"/>
          <a:stretch/>
        </p:blipFill>
        <p:spPr bwMode="auto">
          <a:xfrm>
            <a:off x="419040" y="4241246"/>
            <a:ext cx="3467520" cy="1998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Содержимое 7" descr="SDC12314.JP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360"/>
          <a:stretch/>
        </p:blipFill>
        <p:spPr bwMode="auto">
          <a:xfrm>
            <a:off x="5292080" y="4241246"/>
            <a:ext cx="3428640" cy="19981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Группа 40"/>
          <p:cNvGrpSpPr>
            <a:grpSpLocks/>
          </p:cNvGrpSpPr>
          <p:nvPr/>
        </p:nvGrpSpPr>
        <p:grpSpPr bwMode="auto">
          <a:xfrm>
            <a:off x="2732186" y="1991428"/>
            <a:ext cx="1141920" cy="643748"/>
            <a:chOff x="3428992" y="1928802"/>
            <a:chExt cx="1143008" cy="642918"/>
          </a:xfrm>
        </p:grpSpPr>
        <p:grpSp>
          <p:nvGrpSpPr>
            <p:cNvPr id="31760" name="Группа 26"/>
            <p:cNvGrpSpPr>
              <a:grpSpLocks/>
            </p:cNvGrpSpPr>
            <p:nvPr/>
          </p:nvGrpSpPr>
          <p:grpSpPr bwMode="auto">
            <a:xfrm>
              <a:off x="3428992" y="1928802"/>
              <a:ext cx="714380" cy="642918"/>
              <a:chOff x="2928926" y="1928802"/>
              <a:chExt cx="714380" cy="642918"/>
            </a:xfrm>
          </p:grpSpPr>
          <p:cxnSp>
            <p:nvCxnSpPr>
              <p:cNvPr id="31764" name="Прямая со стрелкой 10"/>
              <p:cNvCxnSpPr>
                <a:cxnSpLocks noChangeShapeType="1"/>
              </p:cNvCxnSpPr>
              <p:nvPr/>
            </p:nvCxnSpPr>
            <p:spPr bwMode="auto">
              <a:xfrm>
                <a:off x="3000364" y="2000240"/>
                <a:ext cx="571504" cy="500066"/>
              </a:xfrm>
              <a:prstGeom prst="straightConnector1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 type="arrow" w="med" len="med"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1765" name="Прямая со стрелкой 12"/>
              <p:cNvCxnSpPr>
                <a:cxnSpLocks noChangeShapeType="1"/>
              </p:cNvCxnSpPr>
              <p:nvPr/>
            </p:nvCxnSpPr>
            <p:spPr bwMode="auto">
              <a:xfrm flipV="1">
                <a:off x="3000364" y="2000240"/>
                <a:ext cx="571504" cy="500066"/>
              </a:xfrm>
              <a:prstGeom prst="straightConnector1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 type="arrow" w="med" len="med"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1766" name="Прямая со стрелкой 14"/>
              <p:cNvCxnSpPr>
                <a:cxnSpLocks noChangeShapeType="1"/>
              </p:cNvCxnSpPr>
              <p:nvPr/>
            </p:nvCxnSpPr>
            <p:spPr bwMode="auto">
              <a:xfrm rot="5400000">
                <a:off x="2965451" y="2249467"/>
                <a:ext cx="642918" cy="1588"/>
              </a:xfrm>
              <a:prstGeom prst="straightConnector1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 type="arrow" w="med" len="med"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1767" name="Прямая со стрелкой 16"/>
              <p:cNvCxnSpPr>
                <a:cxnSpLocks noChangeShapeType="1"/>
              </p:cNvCxnSpPr>
              <p:nvPr/>
            </p:nvCxnSpPr>
            <p:spPr bwMode="auto">
              <a:xfrm>
                <a:off x="2928926" y="2214554"/>
                <a:ext cx="714380" cy="1588"/>
              </a:xfrm>
              <a:prstGeom prst="straightConnector1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 type="arrow" w="med" len="med"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31761" name="Группа 34"/>
            <p:cNvGrpSpPr>
              <a:grpSpLocks/>
            </p:cNvGrpSpPr>
            <p:nvPr/>
          </p:nvGrpSpPr>
          <p:grpSpPr bwMode="auto">
            <a:xfrm>
              <a:off x="4214810" y="2071678"/>
              <a:ext cx="357190" cy="461070"/>
              <a:chOff x="4214810" y="2071678"/>
              <a:chExt cx="357190" cy="461070"/>
            </a:xfrm>
          </p:grpSpPr>
          <p:sp>
            <p:nvSpPr>
              <p:cNvPr id="31762" name="TextBox 30"/>
              <p:cNvSpPr txBox="1">
                <a:spLocks noChangeArrowheads="1"/>
              </p:cNvSpPr>
              <p:nvPr/>
            </p:nvSpPr>
            <p:spPr bwMode="auto">
              <a:xfrm>
                <a:off x="4214810" y="2071678"/>
                <a:ext cx="357190" cy="46107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ru-RU" sz="2400" b="1" dirty="0">
                    <a:solidFill>
                      <a:srgbClr val="00B050"/>
                    </a:solidFill>
                  </a:rPr>
                  <a:t>Е</a:t>
                </a:r>
              </a:p>
            </p:txBody>
          </p:sp>
          <p:cxnSp>
            <p:nvCxnSpPr>
              <p:cNvPr id="31763" name="Прямая со стрелкой 32"/>
              <p:cNvCxnSpPr>
                <a:cxnSpLocks noChangeShapeType="1"/>
              </p:cNvCxnSpPr>
              <p:nvPr/>
            </p:nvCxnSpPr>
            <p:spPr bwMode="auto">
              <a:xfrm>
                <a:off x="4286248" y="2143116"/>
                <a:ext cx="285752" cy="1588"/>
              </a:xfrm>
              <a:prstGeom prst="straightConnector1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</p:grpSp>
      <p:grpSp>
        <p:nvGrpSpPr>
          <p:cNvPr id="12" name="Группа 39"/>
          <p:cNvGrpSpPr>
            <a:grpSpLocks/>
          </p:cNvGrpSpPr>
          <p:nvPr/>
        </p:nvGrpSpPr>
        <p:grpSpPr bwMode="auto">
          <a:xfrm>
            <a:off x="8143201" y="2968152"/>
            <a:ext cx="429120" cy="571740"/>
            <a:chOff x="8643966" y="1928802"/>
            <a:chExt cx="428628" cy="571504"/>
          </a:xfrm>
        </p:grpSpPr>
        <p:cxnSp>
          <p:nvCxnSpPr>
            <p:cNvPr id="31756" name="Прямая со стрелкой 28"/>
            <p:cNvCxnSpPr>
              <a:cxnSpLocks noChangeShapeType="1"/>
            </p:cNvCxnSpPr>
            <p:nvPr/>
          </p:nvCxnSpPr>
          <p:spPr bwMode="auto">
            <a:xfrm rot="5400000">
              <a:off x="8359008" y="2213760"/>
              <a:ext cx="571504" cy="1588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31757" name="Группа 36"/>
            <p:cNvGrpSpPr>
              <a:grpSpLocks/>
            </p:cNvGrpSpPr>
            <p:nvPr/>
          </p:nvGrpSpPr>
          <p:grpSpPr bwMode="auto">
            <a:xfrm>
              <a:off x="8643966" y="2000240"/>
              <a:ext cx="428628" cy="461474"/>
              <a:chOff x="4214810" y="2071678"/>
              <a:chExt cx="428628" cy="461474"/>
            </a:xfrm>
          </p:grpSpPr>
          <p:sp>
            <p:nvSpPr>
              <p:cNvPr id="31758" name="TextBox 37"/>
              <p:cNvSpPr txBox="1">
                <a:spLocks noChangeArrowheads="1"/>
              </p:cNvSpPr>
              <p:nvPr/>
            </p:nvSpPr>
            <p:spPr bwMode="auto">
              <a:xfrm>
                <a:off x="4214810" y="2071678"/>
                <a:ext cx="357190" cy="4614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ru-RU" sz="2400" b="1">
                    <a:solidFill>
                      <a:srgbClr val="00B050"/>
                    </a:solidFill>
                  </a:rPr>
                  <a:t>Е</a:t>
                </a:r>
              </a:p>
            </p:txBody>
          </p:sp>
          <p:cxnSp>
            <p:nvCxnSpPr>
              <p:cNvPr id="31759" name="Прямая со стрелкой 38"/>
              <p:cNvCxnSpPr>
                <a:cxnSpLocks noChangeShapeType="1"/>
              </p:cNvCxnSpPr>
              <p:nvPr/>
            </p:nvCxnSpPr>
            <p:spPr bwMode="auto">
              <a:xfrm>
                <a:off x="4357686" y="2143116"/>
                <a:ext cx="285752" cy="1588"/>
              </a:xfrm>
              <a:prstGeom prst="straightConnector1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</p:grpSp>
      <p:sp>
        <p:nvSpPr>
          <p:cNvPr id="6" name="Прямоугольник 5"/>
          <p:cNvSpPr/>
          <p:nvPr/>
        </p:nvSpPr>
        <p:spPr>
          <a:xfrm>
            <a:off x="213526" y="961883"/>
            <a:ext cx="32323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Природне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4289546" y="1068098"/>
            <a:ext cx="452335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</a:t>
            </a:r>
            <a:r>
              <a:rPr lang="uk-UA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оляризова</a:t>
            </a:r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не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238943" y="52543"/>
            <a:ext cx="23862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С</a:t>
            </a:r>
            <a:r>
              <a:rPr lang="ru-RU" sz="54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вітла</a:t>
            </a:r>
            <a:r>
              <a:rPr lang="ru-RU" sz="54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о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1488738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4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Текст 2"/>
          <p:cNvSpPr>
            <a:spLocks noGrp="1"/>
          </p:cNvSpPr>
          <p:nvPr>
            <p:ph type="body" sz="half" idx="1"/>
          </p:nvPr>
        </p:nvSpPr>
        <p:spPr>
          <a:xfrm>
            <a:off x="357120" y="1079383"/>
            <a:ext cx="8786880" cy="1386866"/>
          </a:xfrm>
        </p:spPr>
        <p:txBody>
          <a:bodyPr>
            <a:noAutofit/>
          </a:bodyPr>
          <a:lstStyle/>
          <a:p>
            <a:pPr marL="0" indent="176195">
              <a:defRPr/>
            </a:pPr>
            <a:r>
              <a:rPr lang="ru-RU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Поляризатори</a:t>
            </a: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</a:t>
            </a:r>
            <a:r>
              <a:rPr lang="ru-RU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поляроїди</a:t>
            </a: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/>
              <a:t>– </a:t>
            </a:r>
            <a:r>
              <a:rPr lang="ru-RU" sz="2800" b="1" dirty="0" err="1"/>
              <a:t>здатні</a:t>
            </a:r>
            <a:r>
              <a:rPr lang="ru-RU" sz="2800" b="1" dirty="0"/>
              <a:t> </a:t>
            </a:r>
            <a:r>
              <a:rPr lang="ru-RU" sz="2800" b="1" dirty="0" err="1"/>
              <a:t>пропускати</a:t>
            </a:r>
            <a:r>
              <a:rPr lang="ru-RU" sz="2800" b="1" dirty="0"/>
              <a:t> </a:t>
            </a:r>
            <a:r>
              <a:rPr lang="ru-RU" sz="2800" b="1" dirty="0" err="1"/>
              <a:t>хвилі</a:t>
            </a:r>
            <a:r>
              <a:rPr lang="ru-RU" sz="2800" b="1" dirty="0"/>
              <a:t>  з </a:t>
            </a:r>
            <a:r>
              <a:rPr lang="ru-RU" sz="2800" b="1" dirty="0" err="1"/>
              <a:t>коливанням</a:t>
            </a:r>
            <a:r>
              <a:rPr lang="ru-RU" sz="2800" b="1" dirty="0"/>
              <a:t> вектора      </a:t>
            </a:r>
            <a:r>
              <a:rPr lang="ru-RU" sz="2800" b="1" dirty="0" err="1"/>
              <a:t>тільки</a:t>
            </a:r>
            <a:r>
              <a:rPr lang="ru-RU" sz="2800" b="1" dirty="0"/>
              <a:t> в одной </a:t>
            </a:r>
            <a:r>
              <a:rPr lang="ru-RU" sz="2800" b="1" dirty="0" err="1"/>
              <a:t>площині</a:t>
            </a:r>
            <a:r>
              <a:rPr lang="ru-RU" sz="2800" b="1" dirty="0"/>
              <a:t>.</a:t>
            </a:r>
          </a:p>
        </p:txBody>
      </p:sp>
      <p:sp>
        <p:nvSpPr>
          <p:cNvPr id="33796" name="Rectangle 2"/>
          <p:cNvSpPr>
            <a:spLocks noChangeArrowheads="1"/>
          </p:cNvSpPr>
          <p:nvPr/>
        </p:nvSpPr>
        <p:spPr bwMode="auto">
          <a:xfrm>
            <a:off x="0" y="44323"/>
            <a:ext cx="184710" cy="369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5" rIns="91430" bIns="45715" anchor="ctr">
            <a:spAutoFit/>
          </a:bodyPr>
          <a:lstStyle/>
          <a:p>
            <a:endParaRPr lang="ru-RU"/>
          </a:p>
        </p:txBody>
      </p:sp>
      <p:pic>
        <p:nvPicPr>
          <p:cNvPr id="33797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16000"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8296" y="1522950"/>
            <a:ext cx="239040" cy="499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798" name="Rectangle 3"/>
          <p:cNvSpPr>
            <a:spLocks noChangeArrowheads="1"/>
          </p:cNvSpPr>
          <p:nvPr/>
        </p:nvSpPr>
        <p:spPr bwMode="auto">
          <a:xfrm>
            <a:off x="0" y="1120117"/>
            <a:ext cx="184710" cy="369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5" rIns="91430" bIns="45715" anchor="ctr">
            <a:spAutoFit/>
          </a:bodyPr>
          <a:lstStyle/>
          <a:p>
            <a:pPr eaLnBrk="0"/>
            <a:endParaRPr lang="ru-RU"/>
          </a:p>
        </p:txBody>
      </p:sp>
      <p:sp>
        <p:nvSpPr>
          <p:cNvPr id="33799" name="Rectangle 5"/>
          <p:cNvSpPr>
            <a:spLocks noChangeArrowheads="1"/>
          </p:cNvSpPr>
          <p:nvPr/>
        </p:nvSpPr>
        <p:spPr bwMode="auto">
          <a:xfrm>
            <a:off x="0" y="44323"/>
            <a:ext cx="184710" cy="369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5" rIns="91430" bIns="45715" anchor="ctr">
            <a:spAutoFit/>
          </a:bodyPr>
          <a:lstStyle/>
          <a:p>
            <a:endParaRPr lang="ru-RU"/>
          </a:p>
        </p:txBody>
      </p:sp>
      <p:sp>
        <p:nvSpPr>
          <p:cNvPr id="33800" name="Rectangle 6"/>
          <p:cNvSpPr>
            <a:spLocks noChangeArrowheads="1"/>
          </p:cNvSpPr>
          <p:nvPr/>
        </p:nvSpPr>
        <p:spPr bwMode="auto">
          <a:xfrm>
            <a:off x="0" y="758638"/>
            <a:ext cx="184710" cy="369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5" rIns="91430" bIns="45715" anchor="ctr">
            <a:spAutoFit/>
          </a:bodyPr>
          <a:lstStyle/>
          <a:p>
            <a:pPr eaLnBrk="0"/>
            <a:endParaRPr lang="ru-RU"/>
          </a:p>
        </p:txBody>
      </p:sp>
      <p:pic>
        <p:nvPicPr>
          <p:cNvPr id="33801" name="Picture 10" descr="Картинка 10 из 4105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473" y="2857305"/>
            <a:ext cx="3700272" cy="22735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142"/>
          <a:stretch>
            <a:fillRect/>
          </a:stretch>
        </p:blipFill>
        <p:spPr>
          <a:xfrm>
            <a:off x="5352483" y="2334242"/>
            <a:ext cx="3274632" cy="2320730"/>
          </a:xfrm>
          <a:prstGeom prst="rect">
            <a:avLst/>
          </a:prstGeom>
        </p:spPr>
      </p:pic>
      <p:sp>
        <p:nvSpPr>
          <p:cNvPr id="11" name="Содержимое 3"/>
          <p:cNvSpPr txBox="1">
            <a:spLocks/>
          </p:cNvSpPr>
          <p:nvPr/>
        </p:nvSpPr>
        <p:spPr>
          <a:xfrm>
            <a:off x="5004048" y="4667369"/>
            <a:ext cx="3960439" cy="849689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dirty="0" smtClean="0"/>
              <a:t>     </a:t>
            </a:r>
            <a:r>
              <a:rPr lang="ru-RU" dirty="0" err="1" smtClean="0"/>
              <a:t>Щілина</a:t>
            </a:r>
            <a:r>
              <a:rPr lang="ru-RU" dirty="0" smtClean="0"/>
              <a:t>  в </a:t>
            </a:r>
            <a:r>
              <a:rPr lang="ru-RU" dirty="0" err="1" smtClean="0"/>
              <a:t>заборі</a:t>
            </a:r>
            <a:r>
              <a:rPr lang="ru-RU" dirty="0" smtClean="0"/>
              <a:t> </a:t>
            </a:r>
            <a:r>
              <a:rPr lang="ru-RU" dirty="0" err="1" smtClean="0"/>
              <a:t>пропускає</a:t>
            </a:r>
            <a:r>
              <a:rPr lang="ru-RU" dirty="0" smtClean="0"/>
              <a:t> </a:t>
            </a:r>
            <a:r>
              <a:rPr lang="ru-RU" dirty="0" err="1" smtClean="0"/>
              <a:t>коливання</a:t>
            </a:r>
            <a:r>
              <a:rPr lang="ru-RU" dirty="0" smtClean="0"/>
              <a:t> шнура </a:t>
            </a:r>
            <a:r>
              <a:rPr lang="ru-RU" dirty="0" err="1" smtClean="0"/>
              <a:t>тільки</a:t>
            </a:r>
            <a:r>
              <a:rPr lang="ru-RU" dirty="0" smtClean="0"/>
              <a:t> в </a:t>
            </a:r>
            <a:r>
              <a:rPr lang="ru-RU" dirty="0" err="1" smtClean="0"/>
              <a:t>вертикальній</a:t>
            </a:r>
            <a:r>
              <a:rPr lang="ru-RU" dirty="0" smtClean="0"/>
              <a:t> </a:t>
            </a:r>
            <a:r>
              <a:rPr lang="ru-RU" dirty="0" err="1" smtClean="0"/>
              <a:t>плошині</a:t>
            </a:r>
            <a:r>
              <a:rPr lang="ru-RU" dirty="0" smtClean="0"/>
              <a:t>.</a:t>
            </a:r>
          </a:p>
        </p:txBody>
      </p:sp>
      <p:sp>
        <p:nvSpPr>
          <p:cNvPr id="12" name="TextBox 5"/>
          <p:cNvSpPr txBox="1">
            <a:spLocks noChangeArrowheads="1"/>
          </p:cNvSpPr>
          <p:nvPr/>
        </p:nvSpPr>
        <p:spPr bwMode="auto">
          <a:xfrm>
            <a:off x="5148064" y="2392005"/>
            <a:ext cx="2056320" cy="646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>
            <a:spAutoFit/>
          </a:bodyPr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Модель </a:t>
            </a:r>
            <a:endParaRPr lang="ru-RU" dirty="0" smtClean="0">
              <a:solidFill>
                <a:schemeClr val="tx1"/>
              </a:solidFill>
            </a:endParaRPr>
          </a:p>
          <a:p>
            <a:pPr algn="ctr"/>
            <a:r>
              <a:rPr lang="ru-RU" dirty="0" err="1" smtClean="0">
                <a:solidFill>
                  <a:schemeClr val="tx1"/>
                </a:solidFill>
              </a:rPr>
              <a:t>поляроїда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" name="Двойная стрелка вверх/вниз 1"/>
          <p:cNvSpPr/>
          <p:nvPr/>
        </p:nvSpPr>
        <p:spPr>
          <a:xfrm>
            <a:off x="6868641" y="2392005"/>
            <a:ext cx="242316" cy="930600"/>
          </a:xfrm>
          <a:prstGeom prst="up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136011" y="-4465"/>
            <a:ext cx="44719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Поляризатори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6978244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Прямоугольник 5"/>
          <p:cNvSpPr>
            <a:spLocks noChangeArrowheads="1"/>
          </p:cNvSpPr>
          <p:nvPr/>
        </p:nvSpPr>
        <p:spPr bwMode="auto">
          <a:xfrm>
            <a:off x="323528" y="1340768"/>
            <a:ext cx="8484945" cy="2308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0" tIns="45715" rIns="91430" bIns="45715">
            <a:spAutoFit/>
          </a:bodyPr>
          <a:lstStyle/>
          <a:p>
            <a:r>
              <a:rPr lang="uk-UA" sz="2400" dirty="0"/>
              <a:t>Кристал турмаліну (поляроїд) має здатність пропускати світлові хвилі з коливаннями, що лежать в одній певній площині. Отже кристал турмаліну поляризує природне світло, тобто виділяє (пропускає) коливання тільки в одній певній площині.</a:t>
            </a:r>
            <a:br>
              <a:rPr lang="uk-UA" sz="2400" dirty="0"/>
            </a:br>
            <a:r>
              <a:rPr lang="uk-UA" sz="2400" dirty="0"/>
              <a:t>За допомогою другого поляроїда (аналізатора) можна визначити площину поляризації першого поляроїда.</a:t>
            </a:r>
            <a:endParaRPr lang="ru-RU" sz="2400" b="1" dirty="0"/>
          </a:p>
        </p:txBody>
      </p:sp>
      <p:pic>
        <p:nvPicPr>
          <p:cNvPr id="5" name="Picture 5" descr="Картинка 2 из 8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3933056"/>
            <a:ext cx="3310577" cy="247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 descr="http://upload.wikimedia.org/wikipedia/commons/thumb/5/54/Animation_polariseur.gif/220px-Animation_polariseur.gif">
            <a:hlinkClick r:id="rId4"/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052783"/>
            <a:ext cx="2520280" cy="2520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1423892" y="267295"/>
            <a:ext cx="589616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Поляризація</a:t>
            </a:r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ru-RU" sz="54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світла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2281810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 descr="C:\Users\Елена\Pictures\интерференция!!!\Девочка, пускающая мыльные пузыри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95300" y="894552"/>
            <a:ext cx="6233916" cy="5072098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714348" y="6000768"/>
            <a:ext cx="77867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000" dirty="0"/>
              <a:t>Скульптура «Мрія» (дівчинка, що пускає мильні бульбашки)</a:t>
            </a:r>
            <a:br>
              <a:rPr lang="uk-UA" sz="2000" dirty="0"/>
            </a:br>
            <a:r>
              <a:rPr lang="uk-UA" sz="2000" dirty="0"/>
              <a:t>в </a:t>
            </a:r>
            <a:r>
              <a:rPr lang="uk-UA" sz="2000" dirty="0" smtClean="0"/>
              <a:t>м. </a:t>
            </a:r>
            <a:r>
              <a:rPr lang="uk-UA" sz="2000" dirty="0"/>
              <a:t>Білгород встановлена в 2005 р.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857204" y="0"/>
            <a:ext cx="531010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uk-UA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А чи знаєте ви?</a:t>
            </a:r>
            <a:endParaRPr lang="ru-RU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3995102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 descr="C:\Users\Елена\Pictures\интерференция!!!\1267722431_0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2412" y="984895"/>
            <a:ext cx="7200800" cy="4877942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285720" y="6000768"/>
            <a:ext cx="8715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>
                <a:solidFill>
                  <a:srgbClr val="FF0000"/>
                </a:solidFill>
              </a:rPr>
              <a:t>9 серпня 1996 року новозеландець Алан </a:t>
            </a:r>
            <a:r>
              <a:rPr lang="uk-UA" dirty="0" err="1">
                <a:solidFill>
                  <a:srgbClr val="FF0000"/>
                </a:solidFill>
              </a:rPr>
              <a:t>Маккей</a:t>
            </a:r>
            <a:r>
              <a:rPr lang="uk-UA" dirty="0">
                <a:solidFill>
                  <a:srgbClr val="FF0000"/>
                </a:solidFill>
              </a:rPr>
              <a:t> видув </a:t>
            </a:r>
            <a:r>
              <a:rPr lang="uk-UA" dirty="0" smtClean="0">
                <a:solidFill>
                  <a:srgbClr val="FF0000"/>
                </a:solidFill>
              </a:rPr>
              <a:t>найдовшу мильну бульбашку - </a:t>
            </a:r>
            <a:r>
              <a:rPr lang="uk-UA" dirty="0">
                <a:solidFill>
                  <a:srgbClr val="FF0000"/>
                </a:solidFill>
              </a:rPr>
              <a:t>32 метри завдовжки.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857204" y="0"/>
            <a:ext cx="531010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uk-UA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А чи знаєте ви?</a:t>
            </a:r>
            <a:endParaRPr lang="ru-RU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6755209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Домашнє завдання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Опрацювати параграф 32</a:t>
            </a:r>
          </a:p>
          <a:p>
            <a:r>
              <a:rPr lang="uk-UA" dirty="0" smtClean="0"/>
              <a:t>Вправа 32 (3,4)</a:t>
            </a:r>
          </a:p>
          <a:p>
            <a:r>
              <a:rPr lang="uk-UA" dirty="0" smtClean="0"/>
              <a:t>Із додаткових джерел інформації дізнайтесь, з якою метою використовують </a:t>
            </a:r>
            <a:r>
              <a:rPr lang="uk-UA" dirty="0" err="1" smtClean="0"/>
              <a:t>поляроїдні</a:t>
            </a:r>
            <a:r>
              <a:rPr lang="uk-UA" smtClean="0"/>
              <a:t> фільтри</a:t>
            </a:r>
          </a:p>
        </p:txBody>
      </p:sp>
    </p:spTree>
    <p:extLst>
      <p:ext uri="{BB962C8B-B14F-4D97-AF65-F5344CB8AC3E}">
        <p14:creationId xmlns:p14="http://schemas.microsoft.com/office/powerpoint/2010/main" val="251997479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2806</TotalTime>
  <Words>216</Words>
  <Application>Microsoft Office PowerPoint</Application>
  <PresentationFormat>Екран (4:3)</PresentationFormat>
  <Paragraphs>37</Paragraphs>
  <Slides>9</Slides>
  <Notes>0</Notes>
  <HiddenSlides>0</HiddenSlides>
  <MMClips>0</MMClips>
  <ScaleCrop>false</ScaleCrop>
  <HeadingPairs>
    <vt:vector size="8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Вбудовані сервери OLE</vt:lpstr>
      </vt:variant>
      <vt:variant>
        <vt:i4>1</vt:i4>
      </vt:variant>
      <vt:variant>
        <vt:lpstr>Заголовки слайдів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Тема Office</vt:lpstr>
      <vt:lpstr>Формула</vt:lpstr>
      <vt:lpstr>Фізика 11 клас 03.02.2022р.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Домашнє завдання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</dc:creator>
  <cp:lastModifiedBy>RePack by Diakov</cp:lastModifiedBy>
  <cp:revision>192</cp:revision>
  <dcterms:created xsi:type="dcterms:W3CDTF">2016-07-26T13:08:55Z</dcterms:created>
  <dcterms:modified xsi:type="dcterms:W3CDTF">2022-02-02T11:14:43Z</dcterms:modified>
</cp:coreProperties>
</file>