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17" r:id="rId3"/>
    <p:sldId id="259" r:id="rId4"/>
    <p:sldId id="267" r:id="rId5"/>
    <p:sldId id="269" r:id="rId6"/>
    <p:sldId id="270" r:id="rId7"/>
    <p:sldId id="271" r:id="rId8"/>
    <p:sldId id="272" r:id="rId9"/>
    <p:sldId id="273" r:id="rId10"/>
    <p:sldId id="278" r:id="rId11"/>
    <p:sldId id="279" r:id="rId12"/>
    <p:sldId id="274" r:id="rId13"/>
    <p:sldId id="275" r:id="rId14"/>
    <p:sldId id="297" r:id="rId15"/>
    <p:sldId id="277" r:id="rId16"/>
    <p:sldId id="298" r:id="rId17"/>
    <p:sldId id="299" r:id="rId18"/>
    <p:sldId id="285" r:id="rId19"/>
    <p:sldId id="300" r:id="rId20"/>
    <p:sldId id="311" r:id="rId21"/>
    <p:sldId id="265" r:id="rId22"/>
    <p:sldId id="307" r:id="rId23"/>
    <p:sldId id="305" r:id="rId24"/>
    <p:sldId id="309" r:id="rId25"/>
    <p:sldId id="314" r:id="rId26"/>
    <p:sldId id="313" r:id="rId27"/>
    <p:sldId id="301" r:id="rId28"/>
    <p:sldId id="263" r:id="rId29"/>
    <p:sldId id="262" r:id="rId30"/>
    <p:sldId id="31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wikiznanie.ru/ru-wz/index.php/%D0%A4%D0%B0%D0%B9%D0%BB:Murray_Gell-Mann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traditio-ru.org/wiki/%D0%A4%D0%B0%D0%B9%D0%BB:Hadron_colors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ikiznanie.ru/ru-wz/index.php/%D0%A4%D0%B0%D0%B9%D0%BB:Standard_model_particle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94%D0%B0%D1%82%D0%BE%D1%82%D0%B5%D0%BA%D0%B0:Quark_structure_proton.sv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500174"/>
            <a:ext cx="8786842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Елементарні частинки</a:t>
            </a:r>
            <a:r>
              <a:rPr lang="uk-UA" sz="6600" b="1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algn="ctr"/>
            <a:endParaRPr lang="uk-UA" sz="7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4400" b="1" i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Фізика 11 клас</a:t>
            </a:r>
          </a:p>
          <a:p>
            <a:pPr algn="ctr"/>
            <a:r>
              <a:rPr lang="uk-UA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02.05.2022рр</a:t>
            </a:r>
            <a:endParaRPr lang="ru-RU" sz="4400" b="1" i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86834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Кварки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4429124" cy="492922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Гелл-Манн</a:t>
            </a:r>
            <a:r>
              <a:rPr lang="ru-RU" dirty="0" smtClean="0">
                <a:latin typeface="Bookman Old Style" pitchFamily="18" charset="0"/>
              </a:rPr>
              <a:t> и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Георг Цвейг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запропонували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кваркову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модель, за 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що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dirty="0" smtClean="0">
                <a:latin typeface="Bookman Old Style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1969 </a:t>
            </a:r>
            <a:r>
              <a:rPr lang="ru-RU" dirty="0" err="1" smtClean="0">
                <a:latin typeface="Bookman Old Style" pitchFamily="18" charset="0"/>
              </a:rPr>
              <a:t>році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отримали</a:t>
            </a:r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Нобелівську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премію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 smtClean="0"/>
          </a:p>
        </p:txBody>
      </p:sp>
      <p:pic>
        <p:nvPicPr>
          <p:cNvPr id="33794" name="Picture 2" descr=" М. Гелл-Манн на конференции в 2007 г. Гелл-Манн и Георг Цвейг предложили кварковую модель в 1964 г.">
            <a:hlinkClick r:id="rId2" tooltip=" М. Гелл-Манн на конференции в 2007 г. Гелл-Манн и Георг Цвейг предложили кварковую модель в 1964 г.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1788" y="1142985"/>
            <a:ext cx="4122212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6000768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</a:rPr>
              <a:t>Гелл-Манн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Спін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357850"/>
          </a:xfrm>
        </p:spPr>
        <p:txBody>
          <a:bodyPr/>
          <a:lstStyle/>
          <a:p>
            <a:r>
              <a:rPr lang="uk-UA" dirty="0" smtClean="0"/>
              <a:t>Спін демонструє, що </a:t>
            </a:r>
            <a:r>
              <a:rPr lang="uk-UA" dirty="0" err="1" smtClean="0"/>
              <a:t>існуює</a:t>
            </a:r>
            <a:r>
              <a:rPr lang="uk-UA" dirty="0" smtClean="0"/>
              <a:t> стан, не пов'язаний з переміщенням частки в звичайному просторі;</a:t>
            </a:r>
          </a:p>
          <a:p>
            <a:r>
              <a:rPr lang="uk-UA" dirty="0" smtClean="0"/>
              <a:t>Спін(від англ. </a:t>
            </a:r>
            <a:r>
              <a:rPr lang="en-US" dirty="0" smtClean="0"/>
              <a:t>to spin - </a:t>
            </a:r>
            <a:r>
              <a:rPr lang="uk-UA" dirty="0" smtClean="0"/>
              <a:t>крутитися) часто порівнюють з кутовим моментом </a:t>
            </a:r>
            <a:r>
              <a:rPr lang="uk-UA" dirty="0" err="1" smtClean="0"/>
              <a:t>дзиги</a:t>
            </a:r>
            <a:r>
              <a:rPr lang="uk-UA" dirty="0" smtClean="0"/>
              <a:t>", що "швидко обертається, - </a:t>
            </a:r>
            <a:r>
              <a:rPr lang="uk-UA" b="1" i="1" u="sng" dirty="0" smtClean="0"/>
              <a:t>це невірно!</a:t>
            </a:r>
          </a:p>
          <a:p>
            <a:r>
              <a:rPr lang="uk-UA" dirty="0" smtClean="0"/>
              <a:t>Спін є внутрішньою квантовою характеристикою частинки. </a:t>
            </a:r>
          </a:p>
          <a:p>
            <a:r>
              <a:rPr lang="uk-UA" dirty="0" smtClean="0"/>
              <a:t>Спін не має аналога в класичній механіці;</a:t>
            </a:r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85720" y="1285860"/>
            <a:ext cx="8429716" cy="3571900"/>
          </a:xfrm>
          <a:prstGeom prst="wedgeRectCallout">
            <a:avLst>
              <a:gd name="adj1" fmla="val -12986"/>
              <a:gd name="adj2" fmla="val -560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Спін - власний момент імпульсу елементарних часток; 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спін має квантову природу і не пов'язаний з переміщенням частки як цілого.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Кварки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14422"/>
            <a:ext cx="6715140" cy="4911741"/>
          </a:xfrm>
        </p:spPr>
        <p:txBody>
          <a:bodyPr/>
          <a:lstStyle/>
          <a:p>
            <a:r>
              <a:rPr lang="ru-RU" b="1" dirty="0" smtClean="0"/>
              <a:t>Заряди</a:t>
            </a:r>
            <a:r>
              <a:rPr lang="ru-RU" dirty="0" smtClean="0"/>
              <a:t> </a:t>
            </a:r>
            <a:r>
              <a:rPr lang="ru-RU" dirty="0" err="1" smtClean="0"/>
              <a:t>кварків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err="1" smtClean="0"/>
              <a:t>дробовими</a:t>
            </a:r>
            <a:r>
              <a:rPr lang="ru-RU" dirty="0" smtClean="0"/>
              <a:t> -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-1/3e </a:t>
            </a:r>
            <a:r>
              <a:rPr lang="ru-RU" dirty="0" smtClean="0"/>
              <a:t>до </a:t>
            </a:r>
            <a:r>
              <a:rPr lang="ru-RU" b="1" i="1" dirty="0" smtClean="0">
                <a:solidFill>
                  <a:srgbClr val="C00000"/>
                </a:solidFill>
              </a:rPr>
              <a:t>+2/3e </a:t>
            </a:r>
            <a:r>
              <a:rPr lang="ru-RU" dirty="0" smtClean="0"/>
              <a:t>(</a:t>
            </a:r>
            <a:r>
              <a:rPr lang="ru-RU" i="1" dirty="0" err="1" smtClean="0"/>
              <a:t>e</a:t>
            </a:r>
            <a:r>
              <a:rPr lang="ru-RU" dirty="0" smtClean="0"/>
              <a:t> - заряд </a:t>
            </a:r>
            <a:r>
              <a:rPr lang="ru-RU" dirty="0" err="1" smtClean="0"/>
              <a:t>електрона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Кварки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в </a:t>
            </a:r>
            <a:r>
              <a:rPr lang="ru-RU" b="1" dirty="0" err="1" smtClean="0"/>
              <a:t>зв’язаних</a:t>
            </a:r>
            <a:r>
              <a:rPr lang="ru-RU" b="1" dirty="0" smtClean="0"/>
              <a:t> станах</a:t>
            </a:r>
            <a:r>
              <a:rPr lang="ru-RU" dirty="0" smtClean="0"/>
              <a:t> -  в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адронів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Наприклад</a:t>
            </a:r>
            <a:r>
              <a:rPr lang="ru-RU" dirty="0" smtClean="0"/>
              <a:t>: протон - </a:t>
            </a:r>
            <a:r>
              <a:rPr lang="ru-RU" dirty="0" err="1" smtClean="0"/>
              <a:t>uud</a:t>
            </a:r>
            <a:r>
              <a:rPr lang="ru-RU" dirty="0" smtClean="0"/>
              <a:t>, нейтрон - </a:t>
            </a:r>
            <a:r>
              <a:rPr lang="ru-RU" dirty="0" err="1" smtClean="0"/>
              <a:t>udd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22" name="Picture 2" descr="http://upload.wikimedia.org/wikipedia/commons/thumb/9/92/Quark_structure_proton.svg/220px-Quark_structure_proton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0"/>
            <a:ext cx="2857488" cy="2857488"/>
          </a:xfrm>
          <a:prstGeom prst="rect">
            <a:avLst/>
          </a:prstGeom>
          <a:noFill/>
        </p:spPr>
      </p:pic>
      <p:pic>
        <p:nvPicPr>
          <p:cNvPr id="30724" name="Picture 4" descr="http://f5.ru/files/images/compiled/997/997f8a42930f13d1450f101039df2b6c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709" y="1285860"/>
            <a:ext cx="9034291" cy="4922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14298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Century Schoolbook" pitchFamily="18" charset="0"/>
              </a:rPr>
              <a:t>Чотири</a:t>
            </a:r>
            <a:r>
              <a:rPr lang="ru-RU" sz="2800" b="1" dirty="0" smtClean="0">
                <a:latin typeface="Century Schoolbook" pitchFamily="18" charset="0"/>
              </a:rPr>
              <a:t> </a:t>
            </a:r>
            <a:r>
              <a:rPr lang="ru-RU" sz="2800" b="1" dirty="0" err="1" smtClean="0">
                <a:latin typeface="Century Schoolbook" pitchFamily="18" charset="0"/>
              </a:rPr>
              <a:t>види</a:t>
            </a:r>
            <a:r>
              <a:rPr lang="ru-RU" sz="2800" b="1" dirty="0" smtClean="0">
                <a:latin typeface="Century Schoolbook" pitchFamily="18" charset="0"/>
              </a:rPr>
              <a:t> </a:t>
            </a:r>
            <a:r>
              <a:rPr lang="ru-RU" sz="2800" b="1" dirty="0" err="1" smtClean="0">
                <a:latin typeface="Century Schoolbook" pitchFamily="18" charset="0"/>
              </a:rPr>
              <a:t>фізичних</a:t>
            </a:r>
            <a:r>
              <a:rPr lang="ru-RU" sz="2800" b="1" dirty="0" smtClean="0">
                <a:latin typeface="Century Schoolbook" pitchFamily="18" charset="0"/>
              </a:rPr>
              <a:t> </a:t>
            </a:r>
            <a:r>
              <a:rPr lang="ru-RU" sz="2800" b="1" dirty="0" err="1" smtClean="0">
                <a:latin typeface="Century Schoolbook" pitchFamily="18" charset="0"/>
              </a:rPr>
              <a:t>взаємодій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778" y="1142984"/>
            <a:ext cx="4929222" cy="2357454"/>
          </a:xfrm>
        </p:spPr>
        <p:txBody>
          <a:bodyPr/>
          <a:lstStyle/>
          <a:p>
            <a:r>
              <a:rPr lang="ru-RU" dirty="0" err="1" smtClean="0"/>
              <a:t>гравітаційні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електромагнітні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слабкі</a:t>
            </a:r>
            <a:r>
              <a:rPr lang="ru-RU" dirty="0" smtClean="0"/>
              <a:t>, </a:t>
            </a:r>
          </a:p>
          <a:p>
            <a:r>
              <a:rPr lang="ru-RU" dirty="0" err="1" smtClean="0"/>
              <a:t>сильні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http://www.leforio.narod.ru/images/l4img0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3467100" cy="27813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4071942"/>
            <a:ext cx="8429684" cy="242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800" b="1" i="1" u="sng" dirty="0" smtClean="0"/>
              <a:t>Слабка взаємодія </a:t>
            </a:r>
            <a:r>
              <a:rPr lang="uk-UA" sz="2800" dirty="0" smtClean="0"/>
              <a:t>- змінює внутрішню природу частинок. </a:t>
            </a:r>
            <a:br>
              <a:rPr lang="uk-UA" sz="2800" dirty="0" smtClean="0"/>
            </a:br>
            <a:r>
              <a:rPr lang="uk-UA" sz="2800" b="1" i="1" u="sng" dirty="0" smtClean="0"/>
              <a:t>Сильні взаємодії </a:t>
            </a:r>
            <a:r>
              <a:rPr lang="uk-UA" sz="2800" dirty="0" smtClean="0"/>
              <a:t>- обумовлюють ядерні реакції, а також виникнення сил, що зв'язують нейтрони і протони в ядрах.</a:t>
            </a:r>
            <a:endParaRPr lang="ru-RU" sz="2800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143636" y="2428868"/>
            <a:ext cx="428628" cy="114300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929454" y="2643182"/>
            <a:ext cx="2071702" cy="785818"/>
          </a:xfrm>
          <a:prstGeom prst="wedgeRectCallout">
            <a:avLst>
              <a:gd name="adj1" fmla="val -62123"/>
              <a:gd name="adj2" fmla="val -5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Ядерні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500562" y="3786190"/>
            <a:ext cx="4357686" cy="2857520"/>
          </a:xfrm>
          <a:prstGeom prst="wedgeRectCallout">
            <a:avLst>
              <a:gd name="adj1" fmla="val -75661"/>
              <a:gd name="adj2" fmla="val -45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Механізм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взаємодії</a:t>
            </a:r>
            <a:r>
              <a:rPr lang="ru-RU" sz="28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за </a:t>
            </a:r>
            <a:r>
              <a:rPr lang="ru-RU" sz="2800" b="1" dirty="0" err="1" smtClean="0">
                <a:solidFill>
                  <a:schemeClr val="tx1"/>
                </a:solidFill>
              </a:rPr>
              <a:t>рахунок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обміну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частинками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які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переносять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взаємодії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929190" cy="5786454"/>
          </a:xfrm>
        </p:spPr>
        <p:txBody>
          <a:bodyPr>
            <a:normAutofit fontScale="92500" lnSpcReduction="20000"/>
          </a:bodyPr>
          <a:lstStyle/>
          <a:p>
            <a:r>
              <a:rPr lang="uk-UA" b="1" u="sng" dirty="0" smtClean="0"/>
              <a:t>Електромагнітну взаємодію переносить фотон.</a:t>
            </a:r>
          </a:p>
          <a:p>
            <a:r>
              <a:rPr lang="ru-RU" b="1" u="sng" dirty="0" err="1" smtClean="0"/>
              <a:t>Гравітаційну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взаємодію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переносять</a:t>
            </a:r>
            <a:r>
              <a:rPr lang="ru-RU" dirty="0" smtClean="0"/>
              <a:t> </a:t>
            </a:r>
            <a:r>
              <a:rPr lang="ru-RU" dirty="0" err="1" smtClean="0"/>
              <a:t>кванти</a:t>
            </a:r>
            <a:r>
              <a:rPr lang="ru-RU" dirty="0" smtClean="0"/>
              <a:t> поля </a:t>
            </a:r>
            <a:r>
              <a:rPr lang="ru-RU" dirty="0" err="1" smtClean="0"/>
              <a:t>тяжіння</a:t>
            </a:r>
            <a:r>
              <a:rPr lang="ru-RU" dirty="0" smtClean="0"/>
              <a:t> - </a:t>
            </a:r>
            <a:r>
              <a:rPr lang="ru-RU" b="1" u="sng" dirty="0" err="1" smtClean="0"/>
              <a:t>гравітони</a:t>
            </a:r>
            <a:r>
              <a:rPr lang="ru-RU" dirty="0" smtClean="0"/>
              <a:t>.</a:t>
            </a:r>
          </a:p>
          <a:p>
            <a:r>
              <a:rPr lang="ru-RU" b="1" u="sng" dirty="0" err="1" smtClean="0"/>
              <a:t>Слабку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взаємодію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переносять</a:t>
            </a:r>
            <a:r>
              <a:rPr lang="ru-RU" b="1" u="sng" dirty="0" smtClean="0"/>
              <a:t>   </a:t>
            </a:r>
            <a:r>
              <a:rPr lang="ru-RU" b="1" u="sng" dirty="0" err="1" smtClean="0"/>
              <a:t>векторні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бозони</a:t>
            </a:r>
            <a:r>
              <a:rPr lang="ru-RU" dirty="0" smtClean="0"/>
              <a:t>.</a:t>
            </a:r>
          </a:p>
          <a:p>
            <a:r>
              <a:rPr lang="uk-UA" b="1" u="sng" dirty="0" smtClean="0"/>
              <a:t>Сильну взаємодію переносять </a:t>
            </a:r>
            <a:r>
              <a:rPr lang="uk-UA" b="1" u="sng" dirty="0" err="1" smtClean="0"/>
              <a:t>глюони</a:t>
            </a:r>
            <a:r>
              <a:rPr lang="uk-UA" b="1" u="sng" dirty="0" smtClean="0"/>
              <a:t> </a:t>
            </a:r>
            <a:r>
              <a:rPr lang="uk-UA" dirty="0" smtClean="0"/>
              <a:t>(від англійського слова </a:t>
            </a:r>
            <a:r>
              <a:rPr lang="en-US" dirty="0" smtClean="0"/>
              <a:t>glue - </a:t>
            </a:r>
            <a:r>
              <a:rPr lang="uk-UA" dirty="0" smtClean="0"/>
              <a:t>клей), </a:t>
            </a:r>
            <a:r>
              <a:rPr lang="uk-UA" b="1" u="sng" dirty="0" smtClean="0"/>
              <a:t>із масою спокою рівною нулю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2770" name="Picture 2" descr="http://www.leforio.narod.ru/images/l4img0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76900" y="1214422"/>
            <a:ext cx="3467100" cy="2781300"/>
          </a:xfrm>
          <a:prstGeom prst="rect">
            <a:avLst/>
          </a:prstGeom>
          <a:noFill/>
        </p:spPr>
      </p:pic>
      <p:sp>
        <p:nvSpPr>
          <p:cNvPr id="6" name="Прямоугольная выноска 5"/>
          <p:cNvSpPr/>
          <p:nvPr/>
        </p:nvSpPr>
        <p:spPr>
          <a:xfrm>
            <a:off x="5857884" y="1357298"/>
            <a:ext cx="3286116" cy="3429024"/>
          </a:xfrm>
          <a:prstGeom prst="wedgeRectCallout">
            <a:avLst>
              <a:gd name="adj1" fmla="val -78958"/>
              <a:gd name="adj2" fmla="val 5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Фотони і гравітони не мають маси спокою;  рухаються зі швидкістю світла.</a:t>
            </a:r>
            <a:endParaRPr lang="ru-RU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0"/>
            <a:ext cx="800102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Чотири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види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фізичних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взаємодій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0" y="928671"/>
          <a:ext cx="9143999" cy="5672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634"/>
                <a:gridCol w="3568391"/>
                <a:gridCol w="2824974"/>
              </a:tblGrid>
              <a:tr h="530726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Взаимодія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Радіус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дії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Конст</a:t>
                      </a:r>
                      <a:r>
                        <a:rPr lang="ru-RU" sz="2400" dirty="0"/>
                        <a:t>. </a:t>
                      </a:r>
                      <a:r>
                        <a:rPr lang="ru-RU" sz="2400" dirty="0" err="1" smtClean="0"/>
                        <a:t>взаємодію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anchor="ctr"/>
                </a:tc>
              </a:tr>
              <a:tr h="1144386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Гравітаційна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Нескінченно</a:t>
                      </a:r>
                      <a:r>
                        <a:rPr lang="ru-RU" sz="2400" dirty="0" smtClean="0"/>
                        <a:t> велика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6.10</a:t>
                      </a:r>
                      <a:r>
                        <a:rPr lang="ru-RU" sz="2400" baseline="30000" dirty="0"/>
                        <a:t>-39</a:t>
                      </a:r>
                      <a:endParaRPr lang="ru-RU" sz="2400" dirty="0"/>
                    </a:p>
                  </a:txBody>
                  <a:tcPr anchor="ctr"/>
                </a:tc>
              </a:tr>
              <a:tr h="1144386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Електромагнітна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Нескінченно</a:t>
                      </a:r>
                      <a:r>
                        <a:rPr lang="ru-RU" sz="2400" dirty="0" smtClean="0"/>
                        <a:t> велика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1/137</a:t>
                      </a:r>
                    </a:p>
                  </a:txBody>
                  <a:tcPr anchor="ctr"/>
                </a:tc>
              </a:tr>
              <a:tr h="1708287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Слабка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Не </a:t>
                      </a:r>
                      <a:r>
                        <a:rPr lang="ru-RU" sz="2400" dirty="0" err="1" smtClean="0"/>
                        <a:t>превищує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/>
                        <a:t>10</a:t>
                      </a:r>
                      <a:r>
                        <a:rPr lang="ru-RU" sz="2400" baseline="30000" dirty="0"/>
                        <a:t>-16</a:t>
                      </a:r>
                      <a:r>
                        <a:rPr lang="ru-RU" sz="2400" dirty="0"/>
                        <a:t>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10</a:t>
                      </a:r>
                      <a:r>
                        <a:rPr lang="ru-RU" sz="2400" baseline="30000" dirty="0"/>
                        <a:t>-14</a:t>
                      </a:r>
                      <a:endParaRPr lang="ru-RU" sz="2400" dirty="0"/>
                    </a:p>
                  </a:txBody>
                  <a:tcPr anchor="ctr"/>
                </a:tc>
              </a:tr>
              <a:tr h="114438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Сильна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</a:t>
                      </a:r>
                      <a:r>
                        <a:rPr lang="ru-RU" sz="2400" dirty="0" err="1" smtClean="0"/>
                        <a:t>превищує</a:t>
                      </a:r>
                      <a:r>
                        <a:rPr lang="ru-RU" sz="2400" dirty="0" smtClean="0"/>
                        <a:t> 10</a:t>
                      </a:r>
                      <a:r>
                        <a:rPr lang="ru-RU" sz="2400" baseline="30000" dirty="0" smtClean="0"/>
                        <a:t>-13</a:t>
                      </a:r>
                      <a:r>
                        <a:rPr lang="ru-RU" sz="2400" dirty="0" smtClean="0"/>
                        <a:t> см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Century Schoolbook" pitchFamily="18" charset="0"/>
              </a:rPr>
              <a:t>Властивість</a:t>
            </a:r>
            <a:r>
              <a:rPr lang="ru-RU" sz="3600" b="1" dirty="0" smtClean="0">
                <a:latin typeface="Century Schoolbook" pitchFamily="18" charset="0"/>
              </a:rPr>
              <a:t> </a:t>
            </a:r>
            <a:r>
              <a:rPr lang="ru-RU" sz="3600" b="1" dirty="0" err="1" smtClean="0">
                <a:latin typeface="Century Schoolbook" pitchFamily="18" charset="0"/>
              </a:rPr>
              <a:t>кварків</a:t>
            </a:r>
            <a:endParaRPr lang="ru-RU" sz="3600" b="1" dirty="0">
              <a:latin typeface="Century Schoolbook" pitchFamily="18" charset="0"/>
            </a:endParaRPr>
          </a:p>
        </p:txBody>
      </p:sp>
      <p:pic>
        <p:nvPicPr>
          <p:cNvPr id="34818" name="Picture 2" descr="http://www.milogiya.narod.ru/4/klark0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8929718" cy="48536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429264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Кваркові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супермультиплети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(</a:t>
            </a:r>
            <a:r>
              <a:rPr lang="ru-RU" sz="3600" b="1" dirty="0" err="1" smtClean="0"/>
              <a:t>тріада</a:t>
            </a:r>
            <a:r>
              <a:rPr lang="ru-RU" sz="3600" b="1" dirty="0" smtClean="0"/>
              <a:t> &lt;</a:t>
            </a:r>
            <a:r>
              <a:rPr lang="ru-RU" sz="3600" b="1" dirty="0" err="1" smtClean="0"/>
              <a:t>u,d,s</a:t>
            </a:r>
            <a:r>
              <a:rPr lang="ru-RU" sz="3600" b="1" dirty="0" smtClean="0"/>
              <a:t>&gt; и </a:t>
            </a:r>
            <a:r>
              <a:rPr lang="ru-RU" sz="3600" b="1" dirty="0" err="1" smtClean="0"/>
              <a:t>антитріада</a:t>
            </a:r>
            <a:r>
              <a:rPr lang="ru-RU" sz="3600" b="1" dirty="0" smtClean="0"/>
              <a:t> &lt;</a:t>
            </a:r>
            <a:r>
              <a:rPr lang="ru-RU" sz="3600" b="1" dirty="0" err="1" smtClean="0"/>
              <a:t>u,d,s</a:t>
            </a:r>
            <a:r>
              <a:rPr lang="ru-RU" sz="3600" b="1" dirty="0" smtClean="0"/>
              <a:t>&gt;)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6000760" cy="5572164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Кварки </a:t>
            </a:r>
            <a:r>
              <a:rPr lang="ru-RU" b="1" u="sng" dirty="0" err="1" smtClean="0"/>
              <a:t>мають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властивість</a:t>
            </a:r>
            <a:r>
              <a:rPr lang="ru-RU" b="1" u="sng" dirty="0" smtClean="0"/>
              <a:t>, </a:t>
            </a:r>
            <a:r>
              <a:rPr lang="ru-RU" b="1" u="sng" dirty="0" err="1" smtClean="0"/>
              <a:t>що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називається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колірний</a:t>
            </a:r>
            <a:r>
              <a:rPr lang="ru-RU" b="1" u="sng" dirty="0" smtClean="0"/>
              <a:t> заряд.</a:t>
            </a:r>
          </a:p>
          <a:p>
            <a:r>
              <a:rPr lang="ru-RU" dirty="0" smtClean="0"/>
              <a:t>три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b="1" u="sng" dirty="0" err="1" smtClean="0"/>
              <a:t>колірного</a:t>
            </a:r>
            <a:r>
              <a:rPr lang="ru-RU" b="1" u="sng" dirty="0" smtClean="0"/>
              <a:t> заряду:</a:t>
            </a:r>
            <a:endParaRPr lang="ru-RU" dirty="0" smtClean="0"/>
          </a:p>
          <a:p>
            <a:r>
              <a:rPr lang="ru-RU" b="1" dirty="0" err="1" smtClean="0">
                <a:solidFill>
                  <a:srgbClr val="C00000"/>
                </a:solidFill>
              </a:rPr>
              <a:t>синій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зелений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чрвоний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доповнення</a:t>
            </a:r>
            <a:r>
              <a:rPr lang="ru-RU" dirty="0" smtClean="0"/>
              <a:t> в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антикольору</a:t>
            </a:r>
            <a:r>
              <a:rPr lang="ru-RU" dirty="0" smtClean="0"/>
              <a:t> —</a:t>
            </a:r>
            <a:r>
              <a:rPr lang="ru-RU" dirty="0" err="1" smtClean="0">
                <a:solidFill>
                  <a:srgbClr val="C00000"/>
                </a:solidFill>
              </a:rPr>
              <a:t>антисиній</a:t>
            </a:r>
            <a:r>
              <a:rPr lang="ru-RU" dirty="0" smtClean="0"/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антизелений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античервоний</a:t>
            </a:r>
            <a:r>
              <a:rPr lang="ru-RU" dirty="0" smtClean="0"/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5795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кварків</a:t>
            </a:r>
            <a:r>
              <a:rPr lang="ru-RU" dirty="0" smtClean="0"/>
              <a:t>: </a:t>
            </a:r>
            <a:r>
              <a:rPr lang="ru-RU" dirty="0" err="1" smtClean="0"/>
              <a:t>колір</a:t>
            </a:r>
            <a:endParaRPr lang="ru-RU" dirty="0"/>
          </a:p>
        </p:txBody>
      </p:sp>
      <p:pic>
        <p:nvPicPr>
          <p:cNvPr id="38914" name="Picture 2" descr="http://traditio-ru.org/images/thumb/Hadron_colors.svg/140px-Hadron_color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42852"/>
            <a:ext cx="2214578" cy="6707009"/>
          </a:xfrm>
          <a:prstGeom prst="rect">
            <a:avLst/>
          </a:prstGeom>
          <a:noFill/>
        </p:spPr>
      </p:pic>
      <p:pic>
        <p:nvPicPr>
          <p:cNvPr id="38916" name="Picture 4" descr="http://www.milogiya2008.ru/7/raduga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1142984"/>
            <a:ext cx="4643438" cy="4214813"/>
          </a:xfrm>
          <a:prstGeom prst="rect">
            <a:avLst/>
          </a:prstGeom>
          <a:noFill/>
        </p:spPr>
      </p:pic>
      <p:pic>
        <p:nvPicPr>
          <p:cNvPr id="8" name="Picture 8" descr="http://filearchive.cnews.ru/img/reviews/2011/05/27/collider_2_154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47484" y="0"/>
            <a:ext cx="92914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71612"/>
            <a:ext cx="5786478" cy="4929222"/>
          </a:xfrm>
        </p:spPr>
        <p:txBody>
          <a:bodyPr>
            <a:normAutofit/>
          </a:bodyPr>
          <a:lstStyle/>
          <a:p>
            <a:r>
              <a:rPr lang="ru-RU" dirty="0" smtClean="0"/>
              <a:t>Кварки </a:t>
            </a:r>
            <a:r>
              <a:rPr lang="ru-RU" dirty="0" err="1" smtClean="0"/>
              <a:t>мають</a:t>
            </a:r>
            <a:r>
              <a:rPr lang="ru-RU" dirty="0" smtClean="0"/>
              <a:t> два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: </a:t>
            </a:r>
          </a:p>
          <a:p>
            <a:r>
              <a:rPr lang="ru-RU" b="1" i="1" dirty="0" err="1" smtClean="0">
                <a:solidFill>
                  <a:srgbClr val="C00000"/>
                </a:solidFill>
              </a:rPr>
              <a:t>маса</a:t>
            </a:r>
            <a:r>
              <a:rPr lang="ru-RU" b="1" i="1" dirty="0" smtClean="0">
                <a:solidFill>
                  <a:srgbClr val="C00000"/>
                </a:solidFill>
              </a:rPr>
              <a:t> токового кварка</a:t>
            </a:r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структурна </a:t>
            </a:r>
            <a:r>
              <a:rPr lang="ru-RU" b="1" i="1" dirty="0" err="1" smtClean="0">
                <a:solidFill>
                  <a:srgbClr val="C00000"/>
                </a:solidFill>
              </a:rPr>
              <a:t>маса</a:t>
            </a:r>
            <a:r>
              <a:rPr lang="ru-RU" dirty="0" smtClean="0"/>
              <a:t>.</a:t>
            </a:r>
            <a:endParaRPr lang="ru-RU" baseline="30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atin typeface="Century Schoolbook" pitchFamily="18" charset="0"/>
              </a:rPr>
              <a:t>Властивість</a:t>
            </a:r>
            <a:r>
              <a:rPr lang="ru-RU" b="1" dirty="0" smtClean="0">
                <a:latin typeface="Century Schoolbook" pitchFamily="18" charset="0"/>
              </a:rPr>
              <a:t> </a:t>
            </a:r>
            <a:r>
              <a:rPr lang="ru-RU" b="1" dirty="0" err="1" smtClean="0">
                <a:latin typeface="Century Schoolbook" pitchFamily="18" charset="0"/>
              </a:rPr>
              <a:t>кварків</a:t>
            </a:r>
            <a:r>
              <a:rPr lang="ru-RU" b="1" dirty="0" smtClean="0">
                <a:latin typeface="Century Schoolbook" pitchFamily="18" charset="0"/>
              </a:rPr>
              <a:t>: </a:t>
            </a:r>
            <a:r>
              <a:rPr lang="ru-RU" b="1" dirty="0" err="1" smtClean="0">
                <a:latin typeface="Century Schoolbook" pitchFamily="18" charset="0"/>
              </a:rPr>
              <a:t>маса</a:t>
            </a:r>
            <a:endParaRPr lang="ru-RU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286412"/>
          </a:xfrm>
        </p:spPr>
        <p:txBody>
          <a:bodyPr/>
          <a:lstStyle/>
          <a:p>
            <a:r>
              <a:rPr lang="ru-RU" dirty="0" err="1" smtClean="0"/>
              <a:t>Кажен</a:t>
            </a:r>
            <a:r>
              <a:rPr lang="ru-RU" dirty="0" smtClean="0"/>
              <a:t> аромат (вид) кварка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такими </a:t>
            </a:r>
            <a:r>
              <a:rPr lang="ru-RU" dirty="0" err="1" smtClean="0"/>
              <a:t>квантовими</a:t>
            </a:r>
            <a:r>
              <a:rPr lang="ru-RU" dirty="0" smtClean="0"/>
              <a:t> числами: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ізоспін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I</a:t>
            </a:r>
            <a:r>
              <a:rPr lang="ru-RU" b="1" baseline="-25000" dirty="0" err="1" smtClean="0">
                <a:solidFill>
                  <a:srgbClr val="C00000"/>
                </a:solidFill>
              </a:rPr>
              <a:t>z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дивність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S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чарівність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C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привабливість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ru-RU" b="1" dirty="0" err="1" smtClean="0">
                <a:solidFill>
                  <a:srgbClr val="C00000"/>
                </a:solidFill>
              </a:rPr>
              <a:t>боттомність</a:t>
            </a:r>
            <a:r>
              <a:rPr lang="ru-RU" b="1" dirty="0" smtClean="0">
                <a:solidFill>
                  <a:srgbClr val="C00000"/>
                </a:solidFill>
              </a:rPr>
              <a:t>, краса) </a:t>
            </a:r>
            <a:r>
              <a:rPr lang="ru-RU" b="1" i="1" dirty="0" smtClean="0">
                <a:solidFill>
                  <a:srgbClr val="C00000"/>
                </a:solidFill>
              </a:rPr>
              <a:t>B</a:t>
            </a:r>
            <a:r>
              <a:rPr lang="ru-RU" b="1" dirty="0" smtClean="0">
                <a:solidFill>
                  <a:srgbClr val="C00000"/>
                </a:solidFill>
              </a:rPr>
              <a:t>′,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істинність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ru-RU" b="1" dirty="0" err="1" smtClean="0">
                <a:solidFill>
                  <a:srgbClr val="C00000"/>
                </a:solidFill>
              </a:rPr>
              <a:t>топність</a:t>
            </a:r>
            <a:r>
              <a:rPr lang="ru-RU" b="1" dirty="0" smtClean="0">
                <a:solidFill>
                  <a:srgbClr val="C00000"/>
                </a:solidFill>
              </a:rPr>
              <a:t>) </a:t>
            </a:r>
            <a:r>
              <a:rPr lang="ru-RU" b="1" i="1" dirty="0" smtClean="0">
                <a:solidFill>
                  <a:srgbClr val="C00000"/>
                </a:solidFill>
              </a:rPr>
              <a:t>T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Century Schoolbook" pitchFamily="18" charset="0"/>
              </a:rPr>
              <a:t>Властивість</a:t>
            </a:r>
            <a:r>
              <a:rPr lang="ru-RU" sz="3600" b="1" dirty="0" smtClean="0">
                <a:latin typeface="Century Schoolbook" pitchFamily="18" charset="0"/>
              </a:rPr>
              <a:t> </a:t>
            </a:r>
            <a:r>
              <a:rPr lang="ru-RU" sz="3600" b="1" dirty="0" err="1" smtClean="0">
                <a:latin typeface="Century Schoolbook" pitchFamily="18" charset="0"/>
              </a:rPr>
              <a:t>кварків</a:t>
            </a:r>
            <a:r>
              <a:rPr lang="ru-RU" sz="3600" b="1" dirty="0" smtClean="0">
                <a:latin typeface="Century Schoolbook" pitchFamily="18" charset="0"/>
              </a:rPr>
              <a:t>: аромат</a:t>
            </a:r>
            <a:endParaRPr lang="ru-RU" sz="3600" b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Century Schoolbook" pitchFamily="18" charset="0"/>
              </a:rPr>
              <a:t>Властивість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кварків</a:t>
            </a:r>
            <a:r>
              <a:rPr lang="ru-RU" dirty="0" smtClean="0">
                <a:latin typeface="Century Schoolbook" pitchFamily="18" charset="0"/>
              </a:rPr>
              <a:t>: аромат</a:t>
            </a:r>
            <a:endParaRPr lang="ru-RU" dirty="0">
              <a:latin typeface="Century Schoolbook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" y="908579"/>
          <a:ext cx="9144000" cy="53116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69072"/>
                <a:gridCol w="2304585"/>
                <a:gridCol w="2230244"/>
                <a:gridCol w="1189463"/>
                <a:gridCol w="2750636"/>
              </a:tblGrid>
              <a:tr h="35912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Символ</a:t>
                      </a:r>
                    </a:p>
                  </a:txBody>
                  <a:tcPr marL="76711" marR="76711" marT="38356" marB="3835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/>
                        <a:t>Назва</a:t>
                      </a:r>
                      <a:endParaRPr lang="ru-RU" sz="2000" b="1" i="1" dirty="0"/>
                    </a:p>
                  </a:txBody>
                  <a:tcPr marL="76711" marR="76711" marT="38356" marB="3835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Заряд</a:t>
                      </a:r>
                    </a:p>
                  </a:txBody>
                  <a:tcPr marL="76711" marR="76711" marT="38356" marB="3835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Масса</a:t>
                      </a:r>
                    </a:p>
                  </a:txBody>
                  <a:tcPr marL="76711" marR="76711" marT="38356" marB="38356" anchor="ctr"/>
                </a:tc>
              </a:tr>
              <a:tr h="359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/>
                        <a:t>Укр</a:t>
                      </a:r>
                      <a:r>
                        <a:rPr lang="ru-RU" sz="2000" b="1" i="1" dirty="0" smtClean="0"/>
                        <a:t>.</a:t>
                      </a:r>
                      <a:endParaRPr lang="ru-RU" sz="2000" b="1" i="1" dirty="0"/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англ.</a:t>
                      </a:r>
                    </a:p>
                  </a:txBody>
                  <a:tcPr marL="76711" marR="76711" marT="38356" marB="38356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886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Перше </a:t>
                      </a:r>
                      <a:r>
                        <a:rPr lang="ru-RU" sz="2800" b="1" i="1" dirty="0" err="1" smtClean="0">
                          <a:solidFill>
                            <a:srgbClr val="C00000"/>
                          </a:solidFill>
                        </a:rPr>
                        <a:t>покоління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76711" marR="76711" marT="38356" marB="3835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973">
                <a:tc>
                  <a:txBody>
                    <a:bodyPr/>
                    <a:lstStyle/>
                    <a:p>
                      <a:r>
                        <a:rPr lang="en-US" sz="2800"/>
                        <a:t>d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нижній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down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−</a:t>
                      </a:r>
                      <a:r>
                        <a:rPr lang="ru-RU" sz="2800" baseline="30000" dirty="0"/>
                        <a:t>1</a:t>
                      </a:r>
                      <a:r>
                        <a:rPr lang="ru-RU" sz="2800" dirty="0"/>
                        <a:t>/</a:t>
                      </a:r>
                      <a:r>
                        <a:rPr lang="ru-RU" sz="2800" baseline="-25000" dirty="0"/>
                        <a:t>3</a:t>
                      </a:r>
                      <a:endParaRPr lang="ru-RU" sz="2800" dirty="0"/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~ 5 МэВ/</a:t>
                      </a:r>
                      <a:r>
                        <a:rPr lang="en-US" sz="2800" dirty="0"/>
                        <a:t>c²</a:t>
                      </a:r>
                    </a:p>
                  </a:txBody>
                  <a:tcPr marL="76711" marR="76711" marT="38356" marB="38356" anchor="ctr"/>
                </a:tc>
              </a:tr>
              <a:tr h="506973">
                <a:tc>
                  <a:txBody>
                    <a:bodyPr/>
                    <a:lstStyle/>
                    <a:p>
                      <a:r>
                        <a:rPr lang="en-US" sz="2800"/>
                        <a:t>u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верхній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+</a:t>
                      </a:r>
                      <a:r>
                        <a:rPr lang="ru-RU" sz="2800" baseline="30000"/>
                        <a:t>2</a:t>
                      </a:r>
                      <a:r>
                        <a:rPr lang="ru-RU" sz="2800"/>
                        <a:t>/</a:t>
                      </a:r>
                      <a:r>
                        <a:rPr lang="ru-RU" sz="2800" baseline="-25000"/>
                        <a:t>3</a:t>
                      </a:r>
                      <a:endParaRPr lang="ru-RU" sz="2800"/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~ 3 МэВ/</a:t>
                      </a:r>
                      <a:r>
                        <a:rPr lang="en-US" sz="2800" dirty="0"/>
                        <a:t>c²</a:t>
                      </a:r>
                    </a:p>
                  </a:txBody>
                  <a:tcPr marL="76711" marR="76711" marT="38356" marB="38356" anchor="ctr"/>
                </a:tc>
              </a:tr>
              <a:tr h="473886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Друге </a:t>
                      </a:r>
                      <a:r>
                        <a:rPr lang="ru-RU" sz="2800" b="1" i="1" dirty="0" err="1" smtClean="0">
                          <a:solidFill>
                            <a:srgbClr val="C00000"/>
                          </a:solidFill>
                        </a:rPr>
                        <a:t>покоління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76711" marR="76711" marT="38356" marB="3835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973">
                <a:tc>
                  <a:txBody>
                    <a:bodyPr/>
                    <a:lstStyle/>
                    <a:p>
                      <a:r>
                        <a:rPr lang="en-US" sz="2800"/>
                        <a:t>s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дивний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strange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−</a:t>
                      </a:r>
                      <a:r>
                        <a:rPr lang="ru-RU" sz="2800" baseline="30000" dirty="0"/>
                        <a:t>1</a:t>
                      </a:r>
                      <a:r>
                        <a:rPr lang="ru-RU" sz="2800" dirty="0"/>
                        <a:t>/</a:t>
                      </a:r>
                      <a:r>
                        <a:rPr lang="ru-RU" sz="2800" baseline="-25000" dirty="0"/>
                        <a:t>3</a:t>
                      </a:r>
                      <a:endParaRPr lang="ru-RU" sz="2800" dirty="0"/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95 ± 25 МэВ/</a:t>
                      </a:r>
                      <a:r>
                        <a:rPr lang="en-US" sz="2800" dirty="0"/>
                        <a:t>c²</a:t>
                      </a:r>
                    </a:p>
                  </a:txBody>
                  <a:tcPr marL="76711" marR="76711" marT="38356" marB="38356" anchor="ctr"/>
                </a:tc>
              </a:tr>
              <a:tr h="506973">
                <a:tc>
                  <a:txBody>
                    <a:bodyPr/>
                    <a:lstStyle/>
                    <a:p>
                      <a:r>
                        <a:rPr lang="en-US" sz="2800"/>
                        <a:t>c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првабливий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charm (charmed)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+</a:t>
                      </a:r>
                      <a:r>
                        <a:rPr lang="ru-RU" sz="2800" baseline="30000"/>
                        <a:t>2</a:t>
                      </a:r>
                      <a:r>
                        <a:rPr lang="ru-RU" sz="2800"/>
                        <a:t>/</a:t>
                      </a:r>
                      <a:r>
                        <a:rPr lang="ru-RU" sz="2800" baseline="-25000"/>
                        <a:t>3</a:t>
                      </a:r>
                      <a:endParaRPr lang="ru-RU" sz="2800"/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1,8 ГэВ/</a:t>
                      </a:r>
                      <a:r>
                        <a:rPr lang="en-US" sz="2800" dirty="0"/>
                        <a:t>c²</a:t>
                      </a:r>
                    </a:p>
                  </a:txBody>
                  <a:tcPr marL="76711" marR="76711" marT="38356" marB="38356" anchor="ctr"/>
                </a:tc>
              </a:tr>
              <a:tr h="473886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b="1" i="1" dirty="0" err="1" smtClean="0">
                          <a:solidFill>
                            <a:srgbClr val="C00000"/>
                          </a:solidFill>
                        </a:rPr>
                        <a:t>Третє</a:t>
                      </a:r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800" b="1" i="1" dirty="0" err="1" smtClean="0">
                          <a:solidFill>
                            <a:srgbClr val="C00000"/>
                          </a:solidFill>
                        </a:rPr>
                        <a:t>покоління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76711" marR="76711" marT="38356" marB="3835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973">
                <a:tc>
                  <a:txBody>
                    <a:bodyPr/>
                    <a:lstStyle/>
                    <a:p>
                      <a:r>
                        <a:rPr lang="en-US" sz="2800"/>
                        <a:t>b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чарівний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beauty (bottom)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−</a:t>
                      </a:r>
                      <a:r>
                        <a:rPr lang="ru-RU" sz="2800" baseline="30000" dirty="0"/>
                        <a:t>1</a:t>
                      </a:r>
                      <a:r>
                        <a:rPr lang="ru-RU" sz="2800" dirty="0"/>
                        <a:t>/</a:t>
                      </a:r>
                      <a:r>
                        <a:rPr lang="ru-RU" sz="2800" baseline="-25000" dirty="0"/>
                        <a:t>3</a:t>
                      </a:r>
                      <a:endParaRPr lang="ru-RU" sz="2800" dirty="0"/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4,5 ГэВ/</a:t>
                      </a:r>
                      <a:r>
                        <a:rPr lang="en-US" sz="2800" dirty="0"/>
                        <a:t>c²</a:t>
                      </a:r>
                    </a:p>
                  </a:txBody>
                  <a:tcPr marL="76711" marR="76711" marT="38356" marB="38356" anchor="ctr"/>
                </a:tc>
              </a:tr>
              <a:tr h="473886">
                <a:tc>
                  <a:txBody>
                    <a:bodyPr/>
                    <a:lstStyle/>
                    <a:p>
                      <a:r>
                        <a:rPr lang="en-US" sz="2800"/>
                        <a:t>t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C00000"/>
                          </a:solidFill>
                        </a:rPr>
                        <a:t>істинний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truth (top)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+</a:t>
                      </a:r>
                      <a:r>
                        <a:rPr lang="ru-RU" sz="2800" baseline="30000"/>
                        <a:t>2</a:t>
                      </a:r>
                      <a:r>
                        <a:rPr lang="ru-RU" sz="2800"/>
                        <a:t>/</a:t>
                      </a:r>
                      <a:r>
                        <a:rPr lang="ru-RU" sz="2800" baseline="-25000"/>
                        <a:t>3</a:t>
                      </a:r>
                      <a:endParaRPr lang="ru-RU" sz="2800"/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171 ГэВ/</a:t>
                      </a:r>
                      <a:r>
                        <a:rPr lang="en-US" sz="2800" dirty="0"/>
                        <a:t>c²</a:t>
                      </a:r>
                    </a:p>
                  </a:txBody>
                  <a:tcPr marL="76711" marR="76711" marT="38356" marB="38356" anchor="ctr"/>
                </a:tc>
              </a:tr>
            </a:tbl>
          </a:graphicData>
        </a:graphic>
      </p:graphicFrame>
      <p:pic>
        <p:nvPicPr>
          <p:cNvPr id="37892" name="Picture 4" descr="http://www.milogiya.narod.ru/16/kvark00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794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Методичний коментар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Сьогодні ще один урок по темі «Елементарні частинки»</a:t>
            </a:r>
          </a:p>
          <a:p>
            <a:endParaRPr lang="uk-UA" dirty="0" smtClean="0"/>
          </a:p>
          <a:p>
            <a:r>
              <a:rPr lang="uk-UA" dirty="0" smtClean="0"/>
              <a:t>Переглянувши презентацію , знайдіть і запишіть в зошит нову інформацію</a:t>
            </a:r>
          </a:p>
          <a:p>
            <a:endParaRPr lang="uk-UA" dirty="0" smtClean="0"/>
          </a:p>
          <a:p>
            <a:r>
              <a:rPr lang="uk-UA" dirty="0" smtClean="0"/>
              <a:t>Закріпіть раніше вивчений матеріал</a:t>
            </a:r>
          </a:p>
          <a:p>
            <a:endParaRPr lang="uk-UA" dirty="0" smtClean="0"/>
          </a:p>
          <a:p>
            <a:r>
              <a:rPr lang="uk-UA" dirty="0" smtClean="0"/>
              <a:t>Параграф 43 повторіть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6830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tandard Model of Elementary Particles ru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04" cy="654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8367"/>
          <a:ext cx="9143999" cy="669963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643438"/>
                <a:gridCol w="714380"/>
                <a:gridCol w="857256"/>
                <a:gridCol w="785818"/>
                <a:gridCol w="714380"/>
                <a:gridCol w="642942"/>
                <a:gridCol w="785785"/>
              </a:tblGrid>
              <a:tr h="3564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Характеристика</a:t>
                      </a:r>
                      <a:endParaRPr lang="ru-RU" sz="1800" b="1" i="1" dirty="0"/>
                    </a:p>
                  </a:txBody>
                  <a:tcPr marL="61578" marR="61578" marT="30789" marB="30789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Тип кварка </a:t>
                      </a:r>
                      <a:endParaRPr lang="ru-RU" sz="1800" b="1" i="1" dirty="0"/>
                    </a:p>
                  </a:txBody>
                  <a:tcPr marL="61578" marR="61578" marT="30789" marB="3078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548">
                <a:tc>
                  <a:txBody>
                    <a:bodyPr/>
                    <a:lstStyle/>
                    <a:p>
                      <a:r>
                        <a:rPr lang="ru-RU" sz="2400" dirty="0"/>
                        <a:t> 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</a:t>
                      </a:r>
                    </a:p>
                  </a:txBody>
                  <a:tcPr marL="61578" marR="61578" marT="30789" marB="30789"/>
                </a:tc>
              </a:tr>
              <a:tr h="475841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Електричений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/>
                        <a:t>заряд </a:t>
                      </a:r>
                      <a:r>
                        <a:rPr lang="en-US" sz="2400" dirty="0"/>
                        <a:t>Q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-1/3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+2/3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-1/3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+2/3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-1/3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+2/3</a:t>
                      </a:r>
                    </a:p>
                  </a:txBody>
                  <a:tcPr marL="61578" marR="61578" marT="30789" marB="30789"/>
                </a:tc>
              </a:tr>
              <a:tr h="45354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Баріонне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/>
                        <a:t>число </a:t>
                      </a:r>
                      <a:r>
                        <a:rPr lang="en-US" sz="2400" dirty="0"/>
                        <a:t>B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1/3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1/3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1/3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1/3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1/3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1/3</a:t>
                      </a:r>
                    </a:p>
                  </a:txBody>
                  <a:tcPr marL="61578" marR="61578" marT="30789" marB="30789"/>
                </a:tc>
              </a:tr>
              <a:tr h="45354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Спін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sz="2400" dirty="0"/>
                        <a:t>J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1/2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1/2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1/2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1/2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1/2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1/2</a:t>
                      </a:r>
                    </a:p>
                  </a:txBody>
                  <a:tcPr marL="61578" marR="61578" marT="30789" marB="30789"/>
                </a:tc>
              </a:tr>
              <a:tr h="45354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Парність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sz="2400" dirty="0"/>
                        <a:t>P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+1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+1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+1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+1</a:t>
                      </a:r>
                    </a:p>
                  </a:txBody>
                  <a:tcPr marL="61578" marR="61578" marT="30789" marB="30789"/>
                </a:tc>
              </a:tr>
              <a:tr h="45354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Ізоспін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sz="2400" dirty="0"/>
                        <a:t>I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1/2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1/2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61578" marR="61578" marT="30789" marB="30789"/>
                </a:tc>
              </a:tr>
              <a:tr h="45354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Проєкція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ізоспіну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sz="2400" dirty="0"/>
                        <a:t>I</a:t>
                      </a:r>
                      <a:r>
                        <a:rPr lang="en-US" sz="2400" baseline="-25000" dirty="0"/>
                        <a:t>3</a:t>
                      </a:r>
                      <a:endParaRPr lang="en-US" sz="2400" dirty="0"/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-1/2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+1/2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61578" marR="61578" marT="30789" marB="30789"/>
                </a:tc>
              </a:tr>
              <a:tr h="45354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Странність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sz="2400" dirty="0"/>
                        <a:t>s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-1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61578" marR="61578" marT="30789" marB="30789"/>
                </a:tc>
              </a:tr>
              <a:tr h="453548">
                <a:tc>
                  <a:txBody>
                    <a:bodyPr/>
                    <a:lstStyle/>
                    <a:p>
                      <a:r>
                        <a:rPr lang="en-US" sz="2400"/>
                        <a:t>Charm c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+1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61578" marR="61578" marT="30789" marB="30789"/>
                </a:tc>
              </a:tr>
              <a:tr h="453548">
                <a:tc>
                  <a:txBody>
                    <a:bodyPr/>
                    <a:lstStyle/>
                    <a:p>
                      <a:r>
                        <a:rPr lang="en-US" sz="2400"/>
                        <a:t>Bottomness b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-1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61578" marR="61578" marT="30789" marB="30789"/>
                </a:tc>
              </a:tr>
              <a:tr h="453548">
                <a:tc>
                  <a:txBody>
                    <a:bodyPr/>
                    <a:lstStyle/>
                    <a:p>
                      <a:r>
                        <a:rPr lang="en-US" sz="2400"/>
                        <a:t>Topness t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+1</a:t>
                      </a:r>
                    </a:p>
                  </a:txBody>
                  <a:tcPr marL="61578" marR="61578" marT="30789" marB="30789"/>
                </a:tc>
              </a:tr>
              <a:tr h="490072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Маса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/>
                        <a:t>в </a:t>
                      </a:r>
                      <a:r>
                        <a:rPr lang="ru-RU" sz="2400" dirty="0" err="1" smtClean="0"/>
                        <a:t>складі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/>
                        <a:t>адрона, </a:t>
                      </a:r>
                      <a:r>
                        <a:rPr lang="ru-RU" sz="2400" dirty="0" err="1" smtClean="0"/>
                        <a:t>ГеВ</a:t>
                      </a:r>
                      <a:endParaRPr lang="ru-RU" sz="2400" dirty="0"/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0.31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0.31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0.51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1.8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5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180</a:t>
                      </a:r>
                    </a:p>
                  </a:txBody>
                  <a:tcPr marL="61578" marR="61578" marT="30789" marB="30789"/>
                </a:tc>
              </a:tr>
              <a:tr h="841741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Маса</a:t>
                      </a:r>
                      <a:r>
                        <a:rPr lang="ru-RU" sz="2400" dirty="0" smtClean="0"/>
                        <a:t> «</a:t>
                      </a:r>
                      <a:r>
                        <a:rPr lang="ru-RU" sz="2400" dirty="0" err="1" smtClean="0"/>
                        <a:t>вільного</a:t>
                      </a:r>
                      <a:r>
                        <a:rPr lang="ru-RU" sz="2400" dirty="0"/>
                        <a:t>" кварка, </a:t>
                      </a:r>
                      <a:r>
                        <a:rPr lang="ru-RU" sz="2400" dirty="0" err="1" smtClean="0"/>
                        <a:t>ГеВ</a:t>
                      </a:r>
                      <a:endParaRPr lang="ru-RU" sz="2400" dirty="0"/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~0.006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~0.003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0.08-0.15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1.1-1.4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4.1-4.9</a:t>
                      </a:r>
                    </a:p>
                  </a:txBody>
                  <a:tcPr marL="61578" marR="61578" marT="30789" marB="30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174</a:t>
                      </a:r>
                      <a:r>
                        <a:rPr lang="ru-RU" sz="2400" u="sng" dirty="0"/>
                        <a:t>+</a:t>
                      </a:r>
                      <a:r>
                        <a:rPr lang="ru-RU" sz="2400" dirty="0"/>
                        <a:t>5</a:t>
                      </a:r>
                    </a:p>
                  </a:txBody>
                  <a:tcPr marL="61578" marR="61578" marT="30789" marB="30789"/>
                </a:tc>
              </a:tr>
            </a:tbl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0" y="-142900"/>
            <a:ext cx="9144000" cy="1000132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Характеристики </a:t>
            </a:r>
            <a:r>
              <a:rPr lang="ru-RU" sz="5400" b="1" dirty="0" err="1" smtClean="0">
                <a:solidFill>
                  <a:schemeClr val="tx1"/>
                </a:solidFill>
              </a:rPr>
              <a:t>кварків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4274" name="Picture 2" descr="Презентация по физике &quot;Кварки&quot; -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2226" name="Picture 2" descr="Открытие новой частицы в Большом адронном коллайдере ил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варки - Eggheado: Science - 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429552" cy="681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Что меньше атома и есть ли еще что меньше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484662" cy="3071834"/>
          </a:xfrm>
          <a:prstGeom prst="rect">
            <a:avLst/>
          </a:prstGeom>
          <a:noFill/>
        </p:spPr>
      </p:pic>
      <p:pic>
        <p:nvPicPr>
          <p:cNvPr id="62466" name="Picture 2" descr="Стандартна модель: сучасний погляд на елементарні частинки ~ Futu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43248"/>
            <a:ext cx="4643470" cy="346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0418" name="Picture 2" descr="Бозон Хиггса открыт. Что дальше?» — Троицкий вариант — Нау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Будова атома. Історія формування будови атома. Робоча модель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organizmica.ru/archive/508/pic-01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hysbook.ru/images/thumb/6/6d/Tabl-23.1.jpg/570px-Tabl-23.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2682"/>
            <a:ext cx="7500990" cy="682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86808" cy="500066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latin typeface="Century Schoolbook" pitchFamily="18" charset="0"/>
              </a:rPr>
              <a:t>Скільки</a:t>
            </a:r>
            <a:r>
              <a:rPr lang="ru-RU" sz="3200" b="1" dirty="0" smtClean="0">
                <a:latin typeface="Century Schoolbook" pitchFamily="18" charset="0"/>
              </a:rPr>
              <a:t> </a:t>
            </a:r>
            <a:r>
              <a:rPr lang="ru-RU" sz="3200" b="1" dirty="0" err="1" smtClean="0">
                <a:latin typeface="Century Schoolbook" pitchFamily="18" charset="0"/>
              </a:rPr>
              <a:t>елементів</a:t>
            </a:r>
            <a:r>
              <a:rPr lang="ru-RU" sz="3200" b="1" dirty="0" smtClean="0">
                <a:latin typeface="Century Schoolbook" pitchFamily="18" charset="0"/>
              </a:rPr>
              <a:t> в </a:t>
            </a:r>
            <a:r>
              <a:rPr lang="ru-RU" sz="3200" b="1" dirty="0" err="1" smtClean="0">
                <a:latin typeface="Century Schoolbook" pitchFamily="18" charset="0"/>
              </a:rPr>
              <a:t>таблиці</a:t>
            </a:r>
            <a:r>
              <a:rPr lang="ru-RU" sz="3200" b="1" dirty="0" smtClean="0">
                <a:latin typeface="Century Schoolbook" pitchFamily="18" charset="0"/>
              </a:rPr>
              <a:t> </a:t>
            </a:r>
            <a:r>
              <a:rPr lang="ru-RU" sz="3200" b="1" dirty="0" err="1" smtClean="0">
                <a:latin typeface="Century Schoolbook" pitchFamily="18" charset="0"/>
              </a:rPr>
              <a:t>Менделєєва</a:t>
            </a:r>
            <a:r>
              <a:rPr lang="ru-RU" sz="3200" b="1" dirty="0" smtClean="0">
                <a:latin typeface="Century Schoolbook" pitchFamily="18" charset="0"/>
              </a:rPr>
              <a:t>?</a:t>
            </a:r>
            <a:endParaRPr lang="ru-RU" sz="3200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2857496"/>
            <a:ext cx="8715436" cy="335758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400" b="1" dirty="0" smtClean="0"/>
              <a:t>В </a:t>
            </a:r>
            <a:r>
              <a:rPr lang="ru-RU" sz="3400" b="1" dirty="0" err="1" smtClean="0"/>
              <a:t>таблиці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Менделєєва</a:t>
            </a:r>
            <a:r>
              <a:rPr lang="ru-RU" sz="3400" b="1" dirty="0" smtClean="0"/>
              <a:t> 92 </a:t>
            </a:r>
            <a:r>
              <a:rPr lang="ru-RU" sz="3400" b="1" dirty="0" err="1" smtClean="0"/>
              <a:t>елементи</a:t>
            </a:r>
            <a:r>
              <a:rPr lang="ru-RU" sz="3400" b="1" dirty="0" smtClean="0"/>
              <a:t>!</a:t>
            </a:r>
          </a:p>
          <a:p>
            <a:pPr>
              <a:lnSpc>
                <a:spcPct val="120000"/>
              </a:lnSpc>
            </a:pPr>
            <a:r>
              <a:rPr lang="ru-RU" sz="3400" b="1" dirty="0" err="1" smtClean="0"/>
              <a:t>Усі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інші</a:t>
            </a:r>
            <a:r>
              <a:rPr lang="ru-RU" sz="3400" b="1" dirty="0" smtClean="0"/>
              <a:t> - штучно </a:t>
            </a:r>
            <a:r>
              <a:rPr lang="ru-RU" sz="3400" b="1" dirty="0" err="1" smtClean="0"/>
              <a:t>отримані</a:t>
            </a:r>
            <a:r>
              <a:rPr lang="ru-RU" sz="3400" b="1" dirty="0" smtClean="0"/>
              <a:t>, вони в </a:t>
            </a:r>
            <a:r>
              <a:rPr lang="ru-RU" sz="3400" b="1" dirty="0" err="1" smtClean="0"/>
              <a:t>природі</a:t>
            </a:r>
            <a:r>
              <a:rPr lang="ru-RU" sz="3400" b="1" dirty="0" smtClean="0"/>
              <a:t> не </a:t>
            </a:r>
            <a:r>
              <a:rPr lang="ru-RU" sz="3400" b="1" dirty="0" err="1" smtClean="0"/>
              <a:t>зустрічаються</a:t>
            </a:r>
            <a:r>
              <a:rPr lang="ru-RU" sz="3400" b="1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/>
              <a:t>92 </a:t>
            </a:r>
            <a:r>
              <a:rPr lang="ru-RU" sz="3400" b="1" dirty="0" err="1" smtClean="0"/>
              <a:t>атоми</a:t>
            </a:r>
            <a:r>
              <a:rPr lang="ru-RU" sz="3400" b="1" dirty="0" smtClean="0"/>
              <a:t>. З них </a:t>
            </a:r>
            <a:r>
              <a:rPr lang="ru-RU" sz="3400" b="1" dirty="0" err="1" smtClean="0"/>
              <a:t>можна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скласти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молекули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різних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речовин</a:t>
            </a:r>
            <a:r>
              <a:rPr lang="ru-RU" sz="3400" b="1" dirty="0" smtClean="0"/>
              <a:t>!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/>
              <a:t>Те, </a:t>
            </a:r>
            <a:r>
              <a:rPr lang="ru-RU" sz="3400" b="1" dirty="0" err="1" smtClean="0"/>
              <a:t>що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всі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речовини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складаються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атомів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стверджував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ще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Демокріт</a:t>
            </a:r>
            <a:r>
              <a:rPr lang="ru-RU" sz="3400" b="1" dirty="0" smtClean="0"/>
              <a:t> за 400 </a:t>
            </a:r>
            <a:r>
              <a:rPr lang="ru-RU" sz="3400" b="1" dirty="0" err="1" smtClean="0"/>
              <a:t>років</a:t>
            </a:r>
            <a:r>
              <a:rPr lang="ru-RU" sz="3400" b="1" dirty="0" smtClean="0"/>
              <a:t> до </a:t>
            </a:r>
            <a:r>
              <a:rPr lang="ru-RU" sz="3400" b="1" dirty="0" err="1" smtClean="0"/>
              <a:t>нашої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ери</a:t>
            </a:r>
            <a:r>
              <a:rPr lang="ru-RU" sz="3400" b="1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sz="3400" b="1" dirty="0" err="1" smtClean="0"/>
              <a:t>Демокріт</a:t>
            </a:r>
            <a:r>
              <a:rPr lang="ru-RU" sz="3400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великим </a:t>
            </a:r>
            <a:r>
              <a:rPr lang="ru-RU" b="1" dirty="0" err="1" smtClean="0"/>
              <a:t>ученим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великим</a:t>
            </a:r>
            <a:r>
              <a:rPr lang="ru-RU" b="1" dirty="0" smtClean="0"/>
              <a:t> </a:t>
            </a:r>
            <a:r>
              <a:rPr lang="ru-RU" b="1" dirty="0" err="1" smtClean="0"/>
              <a:t>мандрівником</a:t>
            </a:r>
            <a:r>
              <a:rPr lang="ru-RU" b="1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b="1" dirty="0" err="1" smtClean="0"/>
              <a:t>Улюблений</a:t>
            </a:r>
            <a:r>
              <a:rPr lang="ru-RU" b="1" dirty="0" smtClean="0"/>
              <a:t> </a:t>
            </a:r>
            <a:r>
              <a:rPr lang="ru-RU" b="1" dirty="0" err="1" smtClean="0"/>
              <a:t>вислів</a:t>
            </a:r>
            <a:r>
              <a:rPr lang="ru-RU" b="1" dirty="0" smtClean="0"/>
              <a:t> </a:t>
            </a:r>
            <a:r>
              <a:rPr lang="ru-RU" b="1" dirty="0" err="1" smtClean="0"/>
              <a:t>Демокріта</a:t>
            </a:r>
            <a:r>
              <a:rPr lang="ru-RU" b="1" dirty="0" smtClean="0"/>
              <a:t>: 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0" y="1428736"/>
            <a:ext cx="9144000" cy="1214446"/>
          </a:xfrm>
          <a:prstGeom prst="wedgeRectCallout">
            <a:avLst>
              <a:gd name="adj1" fmla="val -9543"/>
              <a:gd name="adj2" fmla="val 71608"/>
            </a:avLst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"Не </a:t>
            </a:r>
            <a:r>
              <a:rPr lang="ru-RU" sz="3200" b="1" dirty="0" err="1" smtClean="0">
                <a:solidFill>
                  <a:srgbClr val="C00000"/>
                </a:solidFill>
              </a:rPr>
              <a:t>існує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нічого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окрім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атомів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і</a:t>
            </a:r>
            <a:r>
              <a:rPr lang="ru-RU" sz="3200" b="1" dirty="0" smtClean="0">
                <a:solidFill>
                  <a:srgbClr val="C00000"/>
                </a:solidFill>
              </a:rPr>
              <a:t> чистого простору,  усе </a:t>
            </a:r>
            <a:r>
              <a:rPr lang="ru-RU" sz="3200" b="1" dirty="0" err="1" smtClean="0">
                <a:solidFill>
                  <a:srgbClr val="C00000"/>
                </a:solidFill>
              </a:rPr>
              <a:t>інше</a:t>
            </a:r>
            <a:r>
              <a:rPr lang="ru-RU" sz="3200" b="1" dirty="0" smtClean="0">
                <a:solidFill>
                  <a:srgbClr val="C00000"/>
                </a:solidFill>
              </a:rPr>
              <a:t> - </a:t>
            </a:r>
            <a:r>
              <a:rPr lang="ru-RU" sz="3200" b="1" dirty="0" err="1" smtClean="0">
                <a:solidFill>
                  <a:srgbClr val="C00000"/>
                </a:solidFill>
              </a:rPr>
              <a:t>лише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уява</a:t>
            </a:r>
            <a:r>
              <a:rPr lang="ru-RU" sz="3200" b="1" dirty="0" smtClean="0">
                <a:solidFill>
                  <a:srgbClr val="C00000"/>
                </a:solidFill>
              </a:rPr>
              <a:t>"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/>
          </a:p>
        </p:txBody>
      </p:sp>
      <p:pic>
        <p:nvPicPr>
          <p:cNvPr id="38916" name="Picture 4" descr="13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214813"/>
            <a:ext cx="33131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357298"/>
            <a:ext cx="846257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Дякую</a:t>
            </a:r>
            <a:r>
              <a:rPr lang="ru-RU" sz="7200" b="1" i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за </a:t>
            </a:r>
            <a:r>
              <a:rPr lang="ru-RU" sz="7200" b="1" i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увагу</a:t>
            </a:r>
            <a:r>
              <a:rPr lang="ru-RU" sz="7200" b="1" i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!</a:t>
            </a:r>
            <a:endParaRPr lang="ru-RU" sz="72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73"/>
                <a:gridCol w="2500321"/>
                <a:gridCol w="4929205"/>
              </a:tblGrid>
              <a:tr h="281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Прізвище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вченого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Відкриття</a:t>
                      </a:r>
                      <a:r>
                        <a:rPr lang="ru-RU" sz="1800" dirty="0" smtClean="0"/>
                        <a:t>  (</a:t>
                      </a:r>
                      <a:r>
                        <a:rPr lang="ru-RU" sz="1800" dirty="0" err="1" smtClean="0"/>
                        <a:t>гіпотеза</a:t>
                      </a:r>
                      <a:r>
                        <a:rPr lang="ru-RU" sz="1800" dirty="0" smtClean="0"/>
                        <a:t>)</a:t>
                      </a:r>
                    </a:p>
                  </a:txBody>
                  <a:tcPr/>
                </a:tc>
              </a:tr>
              <a:tr h="352427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400 р. до н.е.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Демокріт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Атом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4369">
                <a:tc>
                  <a:txBody>
                    <a:bodyPr/>
                    <a:lstStyle/>
                    <a:p>
                      <a:r>
                        <a:rPr lang="uk-UA" sz="2400" b="0" dirty="0" smtClean="0"/>
                        <a:t>Початок </a:t>
                      </a:r>
                      <a:r>
                        <a:rPr lang="en-US" sz="2400" b="0" dirty="0" smtClean="0"/>
                        <a:t>XX </a:t>
                      </a:r>
                      <a:r>
                        <a:rPr lang="ru-RU" sz="2400" b="0" dirty="0" smtClean="0"/>
                        <a:t>ст.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Томсон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Електрон</a:t>
                      </a:r>
                      <a:endParaRPr lang="ru-RU" sz="2400" b="0" dirty="0"/>
                    </a:p>
                  </a:txBody>
                  <a:tcPr/>
                </a:tc>
              </a:tr>
              <a:tr h="35242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1910 р.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Е. Резерфорд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Протон</a:t>
                      </a:r>
                      <a:endParaRPr lang="ru-RU" sz="2400" b="0" dirty="0"/>
                    </a:p>
                  </a:txBody>
                  <a:tcPr/>
                </a:tc>
              </a:tr>
              <a:tr h="634369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1928 р.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Дірак</a:t>
                      </a:r>
                      <a:r>
                        <a:rPr lang="ru-RU" sz="2400" b="0" dirty="0" smtClean="0"/>
                        <a:t> та </a:t>
                      </a:r>
                      <a:r>
                        <a:rPr lang="ru-RU" sz="2400" b="0" dirty="0" err="1" smtClean="0"/>
                        <a:t>Андерсон</a:t>
                      </a:r>
                      <a:r>
                        <a:rPr lang="ru-RU" sz="2400" b="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Відкриття</a:t>
                      </a:r>
                      <a:r>
                        <a:rPr lang="ru-RU" sz="2400" b="0" dirty="0" smtClean="0"/>
                        <a:t> позитрона</a:t>
                      </a:r>
                      <a:endParaRPr lang="ru-RU" sz="2400" b="0" dirty="0"/>
                    </a:p>
                  </a:txBody>
                  <a:tcPr/>
                </a:tc>
              </a:tr>
              <a:tr h="352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1928 р.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А. </a:t>
                      </a:r>
                      <a:r>
                        <a:rPr lang="ru-RU" sz="2400" b="0" dirty="0" err="1" smtClean="0"/>
                        <a:t>Ейнштейн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Фотон </a:t>
                      </a:r>
                      <a:endParaRPr lang="ru-RU" sz="2400" b="0" dirty="0"/>
                    </a:p>
                  </a:txBody>
                  <a:tcPr/>
                </a:tc>
              </a:tr>
              <a:tr h="634369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1929 р.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П. </a:t>
                      </a:r>
                      <a:r>
                        <a:rPr lang="ru-RU" sz="2400" b="0" dirty="0" err="1" smtClean="0"/>
                        <a:t>Дірак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Предбачення</a:t>
                      </a:r>
                      <a:r>
                        <a:rPr lang="ru-RU" sz="2400" b="0" dirty="0" smtClean="0"/>
                        <a:t> </a:t>
                      </a:r>
                      <a:r>
                        <a:rPr lang="ru-RU" sz="2400" b="0" dirty="0" err="1" smtClean="0"/>
                        <a:t>існування</a:t>
                      </a:r>
                      <a:r>
                        <a:rPr lang="ru-RU" sz="2400" b="0" dirty="0" smtClean="0"/>
                        <a:t> </a:t>
                      </a:r>
                      <a:r>
                        <a:rPr lang="ru-RU" sz="2400" b="0" dirty="0" err="1" smtClean="0"/>
                        <a:t>античастинок</a:t>
                      </a:r>
                      <a:r>
                        <a:rPr lang="ru-RU" sz="2400" b="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</a:tr>
              <a:tr h="634369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1931 </a:t>
                      </a:r>
                      <a:r>
                        <a:rPr lang="ru-RU" sz="2400" b="0" dirty="0" err="1" smtClean="0"/>
                        <a:t>р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Паулі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Відкриття</a:t>
                      </a:r>
                      <a:r>
                        <a:rPr lang="ru-RU" sz="2400" b="0" dirty="0" smtClean="0"/>
                        <a:t> нейтрино та антинейтрино</a:t>
                      </a:r>
                      <a:endParaRPr lang="ru-RU" sz="2400" b="0" dirty="0"/>
                    </a:p>
                  </a:txBody>
                  <a:tcPr/>
                </a:tc>
              </a:tr>
              <a:tr h="35242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1932 р.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Дж. </a:t>
                      </a:r>
                      <a:r>
                        <a:rPr lang="ru-RU" sz="2400" b="0" dirty="0" err="1" smtClean="0"/>
                        <a:t>Чедвік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Нейтрон </a:t>
                      </a:r>
                      <a:endParaRPr lang="ru-RU" sz="2400" b="0" dirty="0"/>
                    </a:p>
                  </a:txBody>
                  <a:tcPr/>
                </a:tc>
              </a:tr>
              <a:tr h="35242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1932 р.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античастинка</a:t>
                      </a:r>
                      <a:r>
                        <a:rPr lang="ru-RU" sz="2400" b="0" dirty="0" smtClean="0"/>
                        <a:t> - позитрон </a:t>
                      </a:r>
                      <a:r>
                        <a:rPr lang="ru-RU" sz="2400" b="0" dirty="0" err="1" smtClean="0"/>
                        <a:t>е+</a:t>
                      </a:r>
                      <a:endParaRPr lang="ru-RU" sz="2400" b="0" dirty="0"/>
                    </a:p>
                  </a:txBody>
                  <a:tcPr/>
                </a:tc>
              </a:tr>
              <a:tr h="35242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1930 р.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В. </a:t>
                      </a:r>
                      <a:r>
                        <a:rPr lang="ru-RU" sz="2400" b="0" dirty="0" err="1" smtClean="0"/>
                        <a:t>Паулі</a:t>
                      </a:r>
                      <a:r>
                        <a:rPr lang="ru-RU" sz="2400" b="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Предбачення</a:t>
                      </a:r>
                      <a:r>
                        <a:rPr lang="ru-RU" sz="2400" b="0" dirty="0" smtClean="0"/>
                        <a:t> </a:t>
                      </a:r>
                      <a:r>
                        <a:rPr lang="ru-RU" sz="2400" b="0" dirty="0" err="1" smtClean="0"/>
                        <a:t>існування</a:t>
                      </a:r>
                      <a:r>
                        <a:rPr lang="ru-RU" sz="2400" b="0" dirty="0" smtClean="0"/>
                        <a:t> нейтрино </a:t>
                      </a:r>
                      <a:r>
                        <a:rPr lang="ru-RU" sz="2400" b="0" dirty="0" err="1" smtClean="0"/>
                        <a:t>n</a:t>
                      </a:r>
                      <a:endParaRPr lang="ru-RU" sz="2400" b="0" dirty="0"/>
                    </a:p>
                  </a:txBody>
                  <a:tcPr/>
                </a:tc>
              </a:tr>
              <a:tr h="35242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1935 р.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Юкава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Відкриття</a:t>
                      </a:r>
                      <a:r>
                        <a:rPr lang="ru-RU" sz="2400" b="0" dirty="0" smtClean="0"/>
                        <a:t>  мезона</a:t>
                      </a:r>
                      <a:endParaRPr lang="ru-RU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0" y="1000108"/>
            <a:ext cx="9144000" cy="2143140"/>
          </a:xfrm>
          <a:prstGeom prst="wedgeRectCallout">
            <a:avLst>
              <a:gd name="adj1" fmla="val -7436"/>
              <a:gd name="adj2" fmla="val 6379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Античастинка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частка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ту ж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масу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спін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але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протилежні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значення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зарядів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усіх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типів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0" y="142852"/>
            <a:ext cx="9144000" cy="714356"/>
          </a:xfrm>
          <a:prstGeom prst="wedgeRectCallou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Хронологія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фізики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часток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0" y="3214686"/>
            <a:ext cx="9144000" cy="3071834"/>
          </a:xfrm>
          <a:prstGeom prst="wedgeRectCallout">
            <a:avLst>
              <a:gd name="adj1" fmla="val 3292"/>
              <a:gd name="adj2" fmla="val -682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</a:rPr>
              <a:t>будь-якої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</a:rPr>
              <a:t>елементарної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</a:rPr>
              <a:t>частки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</a:rPr>
              <a:t>є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 своя 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</a:rPr>
              <a:t>античастинка</a:t>
            </a:r>
            <a:endParaRPr lang="ru-RU" sz="2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0" name="Picture 2" descr="http://f5.ru/files/images/compiled/997/997f8a42930f13d1450f101039df2b6c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78039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00115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628"/>
                <a:gridCol w="6891528"/>
              </a:tblGrid>
              <a:tr h="8083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Відкриття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гіпотеза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88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Другий</a:t>
                      </a:r>
                      <a:r>
                        <a:rPr lang="ru-RU" sz="3200" b="1" dirty="0" smtClean="0"/>
                        <a:t> </a:t>
                      </a:r>
                      <a:r>
                        <a:rPr lang="ru-RU" sz="3200" b="1" dirty="0" err="1" smtClean="0"/>
                        <a:t>етап</a:t>
                      </a:r>
                      <a:r>
                        <a:rPr lang="ru-RU" sz="3200" b="1" dirty="0" smtClean="0"/>
                        <a:t> </a:t>
                      </a:r>
                      <a:endParaRPr lang="ru-RU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4785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1947 р.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err="1" smtClean="0"/>
                        <a:t>Предбачення</a:t>
                      </a:r>
                      <a:r>
                        <a:rPr lang="ru-RU" sz="3200" b="0" dirty="0" smtClean="0"/>
                        <a:t> </a:t>
                      </a:r>
                      <a:r>
                        <a:rPr lang="ru-RU" sz="3200" b="0" dirty="0" err="1" smtClean="0"/>
                        <a:t>існування</a:t>
                      </a:r>
                      <a:r>
                        <a:rPr lang="ru-RU" sz="3200" b="0" dirty="0" smtClean="0"/>
                        <a:t> </a:t>
                      </a:r>
                      <a:r>
                        <a:rPr lang="el-GR" sz="3200" dirty="0" smtClean="0"/>
                        <a:t>π</a:t>
                      </a:r>
                      <a:r>
                        <a:rPr lang="ru-RU" sz="3200" dirty="0" smtClean="0"/>
                        <a:t>-мезона  в </a:t>
                      </a:r>
                      <a:r>
                        <a:rPr lang="ru-RU" sz="3200" dirty="0" err="1" smtClean="0"/>
                        <a:t>космічних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променях</a:t>
                      </a:r>
                      <a:endParaRPr lang="ru-RU" sz="3200" dirty="0"/>
                    </a:p>
                  </a:txBody>
                  <a:tcPr/>
                </a:tc>
              </a:tr>
              <a:tr h="152687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До початку 1960-х </a:t>
                      </a:r>
                      <a:r>
                        <a:rPr lang="ru-RU" sz="3200" dirty="0" err="1" smtClean="0"/>
                        <a:t>рр</a:t>
                      </a:r>
                      <a:r>
                        <a:rPr lang="ru-RU" sz="320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Було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відкрито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декілька</a:t>
                      </a:r>
                      <a:r>
                        <a:rPr lang="ru-RU" sz="3200" dirty="0" smtClean="0"/>
                        <a:t> сот </a:t>
                      </a:r>
                      <a:r>
                        <a:rPr lang="ru-RU" sz="3200" dirty="0" err="1" smtClean="0"/>
                        <a:t>елементарних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частинок</a:t>
                      </a:r>
                      <a:r>
                        <a:rPr lang="ru-RU" sz="3200" dirty="0" smtClean="0"/>
                        <a:t>, </a:t>
                      </a:r>
                      <a:r>
                        <a:rPr lang="ru-RU" sz="3200" dirty="0" err="1" smtClean="0"/>
                        <a:t>з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масами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від</a:t>
                      </a:r>
                      <a:r>
                        <a:rPr lang="ru-RU" sz="3200" dirty="0" smtClean="0"/>
                        <a:t> 140 </a:t>
                      </a:r>
                      <a:r>
                        <a:rPr lang="ru-RU" sz="3200" dirty="0" err="1" smtClean="0"/>
                        <a:t>МеВ</a:t>
                      </a:r>
                      <a:r>
                        <a:rPr lang="ru-RU" sz="3200" dirty="0" smtClean="0"/>
                        <a:t> до 2 </a:t>
                      </a:r>
                      <a:r>
                        <a:rPr lang="ru-RU" sz="3200" dirty="0" err="1" smtClean="0"/>
                        <a:t>ГеВ</a:t>
                      </a:r>
                      <a:r>
                        <a:rPr lang="ru-RU" sz="3200" dirty="0" smtClean="0"/>
                        <a:t>. 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0" y="4071942"/>
            <a:ext cx="9144000" cy="1785926"/>
          </a:xfrm>
          <a:prstGeom prst="wedgeRectCallout">
            <a:avLst>
              <a:gd name="adj1" fmla="val -2575"/>
              <a:gd name="adj2" fmla="val -557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Ці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частки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нестабільними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тобто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розпадалися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частинки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меншими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масами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перетворюючись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стабільні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протон,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</a:rPr>
              <a:t>електрон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, фотон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 нейтрино та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</a:rPr>
              <a:t>античастинки</a:t>
            </a:r>
            <a:endParaRPr lang="ru-RU" sz="2800" b="1" i="1" u="sng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0" y="2143116"/>
            <a:ext cx="9144000" cy="2357454"/>
          </a:xfrm>
          <a:prstGeom prst="wedgeRectCallout">
            <a:avLst>
              <a:gd name="adj1" fmla="val -14543"/>
              <a:gd name="adj2" fmla="val 569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Елементарні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частки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складаються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фундаментальних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елементарних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частинок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0" y="428604"/>
            <a:ext cx="9144000" cy="714356"/>
          </a:xfrm>
          <a:prstGeom prst="wedgeRectCallou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Хронологія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фізики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часток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28"/>
                <a:gridCol w="2786082"/>
                <a:gridCol w="4929191"/>
              </a:tblGrid>
              <a:tr h="57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Прізвище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вченого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Відкриття</a:t>
                      </a:r>
                      <a:r>
                        <a:rPr lang="ru-RU" sz="2400" dirty="0" smtClean="0"/>
                        <a:t>  (</a:t>
                      </a:r>
                      <a:r>
                        <a:rPr lang="ru-RU" sz="2400" dirty="0" err="1" smtClean="0"/>
                        <a:t>гіпотеза</a:t>
                      </a:r>
                      <a:r>
                        <a:rPr lang="ru-RU" sz="2400" dirty="0" smtClean="0"/>
                        <a:t>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91462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Третій</a:t>
                      </a:r>
                      <a:r>
                        <a:rPr lang="ru-RU" sz="3200" b="1" dirty="0" smtClean="0"/>
                        <a:t> </a:t>
                      </a:r>
                      <a:r>
                        <a:rPr lang="ru-RU" sz="3200" b="1" dirty="0" err="1" smtClean="0"/>
                        <a:t>етап</a:t>
                      </a:r>
                      <a:r>
                        <a:rPr lang="ru-RU" sz="3200" b="1" dirty="0" smtClean="0"/>
                        <a:t> </a:t>
                      </a:r>
                      <a:endParaRPr lang="ru-RU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1962 р.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М. </a:t>
                      </a:r>
                      <a:r>
                        <a:rPr lang="ru-RU" sz="3200" dirty="0" err="1" smtClean="0"/>
                        <a:t>Гелл-Манн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2400" dirty="0" smtClean="0"/>
                        <a:t>та </a:t>
                      </a:r>
                      <a:r>
                        <a:rPr lang="ru-RU" sz="2400" dirty="0" err="1" smtClean="0"/>
                        <a:t>незалкжно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від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нього</a:t>
                      </a:r>
                      <a:endParaRPr lang="ru-RU" sz="2400" dirty="0" smtClean="0"/>
                    </a:p>
                    <a:p>
                      <a:r>
                        <a:rPr lang="ru-RU" sz="3200" dirty="0" smtClean="0"/>
                        <a:t>Дж. Цвейг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Запропонували</a:t>
                      </a:r>
                      <a:r>
                        <a:rPr lang="ru-RU" sz="2800" b="1" dirty="0" smtClean="0"/>
                        <a:t> модель </a:t>
                      </a:r>
                      <a:r>
                        <a:rPr lang="ru-RU" sz="2800" b="1" dirty="0" err="1" smtClean="0"/>
                        <a:t>будови</a:t>
                      </a:r>
                      <a:r>
                        <a:rPr lang="ru-RU" sz="2800" b="1" dirty="0" smtClean="0"/>
                        <a:t> сильно </a:t>
                      </a:r>
                      <a:r>
                        <a:rPr lang="ru-RU" sz="2800" b="1" dirty="0" err="1" smtClean="0"/>
                        <a:t>взаємодіючих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частинок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з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фундаментальних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частинок</a:t>
                      </a:r>
                      <a:r>
                        <a:rPr lang="ru-RU" sz="2800" b="1" dirty="0" smtClean="0"/>
                        <a:t> - </a:t>
                      </a:r>
                      <a:r>
                        <a:rPr lang="ru-RU" sz="2800" b="1" dirty="0" err="1" smtClean="0"/>
                        <a:t>кварків</a:t>
                      </a:r>
                      <a:endParaRPr lang="ru-RU" sz="2800" b="1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1995 р.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Відкриття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останнього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з</a:t>
                      </a:r>
                      <a:r>
                        <a:rPr lang="ru-RU" sz="2800" b="1" dirty="0" smtClean="0"/>
                        <a:t> тих, </a:t>
                      </a:r>
                      <a:r>
                        <a:rPr lang="ru-RU" sz="2800" b="1" dirty="0" err="1" smtClean="0"/>
                        <a:t>що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очікувався</a:t>
                      </a:r>
                      <a:r>
                        <a:rPr lang="ru-RU" sz="2800" b="1" dirty="0" smtClean="0"/>
                        <a:t>, </a:t>
                      </a:r>
                      <a:r>
                        <a:rPr lang="ru-RU" sz="2800" b="1" dirty="0" err="1" smtClean="0"/>
                        <a:t>шостого</a:t>
                      </a:r>
                      <a:r>
                        <a:rPr lang="ru-RU" sz="2800" b="1" dirty="0" smtClean="0"/>
                        <a:t> кварка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0" y="4143380"/>
            <a:ext cx="9144000" cy="1643074"/>
          </a:xfrm>
          <a:prstGeom prst="wedgeRectCallout">
            <a:avLst>
              <a:gd name="adj1" fmla="val -2736"/>
              <a:gd name="adj2" fmla="val -17061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Ця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модель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перетворилася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на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теорію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усіх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відомих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типів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взаємодій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часток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0" y="0"/>
            <a:ext cx="9144000" cy="714356"/>
          </a:xfrm>
          <a:prstGeom prst="wedgeRectCallou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Хронологія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фізики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часток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Century Schoolbook" pitchFamily="18" charset="0"/>
              </a:rPr>
              <a:t>Як виявити елементарну частку?</a:t>
            </a:r>
            <a:endParaRPr lang="ru-RU" sz="3600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8786842" cy="1071570"/>
          </a:xfrm>
        </p:spPr>
        <p:txBody>
          <a:bodyPr/>
          <a:lstStyle/>
          <a:p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вивчають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аналізують</a:t>
            </a:r>
            <a:r>
              <a:rPr lang="ru-RU" dirty="0" smtClean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(</a:t>
            </a:r>
            <a:r>
              <a:rPr lang="ru-RU" dirty="0" err="1" smtClean="0"/>
              <a:t>траєкторії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треки), </a:t>
            </a:r>
            <a:r>
              <a:rPr lang="ru-RU" dirty="0" err="1" smtClean="0"/>
              <a:t>залишені</a:t>
            </a:r>
            <a:r>
              <a:rPr lang="ru-RU" dirty="0" smtClean="0"/>
              <a:t> </a:t>
            </a:r>
            <a:r>
              <a:rPr lang="ru-RU" dirty="0" err="1" smtClean="0"/>
              <a:t>частинками</a:t>
            </a:r>
            <a:r>
              <a:rPr lang="ru-RU" dirty="0" smtClean="0"/>
              <a:t>, на </a:t>
            </a:r>
            <a:r>
              <a:rPr lang="ru-RU" dirty="0" err="1" smtClean="0"/>
              <a:t>фотографіях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http://www.leforio.narod.ru/images/l4img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43182"/>
            <a:ext cx="4485642" cy="2571768"/>
          </a:xfrm>
          <a:prstGeom prst="rect">
            <a:avLst/>
          </a:prstGeom>
          <a:noFill/>
        </p:spPr>
      </p:pic>
      <p:pic>
        <p:nvPicPr>
          <p:cNvPr id="24580" name="Picture 4" descr="http://www.leforio.narod.ru/images/l4img06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3758" y="2643182"/>
            <a:ext cx="461024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29586" cy="114298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Century Schoolbook" pitchFamily="18" charset="0"/>
              </a:rPr>
              <a:t>Класифікація</a:t>
            </a:r>
            <a:r>
              <a:rPr lang="ru-RU" sz="2800" b="1" dirty="0" smtClean="0">
                <a:latin typeface="Century Schoolbook" pitchFamily="18" charset="0"/>
              </a:rPr>
              <a:t> </a:t>
            </a:r>
            <a:r>
              <a:rPr lang="ru-RU" sz="2800" b="1" dirty="0" err="1" smtClean="0">
                <a:latin typeface="Century Schoolbook" pitchFamily="18" charset="0"/>
              </a:rPr>
              <a:t>елементарних</a:t>
            </a:r>
            <a:r>
              <a:rPr lang="ru-RU" sz="2800" b="1" dirty="0" smtClean="0">
                <a:latin typeface="Century Schoolbook" pitchFamily="18" charset="0"/>
              </a:rPr>
              <a:t> </a:t>
            </a:r>
            <a:r>
              <a:rPr lang="ru-RU" sz="2800" b="1" dirty="0" err="1" smtClean="0">
                <a:latin typeface="Century Schoolbook" pitchFamily="18" charset="0"/>
              </a:rPr>
              <a:t>частинок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 </a:t>
            </a:r>
            <a:r>
              <a:rPr lang="ru-RU" dirty="0" err="1" smtClean="0"/>
              <a:t>ділять</a:t>
            </a:r>
            <a:r>
              <a:rPr lang="ru-RU" dirty="0" smtClean="0"/>
              <a:t> на два </a:t>
            </a:r>
            <a:r>
              <a:rPr lang="ru-RU" dirty="0" err="1" smtClean="0"/>
              <a:t>класи</a:t>
            </a:r>
            <a:r>
              <a:rPr lang="ru-R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>
                <a:solidFill>
                  <a:srgbClr val="C00000"/>
                </a:solidFill>
              </a:rPr>
              <a:t>Ферміони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/>
              <a:t>входять</a:t>
            </a:r>
            <a:r>
              <a:rPr lang="ru-RU" b="1" dirty="0" smtClean="0"/>
              <a:t> до складу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>
                <a:solidFill>
                  <a:srgbClr val="C00000"/>
                </a:solidFill>
              </a:rPr>
              <a:t>Бозони</a:t>
            </a:r>
            <a:r>
              <a:rPr lang="ru-RU" dirty="0" smtClean="0"/>
              <a:t>, через них </a:t>
            </a:r>
            <a:r>
              <a:rPr lang="ru-RU" b="1" dirty="0" err="1" smtClean="0"/>
              <a:t>здійснюється</a:t>
            </a:r>
            <a:r>
              <a:rPr lang="ru-RU" b="1" dirty="0" smtClean="0"/>
              <a:t> </a:t>
            </a:r>
            <a:r>
              <a:rPr lang="ru-RU" b="1" dirty="0" err="1" smtClean="0"/>
              <a:t>взаємодія</a:t>
            </a:r>
            <a:r>
              <a:rPr lang="ru-RU" dirty="0" smtClean="0"/>
              <a:t>.. </a:t>
            </a:r>
          </a:p>
        </p:txBody>
      </p:sp>
      <p:pic>
        <p:nvPicPr>
          <p:cNvPr id="29698" name="Picture 2" descr=" Фундаментальные частицы в стандартной модели, включая фермионы как частицы материи, и бозоны, рассматриваемые как переносчики взаимодействий. Шесть кварков выделены фиолетовым цветом. Три столбца таблицы соответствуют трём поколениям фермионов.">
            <a:hlinkClick r:id="rId2" tooltip=" Фундаментальные частицы в стандартной модели, включая фермионы как частицы материи, и бозоны, рассматриваемые как переносчики взаимодействий. Шесть кварков выделены фиолетовым цветом. Три столбца таблицы соответствуют трём поколениям фермионов.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928670"/>
            <a:ext cx="5786478" cy="5497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29586" cy="10715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3714744" cy="5000660"/>
          </a:xfrm>
        </p:spPr>
        <p:txBody>
          <a:bodyPr/>
          <a:lstStyle/>
          <a:p>
            <a:r>
              <a:rPr lang="ru-RU" b="1" dirty="0" err="1" smtClean="0"/>
              <a:t>Ферміони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лептони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кварки</a:t>
            </a:r>
            <a:r>
              <a:rPr lang="ru-RU" dirty="0" smtClean="0"/>
              <a:t>.</a:t>
            </a:r>
          </a:p>
        </p:txBody>
      </p:sp>
      <p:pic>
        <p:nvPicPr>
          <p:cNvPr id="28674" name="Picture 2" descr="http://f5.ru/files/images/compiled/824/82451f2e53abc094649c552abe10f398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0475" y="1214422"/>
            <a:ext cx="5343525" cy="3562351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thumb/9/92/Quark_structure_proton.svg/220px-Quark_structure_prot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214686"/>
            <a:ext cx="3643338" cy="3643340"/>
          </a:xfrm>
          <a:prstGeom prst="rect">
            <a:avLst/>
          </a:prstGeom>
          <a:noFill/>
        </p:spPr>
      </p:pic>
      <p:pic>
        <p:nvPicPr>
          <p:cNvPr id="28678" name="Picture 6" descr="http://www.leforio.narod.ru/images/tabl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071546"/>
            <a:ext cx="8358214" cy="5786454"/>
          </a:xfrm>
          <a:prstGeom prst="rect">
            <a:avLst/>
          </a:prstGeom>
          <a:noFill/>
        </p:spPr>
      </p:pic>
      <p:pic>
        <p:nvPicPr>
          <p:cNvPr id="28680" name="Picture 8" descr="http://www.leforio.narod.ru/images/tabl2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1214422"/>
            <a:ext cx="7286676" cy="5643578"/>
          </a:xfrm>
          <a:prstGeom prst="rect">
            <a:avLst/>
          </a:prstGeom>
          <a:noFill/>
        </p:spPr>
      </p:pic>
      <p:sp>
        <p:nvSpPr>
          <p:cNvPr id="8" name="Прямоугольная выноска 7"/>
          <p:cNvSpPr/>
          <p:nvPr/>
        </p:nvSpPr>
        <p:spPr>
          <a:xfrm>
            <a:off x="0" y="0"/>
            <a:ext cx="9144000" cy="1143008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Кварки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беруть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участь в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сильних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взаємодіях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слабких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електромагнітних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983</Words>
  <Application>Microsoft Office PowerPoint</Application>
  <PresentationFormat>Екран (4:3)</PresentationFormat>
  <Paragraphs>291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7" baseType="lpstr">
      <vt:lpstr>Arial</vt:lpstr>
      <vt:lpstr>Book Antiqua</vt:lpstr>
      <vt:lpstr>Bookman Old Style</vt:lpstr>
      <vt:lpstr>Century Schoolbook</vt:lpstr>
      <vt:lpstr>Georgia</vt:lpstr>
      <vt:lpstr>Times New Roman</vt:lpstr>
      <vt:lpstr>Тема Office</vt:lpstr>
      <vt:lpstr>Презентація PowerPoint</vt:lpstr>
      <vt:lpstr>Методичний коментар</vt:lpstr>
      <vt:lpstr>Скільки елементів в таблиці Менделєєва?</vt:lpstr>
      <vt:lpstr>Презентація PowerPoint</vt:lpstr>
      <vt:lpstr>Презентація PowerPoint</vt:lpstr>
      <vt:lpstr>Презентація PowerPoint</vt:lpstr>
      <vt:lpstr>Як виявити елементарну частку?</vt:lpstr>
      <vt:lpstr>Класифікація елементарних частинок</vt:lpstr>
      <vt:lpstr>Класифікація елементарних частинок</vt:lpstr>
      <vt:lpstr>Кварки</vt:lpstr>
      <vt:lpstr>Спін</vt:lpstr>
      <vt:lpstr>Кварки</vt:lpstr>
      <vt:lpstr>Чотири види фізичних взаємодій</vt:lpstr>
      <vt:lpstr>Презентація PowerPoint</vt:lpstr>
      <vt:lpstr>Властивість кварків</vt:lpstr>
      <vt:lpstr>Властивість кварків: колір</vt:lpstr>
      <vt:lpstr>Властивість кварків: маса</vt:lpstr>
      <vt:lpstr>Властивість кварків: аромат</vt:lpstr>
      <vt:lpstr>Властивість кварків: аромат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64</cp:revision>
  <dcterms:modified xsi:type="dcterms:W3CDTF">2022-04-27T18:10:08Z</dcterms:modified>
</cp:coreProperties>
</file>