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5" r:id="rId3"/>
    <p:sldId id="259" r:id="rId4"/>
    <p:sldId id="263" r:id="rId5"/>
    <p:sldId id="265" r:id="rId6"/>
    <p:sldId id="281" r:id="rId7"/>
    <p:sldId id="274" r:id="rId8"/>
    <p:sldId id="276" r:id="rId9"/>
    <p:sldId id="278" r:id="rId10"/>
    <p:sldId id="280" r:id="rId11"/>
    <p:sldId id="283" r:id="rId12"/>
    <p:sldId id="28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54" autoAdjust="0"/>
  </p:normalViewPr>
  <p:slideViewPr>
    <p:cSldViewPr>
      <p:cViewPr varScale="1">
        <p:scale>
          <a:sx n="81" d="100"/>
          <a:sy n="81" d="100"/>
        </p:scale>
        <p:origin x="109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DE39-8887-43A4-9987-E698F3C259AC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706E-C1AD-430F-90B4-1F02E2ABBD6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32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DE39-8887-43A4-9987-E698F3C259AC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706E-C1AD-430F-90B4-1F02E2ABBD6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411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DE39-8887-43A4-9987-E698F3C259AC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706E-C1AD-430F-90B4-1F02E2ABBD6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030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DE39-8887-43A4-9987-E698F3C259AC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706E-C1AD-430F-90B4-1F02E2ABBD6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3525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DE39-8887-43A4-9987-E698F3C259AC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706E-C1AD-430F-90B4-1F02E2ABBD6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979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DE39-8887-43A4-9987-E698F3C259AC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706E-C1AD-430F-90B4-1F02E2ABBD6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8352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DE39-8887-43A4-9987-E698F3C259AC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706E-C1AD-430F-90B4-1F02E2ABBD6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325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DE39-8887-43A4-9987-E698F3C259AC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706E-C1AD-430F-90B4-1F02E2ABBD6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521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DE39-8887-43A4-9987-E698F3C259AC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706E-C1AD-430F-90B4-1F02E2ABBD6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25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DE39-8887-43A4-9987-E698F3C259AC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706E-C1AD-430F-90B4-1F02E2ABBD6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96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DE39-8887-43A4-9987-E698F3C259AC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706E-C1AD-430F-90B4-1F02E2ABBD6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805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DE39-8887-43A4-9987-E698F3C259AC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706E-C1AD-430F-90B4-1F02E2ABBD6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822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DE39-8887-43A4-9987-E698F3C259AC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706E-C1AD-430F-90B4-1F02E2ABBD6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61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DE39-8887-43A4-9987-E698F3C259AC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706E-C1AD-430F-90B4-1F02E2ABBD6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424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DE39-8887-43A4-9987-E698F3C259AC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706E-C1AD-430F-90B4-1F02E2ABBD6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99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DE39-8887-43A4-9987-E698F3C259AC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706E-C1AD-430F-90B4-1F02E2ABBD6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252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DE39-8887-43A4-9987-E698F3C259AC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706E-C1AD-430F-90B4-1F02E2ABBD6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541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713DE39-8887-43A4-9987-E698F3C259AC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0E6706E-C1AD-430F-90B4-1F02E2ABBD6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4479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412776"/>
            <a:ext cx="7632848" cy="3456384"/>
          </a:xfrm>
        </p:spPr>
        <p:txBody>
          <a:bodyPr>
            <a:noAutofit/>
          </a:bodyPr>
          <a:lstStyle/>
          <a:p>
            <a:pPr algn="ctr"/>
            <a:r>
              <a:rPr lang="uk-UA" sz="5400" b="1" i="1" dirty="0" smtClean="0">
                <a:solidFill>
                  <a:schemeClr val="bg1"/>
                </a:solidFill>
              </a:rPr>
              <a:t>Оптичні </a:t>
            </a:r>
            <a:r>
              <a:rPr lang="uk-UA" sz="5400" b="1" i="1" dirty="0" smtClean="0">
                <a:solidFill>
                  <a:schemeClr val="bg1"/>
                </a:solidFill>
              </a:rPr>
              <a:t>системи та прилади ,кут зору.</a:t>
            </a:r>
            <a:br>
              <a:rPr lang="uk-UA" sz="5400" b="1" i="1" dirty="0" smtClean="0">
                <a:solidFill>
                  <a:schemeClr val="bg1"/>
                </a:solidFill>
              </a:rPr>
            </a:br>
            <a:r>
              <a:rPr lang="uk-UA" sz="5400" b="1" i="1" dirty="0" smtClean="0">
                <a:solidFill>
                  <a:schemeClr val="bg1"/>
                </a:solidFill>
              </a:rPr>
              <a:t/>
            </a:r>
            <a:br>
              <a:rPr lang="uk-UA" sz="5400" b="1" i="1" dirty="0" smtClean="0">
                <a:solidFill>
                  <a:schemeClr val="bg1"/>
                </a:solidFill>
              </a:rPr>
            </a:br>
            <a:r>
              <a:rPr lang="uk-UA" sz="4000" b="1" i="1" dirty="0" smtClean="0">
                <a:solidFill>
                  <a:schemeClr val="bg1"/>
                </a:solidFill>
              </a:rPr>
              <a:t>фізика 11 клас</a:t>
            </a:r>
            <a:br>
              <a:rPr lang="uk-UA" sz="4000" b="1" i="1" dirty="0" smtClean="0">
                <a:solidFill>
                  <a:schemeClr val="bg1"/>
                </a:solidFill>
              </a:rPr>
            </a:br>
            <a:r>
              <a:rPr lang="uk-UA" sz="4000" b="1" i="1" dirty="0" smtClean="0">
                <a:solidFill>
                  <a:schemeClr val="bg1"/>
                </a:solidFill>
              </a:rPr>
              <a:t>26.01.2022р.</a:t>
            </a:r>
            <a:r>
              <a:rPr lang="uk-UA" sz="4000" b="1" i="1" dirty="0" smtClean="0">
                <a:solidFill>
                  <a:schemeClr val="bg1"/>
                </a:solidFill>
              </a:rPr>
              <a:t>.</a:t>
            </a:r>
            <a:endParaRPr lang="ru-RU" sz="40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7830" y="188640"/>
            <a:ext cx="8784976" cy="230425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Проектор — </a:t>
            </a:r>
            <a:r>
              <a:rPr lang="ru-RU" sz="3600" b="1" dirty="0" err="1" smtClean="0">
                <a:solidFill>
                  <a:schemeClr val="bg1"/>
                </a:solidFill>
              </a:rPr>
              <a:t>світловий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прилад</a:t>
            </a:r>
            <a:r>
              <a:rPr lang="ru-RU" sz="3600" b="1" dirty="0" smtClean="0">
                <a:solidFill>
                  <a:schemeClr val="bg1"/>
                </a:solidFill>
              </a:rPr>
              <a:t>, </a:t>
            </a:r>
            <a:r>
              <a:rPr lang="ru-RU" sz="3600" b="1" dirty="0" err="1" smtClean="0">
                <a:solidFill>
                  <a:schemeClr val="bg1"/>
                </a:solidFill>
              </a:rPr>
              <a:t>що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перерозподіляє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світло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лампи</a:t>
            </a:r>
            <a:r>
              <a:rPr lang="ru-RU" sz="3600" b="1" dirty="0" smtClean="0">
                <a:solidFill>
                  <a:schemeClr val="bg1"/>
                </a:solidFill>
              </a:rPr>
              <a:t> з </a:t>
            </a:r>
            <a:r>
              <a:rPr lang="ru-RU" sz="3600" b="1" dirty="0" err="1" smtClean="0">
                <a:solidFill>
                  <a:schemeClr val="bg1"/>
                </a:solidFill>
              </a:rPr>
              <a:t>концентрацією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світлового</a:t>
            </a:r>
            <a:r>
              <a:rPr lang="ru-RU" sz="3600" b="1" dirty="0" smtClean="0">
                <a:solidFill>
                  <a:schemeClr val="bg1"/>
                </a:solidFill>
              </a:rPr>
              <a:t> потоку на </a:t>
            </a:r>
            <a:r>
              <a:rPr lang="ru-RU" sz="3600" b="1" dirty="0" err="1" smtClean="0">
                <a:solidFill>
                  <a:schemeClr val="bg1"/>
                </a:solidFill>
              </a:rPr>
              <a:t>поверхні</a:t>
            </a:r>
            <a:r>
              <a:rPr lang="ru-RU" sz="3600" b="1" dirty="0" smtClean="0">
                <a:solidFill>
                  <a:schemeClr val="bg1"/>
                </a:solidFill>
              </a:rPr>
              <a:t> малого </a:t>
            </a:r>
            <a:r>
              <a:rPr lang="ru-RU" sz="3600" b="1" dirty="0" err="1" smtClean="0">
                <a:solidFill>
                  <a:schemeClr val="bg1"/>
                </a:solidFill>
              </a:rPr>
              <a:t>розміру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або</a:t>
            </a:r>
            <a:r>
              <a:rPr lang="ru-RU" sz="3600" b="1" dirty="0" smtClean="0">
                <a:solidFill>
                  <a:schemeClr val="bg1"/>
                </a:solidFill>
              </a:rPr>
              <a:t> в малому </a:t>
            </a:r>
            <a:r>
              <a:rPr lang="ru-RU" sz="3600" b="1" dirty="0" err="1" smtClean="0">
                <a:solidFill>
                  <a:schemeClr val="bg1"/>
                </a:solidFill>
              </a:rPr>
              <a:t>обсязі</a:t>
            </a:r>
            <a:r>
              <a:rPr lang="ru-RU" sz="3600" b="1" dirty="0" smtClean="0">
                <a:solidFill>
                  <a:schemeClr val="bg1"/>
                </a:solidFill>
              </a:rPr>
              <a:t>. </a:t>
            </a:r>
            <a:endParaRPr lang="ru-RU" sz="36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800px-Camera-project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80928"/>
            <a:ext cx="9144000" cy="4077072"/>
          </a:xfrm>
          <a:prstGeom prst="rect">
            <a:avLst/>
          </a:prstGeom>
          <a:ln w="38100">
            <a:solidFill>
              <a:srgbClr val="00B0F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9753" y="14760"/>
            <a:ext cx="8856984" cy="1674188"/>
          </a:xfrm>
        </p:spPr>
        <p:txBody>
          <a:bodyPr>
            <a:normAutofit lnSpcReduction="10000"/>
          </a:bodyPr>
          <a:lstStyle/>
          <a:p>
            <a:r>
              <a:rPr lang="vi-VN" sz="3600" b="1" dirty="0" smtClean="0">
                <a:solidFill>
                  <a:schemeClr val="bg1"/>
                </a:solidFill>
              </a:rPr>
              <a:t>Біно́кль— оптичний прилад, складений з двох паралельно з'єднаних зорових труб. </a:t>
            </a:r>
          </a:p>
        </p:txBody>
      </p:sp>
      <p:pic>
        <p:nvPicPr>
          <p:cNvPr id="4" name="Рисунок 3" descr="540d0ebf-7cd6-11e1-86b2-20cf30db48c1-120x120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88948"/>
            <a:ext cx="4464495" cy="5169052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  <p:pic>
        <p:nvPicPr>
          <p:cNvPr id="5" name="Рисунок 4" descr="images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64495" y="1688948"/>
            <a:ext cx="4679505" cy="5166696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Пі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981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Домашнє завдання</a:t>
            </a:r>
            <a:br>
              <a:rPr lang="uk-UA" dirty="0" smtClean="0"/>
            </a:br>
            <a:r>
              <a:rPr lang="uk-UA" sz="2200" dirty="0" smtClean="0"/>
              <a:t>вивчити параграф 28</a:t>
            </a:r>
            <a:br>
              <a:rPr lang="uk-UA" sz="2200" dirty="0" smtClean="0"/>
            </a:br>
            <a:r>
              <a:rPr lang="uk-UA" sz="2200" dirty="0" smtClean="0"/>
              <a:t>вправа 28</a:t>
            </a:r>
            <a:r>
              <a:rPr lang="uk-UA" dirty="0" smtClean="0"/>
              <a:t> (1-4)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Опрацюйте параграф 28</a:t>
            </a:r>
          </a:p>
          <a:p>
            <a:r>
              <a:rPr lang="uk-UA" dirty="0" smtClean="0"/>
              <a:t>Доповніть вивчене матеріалом презентації</a:t>
            </a:r>
          </a:p>
          <a:p>
            <a:r>
              <a:rPr lang="uk-UA" dirty="0" smtClean="0"/>
              <a:t>Найбільш цікаві для вас факти запишіть у зошит</a:t>
            </a:r>
          </a:p>
          <a:p>
            <a:r>
              <a:rPr lang="uk-UA" dirty="0" smtClean="0"/>
              <a:t>Знайдіть в інтернеті цікаві факти про людські очі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6339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036496" cy="1988840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solidFill>
                  <a:schemeClr val="bg1"/>
                </a:solidFill>
              </a:rPr>
              <a:t>Фотоапарат</a:t>
            </a:r>
            <a:r>
              <a:rPr lang="ru-RU" sz="3600" b="1" dirty="0" smtClean="0">
                <a:solidFill>
                  <a:schemeClr val="bg1"/>
                </a:solidFill>
              </a:rPr>
              <a:t> - </a:t>
            </a:r>
            <a:r>
              <a:rPr lang="ru-RU" sz="3600" b="1" dirty="0" err="1" smtClean="0">
                <a:solidFill>
                  <a:schemeClr val="bg1"/>
                </a:solidFill>
              </a:rPr>
              <a:t>пристрій</a:t>
            </a:r>
            <a:r>
              <a:rPr lang="ru-RU" sz="3600" b="1" dirty="0" smtClean="0">
                <a:solidFill>
                  <a:schemeClr val="bg1"/>
                </a:solidFill>
              </a:rPr>
              <a:t> для </a:t>
            </a:r>
            <a:r>
              <a:rPr lang="ru-RU" sz="3600" b="1" dirty="0" err="1" smtClean="0">
                <a:solidFill>
                  <a:schemeClr val="bg1"/>
                </a:solidFill>
              </a:rPr>
              <a:t>отримання</a:t>
            </a:r>
            <a:r>
              <a:rPr lang="ru-RU" sz="3600" b="1" dirty="0" smtClean="0">
                <a:solidFill>
                  <a:schemeClr val="bg1"/>
                </a:solidFill>
              </a:rPr>
              <a:t> та </a:t>
            </a:r>
            <a:r>
              <a:rPr lang="ru-RU" sz="3600" b="1" dirty="0" err="1" smtClean="0">
                <a:solidFill>
                  <a:schemeClr val="bg1"/>
                </a:solidFill>
              </a:rPr>
              <a:t>фіксації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нерухомих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зображень</a:t>
            </a:r>
            <a:r>
              <a:rPr lang="ru-RU" sz="3600" b="1" dirty="0" smtClean="0">
                <a:solidFill>
                  <a:schemeClr val="bg1"/>
                </a:solidFill>
              </a:rPr>
              <a:t> за </a:t>
            </a:r>
            <a:r>
              <a:rPr lang="ru-RU" sz="3600" b="1" dirty="0" err="1" smtClean="0">
                <a:solidFill>
                  <a:schemeClr val="bg1"/>
                </a:solidFill>
              </a:rPr>
              <a:t>допомогою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світла</a:t>
            </a:r>
            <a:r>
              <a:rPr lang="ru-RU" sz="3600" b="1" dirty="0" smtClean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4" name="Рисунок 3" descr="P8031726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88840"/>
            <a:ext cx="9144000" cy="4797151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141277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Телескоп - </a:t>
            </a:r>
            <a:r>
              <a:rPr lang="ru-RU" sz="3600" b="1" dirty="0" err="1" smtClean="0">
                <a:solidFill>
                  <a:schemeClr val="bg1"/>
                </a:solidFill>
              </a:rPr>
              <a:t>прилад</a:t>
            </a:r>
            <a:r>
              <a:rPr lang="ru-RU" sz="3600" b="1" dirty="0" smtClean="0">
                <a:solidFill>
                  <a:schemeClr val="bg1"/>
                </a:solidFill>
              </a:rPr>
              <a:t>, </a:t>
            </a:r>
            <a:r>
              <a:rPr lang="ru-RU" sz="3600" b="1" dirty="0" err="1" smtClean="0">
                <a:solidFill>
                  <a:schemeClr val="bg1"/>
                </a:solidFill>
              </a:rPr>
              <a:t>призначений</a:t>
            </a:r>
            <a:r>
              <a:rPr lang="ru-RU" sz="3600" b="1" dirty="0" smtClean="0">
                <a:solidFill>
                  <a:schemeClr val="bg1"/>
                </a:solidFill>
              </a:rPr>
              <a:t> для </a:t>
            </a:r>
            <a:r>
              <a:rPr lang="ru-RU" sz="3600" b="1" dirty="0" err="1" smtClean="0">
                <a:solidFill>
                  <a:schemeClr val="bg1"/>
                </a:solidFill>
              </a:rPr>
              <a:t>спостереження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небесних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тіл</a:t>
            </a:r>
            <a:r>
              <a:rPr lang="ru-RU" sz="3600" b="1" dirty="0" smtClean="0">
                <a:solidFill>
                  <a:schemeClr val="bg1"/>
                </a:solidFill>
              </a:rPr>
              <a:t>. </a:t>
            </a:r>
          </a:p>
        </p:txBody>
      </p:sp>
      <p:pic>
        <p:nvPicPr>
          <p:cNvPr id="4" name="Рисунок 3" descr="Popular_Observatory_in_Belgrade's_instrumen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12776"/>
            <a:ext cx="9144000" cy="5445224"/>
          </a:xfrm>
          <a:prstGeom prst="rect">
            <a:avLst/>
          </a:prstGeom>
          <a:ln w="28575">
            <a:solidFill>
              <a:srgbClr val="00B0F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2060848"/>
          </a:xfrm>
        </p:spPr>
        <p:txBody>
          <a:bodyPr>
            <a:noAutofit/>
          </a:bodyPr>
          <a:lstStyle/>
          <a:p>
            <a:r>
              <a:rPr lang="ru-RU" sz="3600" b="1" dirty="0" err="1" smtClean="0">
                <a:solidFill>
                  <a:schemeClr val="bg1"/>
                </a:solidFill>
              </a:rPr>
              <a:t>Мікроскоп</a:t>
            </a:r>
            <a:r>
              <a:rPr lang="ru-RU" sz="3600" b="1" dirty="0" smtClean="0">
                <a:solidFill>
                  <a:schemeClr val="bg1"/>
                </a:solidFill>
              </a:rPr>
              <a:t> - </a:t>
            </a:r>
            <a:r>
              <a:rPr lang="ru-RU" sz="3600" b="1" dirty="0" err="1" smtClean="0">
                <a:solidFill>
                  <a:schemeClr val="bg1"/>
                </a:solidFill>
              </a:rPr>
              <a:t>прилад</a:t>
            </a:r>
            <a:r>
              <a:rPr lang="ru-RU" sz="3600" b="1" dirty="0" smtClean="0">
                <a:solidFill>
                  <a:schemeClr val="bg1"/>
                </a:solidFill>
              </a:rPr>
              <a:t>, </a:t>
            </a:r>
            <a:r>
              <a:rPr lang="ru-RU" sz="3600" b="1" dirty="0" err="1" smtClean="0">
                <a:solidFill>
                  <a:schemeClr val="bg1"/>
                </a:solidFill>
              </a:rPr>
              <a:t>призначений</a:t>
            </a:r>
            <a:r>
              <a:rPr lang="ru-RU" sz="3600" b="1" dirty="0" smtClean="0">
                <a:solidFill>
                  <a:schemeClr val="bg1"/>
                </a:solidFill>
              </a:rPr>
              <a:t> для </a:t>
            </a:r>
            <a:r>
              <a:rPr lang="ru-RU" sz="3600" b="1" dirty="0" err="1" smtClean="0">
                <a:solidFill>
                  <a:schemeClr val="bg1"/>
                </a:solidFill>
              </a:rPr>
              <a:t>отримання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збільшених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зображень</a:t>
            </a:r>
            <a:r>
              <a:rPr lang="ru-RU" sz="3600" b="1" dirty="0" smtClean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4" name="Рисунок 3" descr="1314025135_f_187433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132856"/>
            <a:ext cx="9144000" cy="4725144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835943" cy="2636912"/>
          </a:xfrm>
        </p:spPr>
        <p:txBody>
          <a:bodyPr>
            <a:normAutofit/>
          </a:bodyPr>
          <a:lstStyle/>
          <a:p>
            <a:r>
              <a:rPr lang="ru-RU" sz="2800" b="1" dirty="0" err="1" smtClean="0">
                <a:solidFill>
                  <a:schemeClr val="bg1"/>
                </a:solidFill>
              </a:rPr>
              <a:t>Ка́мера-обску́ра</a:t>
            </a:r>
            <a:r>
              <a:rPr lang="ru-RU" sz="2800" b="1" dirty="0" smtClean="0">
                <a:solidFill>
                  <a:schemeClr val="bg1"/>
                </a:solidFill>
              </a:rPr>
              <a:t> — </a:t>
            </a:r>
            <a:r>
              <a:rPr lang="ru-RU" sz="2800" b="1" dirty="0" err="1" smtClean="0">
                <a:solidFill>
                  <a:schemeClr val="bg1"/>
                </a:solidFill>
              </a:rPr>
              <a:t>це</a:t>
            </a:r>
            <a:r>
              <a:rPr lang="ru-RU" sz="2800" b="1" dirty="0" smtClean="0">
                <a:solidFill>
                  <a:schemeClr val="bg1"/>
                </a:solidFill>
              </a:rPr>
              <a:t> прототип </a:t>
            </a:r>
            <a:r>
              <a:rPr lang="ru-RU" sz="2800" b="1" dirty="0" err="1" smtClean="0">
                <a:solidFill>
                  <a:schemeClr val="bg1"/>
                </a:solidFill>
              </a:rPr>
              <a:t>фотографічного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апарату</a:t>
            </a:r>
            <a:r>
              <a:rPr lang="ru-RU" sz="2800" b="1" dirty="0" smtClean="0">
                <a:solidFill>
                  <a:schemeClr val="bg1"/>
                </a:solidFill>
              </a:rPr>
              <a:t>, </a:t>
            </a:r>
            <a:r>
              <a:rPr lang="ru-RU" sz="2800" b="1" dirty="0" err="1" smtClean="0">
                <a:solidFill>
                  <a:schemeClr val="bg1"/>
                </a:solidFill>
              </a:rPr>
              <a:t>темне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приміщення</a:t>
            </a:r>
            <a:r>
              <a:rPr lang="ru-RU" sz="2800" b="1" dirty="0" smtClean="0">
                <a:solidFill>
                  <a:schemeClr val="bg1"/>
                </a:solidFill>
              </a:rPr>
              <a:t> з одним </a:t>
            </a:r>
            <a:r>
              <a:rPr lang="ru-RU" sz="2800" b="1" dirty="0" err="1" smtClean="0">
                <a:solidFill>
                  <a:schemeClr val="bg1"/>
                </a:solidFill>
              </a:rPr>
              <a:t>малим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отвором</a:t>
            </a:r>
            <a:r>
              <a:rPr lang="ru-RU" sz="2800" b="1" dirty="0" smtClean="0">
                <a:solidFill>
                  <a:schemeClr val="bg1"/>
                </a:solidFill>
              </a:rPr>
              <a:t> через </a:t>
            </a:r>
            <a:r>
              <a:rPr lang="ru-RU" sz="2800" b="1" dirty="0" err="1" smtClean="0">
                <a:solidFill>
                  <a:schemeClr val="bg1"/>
                </a:solidFill>
              </a:rPr>
              <a:t>який</a:t>
            </a:r>
            <a:r>
              <a:rPr lang="ru-RU" sz="2800" b="1" dirty="0" smtClean="0">
                <a:solidFill>
                  <a:schemeClr val="bg1"/>
                </a:solidFill>
              </a:rPr>
              <a:t> на </a:t>
            </a:r>
            <a:r>
              <a:rPr lang="ru-RU" sz="2800" b="1" dirty="0" err="1" smtClean="0">
                <a:solidFill>
                  <a:schemeClr val="bg1"/>
                </a:solidFill>
              </a:rPr>
              <a:t>протилежну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стіну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проектується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перевернене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зменшене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зображення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предметів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ззовні</a:t>
            </a:r>
            <a:r>
              <a:rPr lang="ru-RU" sz="2800" b="1" dirty="0" smtClean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896"/>
            <a:ext cx="9144000" cy="4365104"/>
          </a:xfrm>
          <a:prstGeom prst="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244" y="9650"/>
            <a:ext cx="8826152" cy="241123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Лупа - </a:t>
            </a:r>
            <a:r>
              <a:rPr lang="ru-RU" sz="3200" b="1" dirty="0" err="1" smtClean="0">
                <a:solidFill>
                  <a:schemeClr val="bg1"/>
                </a:solidFill>
              </a:rPr>
              <a:t>оптична</a:t>
            </a:r>
            <a:r>
              <a:rPr lang="ru-RU" sz="3200" b="1" dirty="0" smtClean="0">
                <a:solidFill>
                  <a:schemeClr val="bg1"/>
                </a:solidFill>
              </a:rPr>
              <a:t> система, </a:t>
            </a:r>
            <a:r>
              <a:rPr lang="ru-RU" sz="3200" b="1" dirty="0" err="1" smtClean="0">
                <a:solidFill>
                  <a:schemeClr val="bg1"/>
                </a:solidFill>
              </a:rPr>
              <a:t>що</a:t>
            </a: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</a:rPr>
              <a:t>складається</a:t>
            </a:r>
            <a:r>
              <a:rPr lang="ru-RU" sz="3200" b="1" dirty="0" smtClean="0">
                <a:solidFill>
                  <a:schemeClr val="bg1"/>
                </a:solidFill>
              </a:rPr>
              <a:t> з </a:t>
            </a:r>
            <a:r>
              <a:rPr lang="ru-RU" sz="3200" b="1" dirty="0" err="1" smtClean="0">
                <a:solidFill>
                  <a:schemeClr val="bg1"/>
                </a:solidFill>
              </a:rPr>
              <a:t>лінзи</a:t>
            </a: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</a:rPr>
              <a:t>або</a:t>
            </a: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</a:rPr>
              <a:t>декількох</a:t>
            </a: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</a:rPr>
              <a:t>лінз</a:t>
            </a:r>
            <a:r>
              <a:rPr lang="ru-RU" sz="3200" b="1" dirty="0" smtClean="0">
                <a:solidFill>
                  <a:schemeClr val="bg1"/>
                </a:solidFill>
              </a:rPr>
              <a:t>, </a:t>
            </a:r>
            <a:r>
              <a:rPr lang="ru-RU" sz="3200" b="1" dirty="0" err="1" smtClean="0">
                <a:solidFill>
                  <a:schemeClr val="bg1"/>
                </a:solidFill>
              </a:rPr>
              <a:t>призначена</a:t>
            </a:r>
            <a:r>
              <a:rPr lang="ru-RU" sz="3200" b="1" dirty="0" smtClean="0">
                <a:solidFill>
                  <a:schemeClr val="bg1"/>
                </a:solidFill>
              </a:rPr>
              <a:t> для </a:t>
            </a:r>
            <a:r>
              <a:rPr lang="ru-RU" sz="3200" b="1" dirty="0" err="1" smtClean="0">
                <a:solidFill>
                  <a:schemeClr val="bg1"/>
                </a:solidFill>
              </a:rPr>
              <a:t>збільшення</a:t>
            </a:r>
            <a:r>
              <a:rPr lang="ru-RU" sz="3200" b="1" dirty="0" smtClean="0">
                <a:solidFill>
                  <a:schemeClr val="bg1"/>
                </a:solidFill>
              </a:rPr>
              <a:t> і </a:t>
            </a:r>
            <a:r>
              <a:rPr lang="ru-RU" sz="3200" b="1" dirty="0" err="1" smtClean="0">
                <a:solidFill>
                  <a:schemeClr val="bg1"/>
                </a:solidFill>
              </a:rPr>
              <a:t>спостереження</a:t>
            </a: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</a:rPr>
              <a:t>дрібних</a:t>
            </a: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</a:rPr>
              <a:t>предметів</a:t>
            </a:r>
            <a:r>
              <a:rPr lang="ru-RU" sz="3200" b="1" dirty="0" smtClean="0">
                <a:solidFill>
                  <a:schemeClr val="bg1"/>
                </a:solidFill>
              </a:rPr>
              <a:t>.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image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44" y="2348880"/>
            <a:ext cx="9132756" cy="4509120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856984" cy="213285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Монокль - один з </a:t>
            </a:r>
            <a:r>
              <a:rPr lang="ru-RU" sz="3600" b="1" dirty="0" err="1" smtClean="0">
                <a:solidFill>
                  <a:schemeClr val="bg1"/>
                </a:solidFill>
              </a:rPr>
              <a:t>видів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оптичних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приладів</a:t>
            </a:r>
            <a:r>
              <a:rPr lang="ru-RU" sz="3600" b="1" dirty="0" smtClean="0">
                <a:solidFill>
                  <a:schemeClr val="bg1"/>
                </a:solidFill>
              </a:rPr>
              <a:t> для </a:t>
            </a:r>
            <a:r>
              <a:rPr lang="ru-RU" sz="3600" b="1" dirty="0" err="1" smtClean="0">
                <a:solidFill>
                  <a:schemeClr val="bg1"/>
                </a:solidFill>
              </a:rPr>
              <a:t>корекції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або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поліпшення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зору</a:t>
            </a:r>
            <a:r>
              <a:rPr lang="ru-RU" sz="3600" b="1" dirty="0" smtClean="0">
                <a:solidFill>
                  <a:schemeClr val="bg1"/>
                </a:solidFill>
              </a:rPr>
              <a:t>. </a:t>
            </a:r>
            <a:endParaRPr lang="ru-RU" sz="36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800px-Monocle_with_galle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16832"/>
            <a:ext cx="9144000" cy="4941168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928992" cy="1334875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Перископ - </a:t>
            </a:r>
            <a:r>
              <a:rPr lang="ru-RU" sz="3600" b="1" dirty="0" err="1" smtClean="0">
                <a:solidFill>
                  <a:schemeClr val="bg1"/>
                </a:solidFill>
              </a:rPr>
              <a:t>оптичний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прилад</a:t>
            </a:r>
            <a:r>
              <a:rPr lang="ru-RU" sz="3600" b="1" dirty="0" smtClean="0">
                <a:solidFill>
                  <a:schemeClr val="bg1"/>
                </a:solidFill>
              </a:rPr>
              <a:t> для </a:t>
            </a:r>
            <a:r>
              <a:rPr lang="ru-RU" sz="3600" b="1" dirty="0" err="1" smtClean="0">
                <a:solidFill>
                  <a:schemeClr val="bg1"/>
                </a:solidFill>
              </a:rPr>
              <a:t>спостереження</a:t>
            </a:r>
            <a:r>
              <a:rPr lang="ru-RU" sz="3600" b="1" dirty="0" smtClean="0">
                <a:solidFill>
                  <a:schemeClr val="bg1"/>
                </a:solidFill>
              </a:rPr>
              <a:t> з </a:t>
            </a:r>
            <a:r>
              <a:rPr lang="ru-RU" sz="3600" b="1" dirty="0" err="1" smtClean="0">
                <a:solidFill>
                  <a:schemeClr val="bg1"/>
                </a:solidFill>
              </a:rPr>
              <a:t>укриття</a:t>
            </a:r>
            <a:r>
              <a:rPr lang="ru-RU" sz="3600" b="1" dirty="0" smtClean="0">
                <a:solidFill>
                  <a:schemeClr val="bg1"/>
                </a:solidFill>
              </a:rPr>
              <a:t>. </a:t>
            </a:r>
            <a:endParaRPr lang="ru-RU" sz="3600" b="1" dirty="0">
              <a:solidFill>
                <a:schemeClr val="bg1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4875"/>
            <a:ext cx="9144000" cy="5523125"/>
          </a:xfrm>
          <a:prstGeom prst="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492</TotalTime>
  <Words>169</Words>
  <Application>Microsoft Office PowerPoint</Application>
  <PresentationFormat>Екран (4:3)</PresentationFormat>
  <Paragraphs>15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6" baseType="lpstr">
      <vt:lpstr>Century Gothic</vt:lpstr>
      <vt:lpstr>Tahoma</vt:lpstr>
      <vt:lpstr>Wingdings 3</vt:lpstr>
      <vt:lpstr>Сектор</vt:lpstr>
      <vt:lpstr>Оптичні системи та прилади ,кут зору.  фізика 11 клас 26.01.2022р..</vt:lpstr>
      <vt:lpstr>Домашнє завдання вивчити параграф 28 вправа 28 (1-4)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Оптичні прилади, та їх застосування.</dc:title>
  <dc:creator>Svistun</dc:creator>
  <cp:lastModifiedBy>RePack by Diakov</cp:lastModifiedBy>
  <cp:revision>48</cp:revision>
  <dcterms:created xsi:type="dcterms:W3CDTF">2013-03-02T13:04:54Z</dcterms:created>
  <dcterms:modified xsi:type="dcterms:W3CDTF">2022-01-24T16:42:16Z</dcterms:modified>
</cp:coreProperties>
</file>