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7" r:id="rId2"/>
    <p:sldId id="279" r:id="rId3"/>
    <p:sldId id="259" r:id="rId4"/>
    <p:sldId id="280" r:id="rId5"/>
    <p:sldId id="266" r:id="rId6"/>
    <p:sldId id="268" r:id="rId7"/>
    <p:sldId id="258" r:id="rId8"/>
    <p:sldId id="269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6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A7453-F52D-41AE-8637-3948FE03A2ED}" type="datetimeFigureOut">
              <a:rPr lang="uk-UA" smtClean="0"/>
              <a:t>26.10.2021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6723A-48DD-4BEB-BC66-B1F07BBFC1B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6533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9DF9-2E2B-47C9-9739-AA0C35623ABA}" type="datetimeFigureOut">
              <a:rPr lang="uk-UA" smtClean="0"/>
              <a:t>26.10.2021</a:t>
            </a:fld>
            <a:endParaRPr lang="uk-U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590941-12B3-45D6-8092-45A51D324490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9DF9-2E2B-47C9-9739-AA0C35623ABA}" type="datetimeFigureOut">
              <a:rPr lang="uk-UA" smtClean="0"/>
              <a:t>26.10.2021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90941-12B3-45D6-8092-45A51D324490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9DF9-2E2B-47C9-9739-AA0C35623ABA}" type="datetimeFigureOut">
              <a:rPr lang="uk-UA" smtClean="0"/>
              <a:t>26.10.2021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90941-12B3-45D6-8092-45A51D324490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9DF9-2E2B-47C9-9739-AA0C35623ABA}" type="datetimeFigureOut">
              <a:rPr lang="uk-UA" smtClean="0"/>
              <a:t>26.10.2021</a:t>
            </a:fld>
            <a:endParaRPr lang="uk-U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590941-12B3-45D6-8092-45A51D324490}" type="slidenum">
              <a:rPr lang="uk-UA" smtClean="0"/>
              <a:t>‹№›</a:t>
            </a:fld>
            <a:endParaRPr lang="uk-U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9DF9-2E2B-47C9-9739-AA0C35623ABA}" type="datetimeFigureOut">
              <a:rPr lang="uk-UA" smtClean="0"/>
              <a:t>26.10.2021</a:t>
            </a:fld>
            <a:endParaRPr lang="uk-U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590941-12B3-45D6-8092-45A51D324490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9DF9-2E2B-47C9-9739-AA0C35623ABA}" type="datetimeFigureOut">
              <a:rPr lang="uk-UA" smtClean="0"/>
              <a:t>26.10.2021</a:t>
            </a:fld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590941-12B3-45D6-8092-45A51D324490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9DF9-2E2B-47C9-9739-AA0C35623ABA}" type="datetimeFigureOut">
              <a:rPr lang="uk-UA" smtClean="0"/>
              <a:t>26.10.2021</a:t>
            </a:fld>
            <a:endParaRPr lang="uk-U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590941-12B3-45D6-8092-45A51D324490}" type="slidenum">
              <a:rPr lang="uk-UA" smtClean="0"/>
              <a:t>‹№›</a:t>
            </a:fld>
            <a:endParaRPr lang="uk-U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9DF9-2E2B-47C9-9739-AA0C35623ABA}" type="datetimeFigureOut">
              <a:rPr lang="uk-UA" smtClean="0"/>
              <a:t>26.10.2021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590941-12B3-45D6-8092-45A51D324490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9DF9-2E2B-47C9-9739-AA0C35623ABA}" type="datetimeFigureOut">
              <a:rPr lang="uk-UA" smtClean="0"/>
              <a:t>26.10.2021</a:t>
            </a:fld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590941-12B3-45D6-8092-45A51D324490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9DF9-2E2B-47C9-9739-AA0C35623ABA}" type="datetimeFigureOut">
              <a:rPr lang="uk-UA" smtClean="0"/>
              <a:t>26.10.2021</a:t>
            </a:fld>
            <a:endParaRPr lang="uk-U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590941-12B3-45D6-8092-45A51D324490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9DF9-2E2B-47C9-9739-AA0C35623ABA}" type="datetimeFigureOut">
              <a:rPr lang="uk-UA" smtClean="0"/>
              <a:t>26.10.2021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590941-12B3-45D6-8092-45A51D324490}" type="slidenum">
              <a:rPr lang="uk-UA" smtClean="0"/>
              <a:t>‹№›</a:t>
            </a:fld>
            <a:endParaRPr lang="uk-U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76B9DF9-2E2B-47C9-9739-AA0C35623ABA}" type="datetimeFigureOut">
              <a:rPr lang="uk-UA" smtClean="0"/>
              <a:t>26.10.2021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A590941-12B3-45D6-8092-45A51D324490}" type="slidenum">
              <a:rPr lang="uk-UA" smtClean="0"/>
              <a:t>‹№›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188640"/>
            <a:ext cx="7632848" cy="3024336"/>
          </a:xfrm>
        </p:spPr>
        <p:txBody>
          <a:bodyPr/>
          <a:lstStyle/>
          <a:p>
            <a:pPr algn="ctr"/>
            <a:r>
              <a:rPr lang="uk-UA" sz="4000" b="1" dirty="0" err="1" smtClean="0"/>
              <a:t>Розв</a:t>
            </a:r>
            <a:r>
              <a:rPr lang="en-US" sz="4000" b="1" dirty="0" smtClean="0"/>
              <a:t>’</a:t>
            </a:r>
            <a:r>
              <a:rPr lang="uk-UA" sz="4000" b="1" dirty="0" err="1" smtClean="0"/>
              <a:t>язування</a:t>
            </a:r>
            <a:r>
              <a:rPr lang="uk-UA" sz="4000" b="1" dirty="0" smtClean="0"/>
              <a:t> задач на застосування закону всесвітнього тяжіння та силу тяжіння</a:t>
            </a:r>
            <a:endParaRPr lang="uk-UA" sz="4000" b="1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1668016" y="548680"/>
            <a:ext cx="6504384" cy="4896544"/>
          </a:xfrm>
        </p:spPr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r>
              <a:rPr lang="uk-UA" sz="2800" dirty="0" smtClean="0"/>
              <a:t>Фізика 10 клас </a:t>
            </a:r>
          </a:p>
          <a:p>
            <a:r>
              <a:rPr lang="uk-UA" sz="2800" dirty="0" smtClean="0"/>
              <a:t>27.10.2021</a:t>
            </a:r>
          </a:p>
          <a:p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77127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323528" y="1988840"/>
            <a:ext cx="5688632" cy="1656184"/>
          </a:xfrm>
        </p:spPr>
        <p:txBody>
          <a:bodyPr>
            <a:normAutofit fontScale="92500"/>
          </a:bodyPr>
          <a:lstStyle/>
          <a:p>
            <a:pPr marL="18288" indent="0">
              <a:buNone/>
            </a:pPr>
            <a:r>
              <a:rPr lang="ru-RU" sz="3000" b="1" dirty="0"/>
              <a:t>«Людина </a:t>
            </a:r>
            <a:r>
              <a:rPr lang="ru-RU" sz="3000" b="1" dirty="0" err="1"/>
              <a:t>знає</a:t>
            </a:r>
            <a:r>
              <a:rPr lang="ru-RU" sz="3000" b="1" dirty="0"/>
              <a:t> </a:t>
            </a:r>
            <a:r>
              <a:rPr lang="ru-RU" sz="3000" b="1" dirty="0" err="1" smtClean="0"/>
              <a:t>фізику</a:t>
            </a:r>
            <a:r>
              <a:rPr lang="ru-RU" sz="3000" b="1" dirty="0" smtClean="0"/>
              <a:t>, </a:t>
            </a:r>
            <a:r>
              <a:rPr lang="ru-RU" sz="3000" b="1" dirty="0" err="1" smtClean="0"/>
              <a:t>якщо</a:t>
            </a:r>
            <a:r>
              <a:rPr lang="ru-RU" sz="3000" b="1" dirty="0" smtClean="0"/>
              <a:t> </a:t>
            </a:r>
            <a:r>
              <a:rPr lang="ru-RU" sz="3000" b="1" dirty="0"/>
              <a:t>вона </a:t>
            </a:r>
            <a:r>
              <a:rPr lang="ru-RU" sz="3000" b="1" dirty="0" err="1"/>
              <a:t>вміє</a:t>
            </a:r>
            <a:r>
              <a:rPr lang="ru-RU" sz="3000" b="1" dirty="0"/>
              <a:t> </a:t>
            </a:r>
            <a:r>
              <a:rPr lang="ru-RU" sz="3000" b="1" dirty="0" err="1"/>
              <a:t>розв’язувати</a:t>
            </a:r>
            <a:r>
              <a:rPr lang="ru-RU" sz="3000" b="1" dirty="0"/>
              <a:t> </a:t>
            </a:r>
            <a:r>
              <a:rPr lang="ru-RU" sz="3000" b="1" dirty="0" smtClean="0"/>
              <a:t>задач</a:t>
            </a:r>
            <a:r>
              <a:rPr lang="uk-UA" sz="3000" b="1" dirty="0" smtClean="0"/>
              <a:t>і</a:t>
            </a:r>
            <a:endParaRPr lang="uk-UA" sz="3000" b="1" dirty="0"/>
          </a:p>
          <a:p>
            <a:pPr marL="18288" indent="0" algn="r">
              <a:buNone/>
            </a:pPr>
            <a:r>
              <a:rPr lang="uk-UA" sz="2600" b="1" i="1" dirty="0" err="1" smtClean="0"/>
              <a:t>Енріко</a:t>
            </a:r>
            <a:r>
              <a:rPr lang="uk-UA" sz="2600" b="1" i="1" dirty="0" smtClean="0"/>
              <a:t> Фермі</a:t>
            </a:r>
            <a:endParaRPr lang="ru-RU" sz="2600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16824" cy="1584176"/>
          </a:xfrm>
        </p:spPr>
        <p:txBody>
          <a:bodyPr/>
          <a:lstStyle/>
          <a:p>
            <a:pPr algn="ctr"/>
            <a:r>
              <a:rPr lang="uk-UA" sz="3200" b="1" dirty="0" smtClean="0"/>
              <a:t>Метод «Парад розумних думок»: </a:t>
            </a:r>
            <a:r>
              <a:rPr lang="uk-UA" sz="3200" b="1" i="1" dirty="0" smtClean="0"/>
              <a:t>Прокоментуйте</a:t>
            </a:r>
            <a:endParaRPr lang="uk-UA" sz="3200" b="1" i="1" dirty="0"/>
          </a:p>
        </p:txBody>
      </p:sp>
    </p:spTree>
    <p:extLst>
      <p:ext uri="{BB962C8B-B14F-4D97-AF65-F5344CB8AC3E}">
        <p14:creationId xmlns:p14="http://schemas.microsoft.com/office/powerpoint/2010/main" val="159153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Місце для вмісту 1"/>
              <p:cNvSpPr>
                <a:spLocks noGrp="1"/>
              </p:cNvSpPr>
              <p:nvPr>
                <p:ph idx="1"/>
              </p:nvPr>
            </p:nvSpPr>
            <p:spPr>
              <a:xfrm>
                <a:off x="4067944" y="2132856"/>
                <a:ext cx="4968552" cy="3744416"/>
              </a:xfrm>
            </p:spPr>
            <p:txBody>
              <a:bodyPr>
                <a:normAutofit/>
              </a:bodyPr>
              <a:lstStyle/>
              <a:p>
                <a:pPr marL="18288" indent="0">
                  <a:buNone/>
                </a:pPr>
                <a:r>
                  <a:rPr lang="uk-UA" sz="4800" dirty="0" smtClean="0"/>
                  <a:t>      </a:t>
                </a:r>
                <a:r>
                  <a:rPr lang="it-IT" sz="4800" dirty="0" smtClean="0"/>
                  <a:t>F= 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4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4800" b="0" i="1" smtClean="0">
                            <a:latin typeface="Cambria Math"/>
                          </a:rPr>
                          <m:t>∗</m:t>
                        </m:r>
                        <m:sSub>
                          <m:sSub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it-IT" sz="4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4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it-IT" sz="4800" dirty="0" smtClean="0"/>
                  <a:t> </a:t>
                </a:r>
                <a:endParaRPr lang="uk-UA" sz="4800" dirty="0" smtClean="0"/>
              </a:p>
              <a:p>
                <a:pPr marL="18288" indent="0">
                  <a:buNone/>
                </a:pPr>
                <a:r>
                  <a:rPr lang="uk-UA" sz="4800" dirty="0" smtClean="0"/>
                  <a:t>      -</a:t>
                </a:r>
                <a:r>
                  <a:rPr lang="uk-UA" sz="3200" i="1" dirty="0" smtClean="0"/>
                  <a:t>сформулюйте;</a:t>
                </a:r>
              </a:p>
              <a:p>
                <a:pPr marL="18288" indent="0">
                  <a:buNone/>
                </a:pPr>
                <a:r>
                  <a:rPr lang="uk-UA" sz="3200" i="1" dirty="0" smtClean="0"/>
                  <a:t>         -фізичний зміст </a:t>
                </a:r>
                <a:r>
                  <a:rPr lang="it-IT" sz="3200" i="1" dirty="0" smtClean="0"/>
                  <a:t>G</a:t>
                </a:r>
                <a:r>
                  <a:rPr lang="uk-UA" sz="3200" i="1" dirty="0" smtClean="0"/>
                  <a:t> ?</a:t>
                </a:r>
                <a:endParaRPr lang="uk-UA" sz="3200" i="1" dirty="0"/>
              </a:p>
            </p:txBody>
          </p:sp>
        </mc:Choice>
        <mc:Fallback xmlns="">
          <p:sp>
            <p:nvSpPr>
              <p:cNvPr id="2" name="Місце для вмісту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7944" y="2132856"/>
                <a:ext cx="4968552" cy="3744416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332656"/>
            <a:ext cx="7399784" cy="648072"/>
          </a:xfrm>
        </p:spPr>
        <p:txBody>
          <a:bodyPr/>
          <a:lstStyle/>
          <a:p>
            <a:pPr algn="ctr"/>
            <a:r>
              <a:rPr lang="uk-UA" sz="3200" b="1" dirty="0" smtClean="0"/>
              <a:t>Закон всесвітнього тяжіння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130920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1115616" y="1988840"/>
            <a:ext cx="7920880" cy="3888432"/>
          </a:xfrm>
        </p:spPr>
        <p:txBody>
          <a:bodyPr>
            <a:normAutofit fontScale="85000" lnSpcReduction="20000"/>
          </a:bodyPr>
          <a:lstStyle/>
          <a:p>
            <a:pPr marL="18288" indent="0">
              <a:buNone/>
            </a:pPr>
            <a:r>
              <a:rPr lang="uk-UA" sz="4800" dirty="0" smtClean="0"/>
              <a:t> </a:t>
            </a:r>
            <a:r>
              <a:rPr lang="ru-RU" sz="3800" b="1" i="1" dirty="0" smtClean="0"/>
              <a:t>1.У </a:t>
            </a:r>
            <a:r>
              <a:rPr lang="ru-RU" sz="3800" b="1" i="1" dirty="0" err="1"/>
              <a:t>скільки</a:t>
            </a:r>
            <a:r>
              <a:rPr lang="ru-RU" sz="3800" b="1" i="1" dirty="0"/>
              <a:t> </a:t>
            </a:r>
            <a:r>
              <a:rPr lang="ru-RU" sz="3800" b="1" i="1" dirty="0" err="1"/>
              <a:t>разів</a:t>
            </a:r>
            <a:r>
              <a:rPr lang="ru-RU" sz="3800" b="1" i="1" dirty="0"/>
              <a:t> </a:t>
            </a:r>
            <a:r>
              <a:rPr lang="ru-RU" sz="3800" b="1" i="1" dirty="0" err="1"/>
              <a:t>зміниться</a:t>
            </a:r>
            <a:r>
              <a:rPr lang="ru-RU" sz="3800" b="1" i="1" dirty="0"/>
              <a:t> сила </a:t>
            </a:r>
            <a:r>
              <a:rPr lang="ru-RU" sz="3800" b="1" i="1" dirty="0" err="1"/>
              <a:t>гравітаційної</a:t>
            </a:r>
            <a:r>
              <a:rPr lang="ru-RU" sz="3800" b="1" i="1" dirty="0"/>
              <a:t> </a:t>
            </a:r>
            <a:r>
              <a:rPr lang="ru-RU" sz="3800" b="1" i="1" dirty="0" err="1"/>
              <a:t>взаємодії</a:t>
            </a:r>
            <a:r>
              <a:rPr lang="ru-RU" sz="3800" b="1" i="1" dirty="0"/>
              <a:t>, </a:t>
            </a:r>
            <a:r>
              <a:rPr lang="ru-RU" sz="3800" b="1" i="1" dirty="0" err="1"/>
              <a:t>якщо</a:t>
            </a:r>
            <a:r>
              <a:rPr lang="ru-RU" sz="3800" b="1" i="1" dirty="0"/>
              <a:t> </a:t>
            </a:r>
            <a:r>
              <a:rPr lang="ru-RU" sz="3800" b="1" i="1" dirty="0" err="1"/>
              <a:t>одне</a:t>
            </a:r>
            <a:r>
              <a:rPr lang="ru-RU" sz="3800" b="1" i="1" dirty="0"/>
              <a:t> </a:t>
            </a:r>
            <a:r>
              <a:rPr lang="ru-RU" sz="3800" b="1" i="1" dirty="0" err="1"/>
              <a:t>тіло</a:t>
            </a:r>
            <a:r>
              <a:rPr lang="ru-RU" sz="3800" b="1" i="1" dirty="0"/>
              <a:t> </a:t>
            </a:r>
            <a:r>
              <a:rPr lang="ru-RU" sz="3800" b="1" i="1" dirty="0" err="1"/>
              <a:t>збільшить</a:t>
            </a:r>
            <a:r>
              <a:rPr lang="ru-RU" sz="3800" b="1" i="1" dirty="0"/>
              <a:t> свою </a:t>
            </a:r>
            <a:r>
              <a:rPr lang="ru-RU" sz="3800" b="1" i="1" dirty="0" err="1"/>
              <a:t>масу</a:t>
            </a:r>
            <a:r>
              <a:rPr lang="ru-RU" sz="3800" b="1" i="1" dirty="0"/>
              <a:t> у 2 рази?</a:t>
            </a:r>
            <a:r>
              <a:rPr lang="uk-UA" sz="3800" b="1" i="1" dirty="0" smtClean="0"/>
              <a:t>  </a:t>
            </a:r>
          </a:p>
          <a:p>
            <a:pPr marL="18288" indent="0">
              <a:buNone/>
            </a:pPr>
            <a:endParaRPr lang="uk-UA" sz="3200" i="1" dirty="0" smtClean="0"/>
          </a:p>
          <a:p>
            <a:pPr marL="18288" indent="0">
              <a:buNone/>
            </a:pPr>
            <a:r>
              <a:rPr lang="ru-RU" sz="3800" b="1" i="1" dirty="0" smtClean="0"/>
              <a:t>2.У </a:t>
            </a:r>
            <a:r>
              <a:rPr lang="ru-RU" sz="3800" b="1" i="1" dirty="0" err="1"/>
              <a:t>скільки</a:t>
            </a:r>
            <a:r>
              <a:rPr lang="ru-RU" sz="3800" b="1" i="1" dirty="0"/>
              <a:t> </a:t>
            </a:r>
            <a:r>
              <a:rPr lang="ru-RU" sz="3800" b="1" i="1" dirty="0" err="1"/>
              <a:t>разів</a:t>
            </a:r>
            <a:r>
              <a:rPr lang="ru-RU" sz="3800" b="1" i="1" dirty="0"/>
              <a:t> </a:t>
            </a:r>
            <a:r>
              <a:rPr lang="ru-RU" sz="3800" b="1" i="1" dirty="0" err="1"/>
              <a:t>зміниться</a:t>
            </a:r>
            <a:r>
              <a:rPr lang="ru-RU" sz="3800" b="1" i="1" dirty="0"/>
              <a:t> сила </a:t>
            </a:r>
            <a:r>
              <a:rPr lang="ru-RU" sz="3800" b="1" i="1" dirty="0" err="1"/>
              <a:t>гравітаційної</a:t>
            </a:r>
            <a:r>
              <a:rPr lang="ru-RU" sz="3800" b="1" i="1" dirty="0"/>
              <a:t> </a:t>
            </a:r>
            <a:r>
              <a:rPr lang="ru-RU" sz="3800" b="1" i="1" dirty="0" err="1"/>
              <a:t>взаємодії</a:t>
            </a:r>
            <a:r>
              <a:rPr lang="ru-RU" sz="3800" b="1" i="1" dirty="0"/>
              <a:t>, </a:t>
            </a:r>
            <a:r>
              <a:rPr lang="ru-RU" sz="3800" b="1" i="1" dirty="0" err="1"/>
              <a:t>якщо</a:t>
            </a:r>
            <a:r>
              <a:rPr lang="ru-RU" sz="3800" b="1" i="1" dirty="0"/>
              <a:t> </a:t>
            </a:r>
            <a:r>
              <a:rPr lang="ru-RU" sz="3800" b="1" i="1" dirty="0" err="1"/>
              <a:t>обидва</a:t>
            </a:r>
            <a:r>
              <a:rPr lang="ru-RU" sz="3800" b="1" i="1" dirty="0"/>
              <a:t> </a:t>
            </a:r>
            <a:r>
              <a:rPr lang="ru-RU" sz="3800" b="1" i="1" dirty="0" err="1"/>
              <a:t>тіла</a:t>
            </a:r>
            <a:r>
              <a:rPr lang="ru-RU" sz="3800" b="1" i="1" dirty="0"/>
              <a:t>  </a:t>
            </a:r>
            <a:r>
              <a:rPr lang="ru-RU" sz="3800" b="1" i="1" dirty="0" err="1"/>
              <a:t>збільшать</a:t>
            </a:r>
            <a:r>
              <a:rPr lang="ru-RU" sz="3800" b="1" i="1" dirty="0"/>
              <a:t> свою </a:t>
            </a:r>
            <a:r>
              <a:rPr lang="ru-RU" sz="3800" b="1" i="1" dirty="0" err="1"/>
              <a:t>масу</a:t>
            </a:r>
            <a:r>
              <a:rPr lang="ru-RU" sz="3800" b="1" i="1" dirty="0"/>
              <a:t> у 2 рази?</a:t>
            </a:r>
          </a:p>
          <a:p>
            <a:pPr marL="18288" indent="0">
              <a:buNone/>
            </a:pPr>
            <a:endParaRPr lang="uk-UA" sz="3200" dirty="0" smtClean="0"/>
          </a:p>
          <a:p>
            <a:pPr marL="18288" indent="0">
              <a:buNone/>
            </a:pPr>
            <a:r>
              <a:rPr lang="uk-UA" sz="3200" dirty="0" smtClean="0"/>
              <a:t>   </a:t>
            </a:r>
            <a:endParaRPr lang="uk-UA" sz="3200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332656"/>
            <a:ext cx="7399784" cy="648072"/>
          </a:xfrm>
        </p:spPr>
        <p:txBody>
          <a:bodyPr/>
          <a:lstStyle/>
          <a:p>
            <a:pPr algn="ctr"/>
            <a:r>
              <a:rPr lang="uk-UA" sz="3200" b="1" dirty="0" err="1" smtClean="0"/>
              <a:t>Розвязування</a:t>
            </a:r>
            <a:r>
              <a:rPr lang="uk-UA" sz="3200" b="1" dirty="0" smtClean="0"/>
              <a:t> усних вправ: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264707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Місце для вмісту 1"/>
              <p:cNvSpPr>
                <a:spLocks noGrp="1"/>
              </p:cNvSpPr>
              <p:nvPr>
                <p:ph idx="1"/>
              </p:nvPr>
            </p:nvSpPr>
            <p:spPr>
              <a:xfrm>
                <a:off x="1043608" y="4509120"/>
                <a:ext cx="7992888" cy="2016224"/>
              </a:xfrm>
            </p:spPr>
            <p:txBody>
              <a:bodyPr>
                <a:normAutofit fontScale="92500"/>
              </a:bodyPr>
              <a:lstStyle/>
              <a:p>
                <a:pPr marL="18288" indent="0">
                  <a:buNone/>
                </a:pPr>
                <a:r>
                  <a:rPr lang="uk-UA" sz="3200" b="1" i="1" dirty="0" smtClean="0"/>
                  <a:t>1.Обчислити силу гравітаційної взаємодії Землі і Місяця. Маса Землі 6*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200" b="1" i="1" smtClean="0"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uk-UA" sz="3200" b="1" i="1" smtClean="0">
                            <a:latin typeface="Cambria Math"/>
                          </a:rPr>
                          <m:t>𝟐𝟒</m:t>
                        </m:r>
                      </m:sup>
                    </m:sSup>
                  </m:oMath>
                </a14:m>
                <a:r>
                  <a:rPr lang="uk-UA" sz="3200" b="1" i="1" dirty="0" smtClean="0"/>
                  <a:t> кг, </a:t>
                </a:r>
                <a:r>
                  <a:rPr lang="uk-UA" sz="3200" b="1" i="1" dirty="0"/>
                  <a:t>маса Місяця  </a:t>
                </a:r>
                <a:r>
                  <a:rPr lang="uk-UA" sz="3200" b="1" i="1" dirty="0" smtClean="0"/>
                  <a:t>7,35*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200" b="1" i="1" smtClean="0"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uk-UA" sz="3200" b="1" i="1" smtClean="0">
                            <a:latin typeface="Cambria Math"/>
                          </a:rPr>
                          <m:t>𝟐𝟐</m:t>
                        </m:r>
                        <m:r>
                          <a:rPr lang="uk-UA" sz="3200" b="1" i="1" smtClean="0"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uk-UA" sz="3200" b="1" i="1" dirty="0" smtClean="0"/>
                  <a:t>кг</a:t>
                </a:r>
                <a:r>
                  <a:rPr lang="uk-UA" sz="3200" b="1" i="1" dirty="0"/>
                  <a:t>. Відстань від Землі до Місяця </a:t>
                </a:r>
                <a:r>
                  <a:rPr lang="uk-UA" sz="3200" b="1" i="1" dirty="0" smtClean="0"/>
                  <a:t>3,84 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200" b="1" i="1" smtClean="0"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uk-UA" sz="3200" b="1" i="1" smtClean="0">
                            <a:latin typeface="Cambria Math"/>
                          </a:rPr>
                          <m:t>𝟖</m:t>
                        </m:r>
                      </m:sup>
                    </m:sSup>
                  </m:oMath>
                </a14:m>
                <a:r>
                  <a:rPr lang="uk-UA" sz="3200" b="1" i="1" dirty="0" smtClean="0"/>
                  <a:t> </a:t>
                </a:r>
                <a:r>
                  <a:rPr lang="uk-UA" sz="3200" b="1" i="1" dirty="0"/>
                  <a:t>м.</a:t>
                </a:r>
              </a:p>
            </p:txBody>
          </p:sp>
        </mc:Choice>
        <mc:Fallback xmlns="">
          <p:sp>
            <p:nvSpPr>
              <p:cNvPr id="2" name="Місце для вмісту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4509120"/>
                <a:ext cx="7992888" cy="2016224"/>
              </a:xfrm>
              <a:blipFill rotWithShape="0">
                <a:blip r:embed="rId3"/>
                <a:stretch>
                  <a:fillRect l="-1602" t="-2727" r="-2517" b="-1000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20880" cy="1008112"/>
          </a:xfrm>
        </p:spPr>
        <p:txBody>
          <a:bodyPr/>
          <a:lstStyle/>
          <a:p>
            <a:pPr algn="ctr"/>
            <a:r>
              <a:rPr lang="uk-UA" sz="3200" b="1" dirty="0" smtClean="0"/>
              <a:t>Письмове </a:t>
            </a:r>
            <a:r>
              <a:rPr lang="uk-UA" sz="3200" b="1" dirty="0" err="1" smtClean="0"/>
              <a:t>розв</a:t>
            </a:r>
            <a:r>
              <a:rPr lang="en-US" sz="3200" b="1" dirty="0" smtClean="0"/>
              <a:t>’</a:t>
            </a:r>
            <a:r>
              <a:rPr lang="uk-UA" sz="3200" b="1" dirty="0" err="1" smtClean="0"/>
              <a:t>язування</a:t>
            </a:r>
            <a:r>
              <a:rPr lang="uk-UA" sz="3200" b="1" dirty="0" smtClean="0"/>
              <a:t> вправ: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108842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323528" y="4149080"/>
            <a:ext cx="7056784" cy="2592288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uk-UA" sz="3200" b="1" i="1" dirty="0" smtClean="0"/>
              <a:t>2.Космічний </a:t>
            </a:r>
            <a:r>
              <a:rPr lang="uk-UA" sz="3200" b="1" i="1" dirty="0"/>
              <a:t>корабель масою 8 т взаємодіє із орбітальною космічною станцією масою 20 </a:t>
            </a:r>
            <a:r>
              <a:rPr lang="uk-UA" sz="3200" b="1" i="1" dirty="0" smtClean="0"/>
              <a:t>т </a:t>
            </a:r>
            <a:r>
              <a:rPr lang="uk-UA" sz="3200" b="1" i="1" dirty="0"/>
              <a:t>із силою 1 </a:t>
            </a:r>
            <a:r>
              <a:rPr lang="uk-UA" sz="3200" b="1" i="1" dirty="0" err="1"/>
              <a:t>мкН</a:t>
            </a:r>
            <a:r>
              <a:rPr lang="uk-UA" sz="3200" b="1" i="1" dirty="0"/>
              <a:t>. На яку відстань наблизився  корабель </a:t>
            </a:r>
            <a:r>
              <a:rPr lang="uk-UA" sz="3200" b="1" i="1" dirty="0" smtClean="0"/>
              <a:t>до </a:t>
            </a:r>
            <a:r>
              <a:rPr lang="uk-UA" sz="3200" b="1" i="1" dirty="0"/>
              <a:t>станції ?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7997512" cy="864096"/>
          </a:xfrm>
        </p:spPr>
        <p:txBody>
          <a:bodyPr/>
          <a:lstStyle/>
          <a:p>
            <a:pPr algn="ctr"/>
            <a:r>
              <a:rPr lang="uk-UA" sz="3200" b="1" dirty="0" smtClean="0"/>
              <a:t>Орбітальна станція НАС</a:t>
            </a:r>
            <a:r>
              <a:rPr lang="uk-UA" sz="3200" b="1" dirty="0"/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4171845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251520" y="4293096"/>
            <a:ext cx="8424936" cy="2448272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uk-UA" sz="3200" dirty="0"/>
              <a:t>В умовах її відсутності кістки швидко втрачають кальцій, і, незважаючи на всі вправи, спеціальні дієти, втрати цього цінного елементу досягають 1% в місяць.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205424" cy="864096"/>
          </a:xfrm>
        </p:spPr>
        <p:txBody>
          <a:bodyPr/>
          <a:lstStyle/>
          <a:p>
            <a:pPr algn="ctr"/>
            <a:r>
              <a:rPr lang="uk-UA" sz="3200" b="1" dirty="0" smtClean="0"/>
              <a:t>Вплив гравітації на людину.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36081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1979712" y="2708920"/>
            <a:ext cx="6249888" cy="3024336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uk-UA" sz="3200" b="1" i="1" dirty="0" smtClean="0">
                <a:solidFill>
                  <a:schemeClr val="bg1"/>
                </a:solidFill>
              </a:rPr>
              <a:t>Повторити параграф 11, виконати вправу 11 (5-7</a:t>
            </a:r>
            <a:r>
              <a:rPr lang="uk-UA" sz="3200" b="1" i="1" dirty="0" smtClean="0">
                <a:solidFill>
                  <a:schemeClr val="bg1"/>
                </a:solidFill>
              </a:rPr>
              <a:t>)</a:t>
            </a:r>
          </a:p>
          <a:p>
            <a:pPr marL="18288" indent="0">
              <a:buNone/>
            </a:pPr>
            <a:r>
              <a:rPr lang="uk-UA" sz="3200" b="1" i="1" dirty="0" smtClean="0">
                <a:solidFill>
                  <a:schemeClr val="bg1"/>
                </a:solidFill>
              </a:rPr>
              <a:t>Самостійно опрацювати параграф 12</a:t>
            </a:r>
            <a:endParaRPr lang="uk-UA" sz="3200" b="1" i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600" y="404664"/>
            <a:ext cx="7920880" cy="864096"/>
          </a:xfrm>
        </p:spPr>
        <p:txBody>
          <a:bodyPr/>
          <a:lstStyle/>
          <a:p>
            <a:pPr algn="ctr"/>
            <a:r>
              <a:rPr lang="uk-UA" sz="3200" dirty="0" smtClean="0">
                <a:solidFill>
                  <a:srgbClr val="FF0000"/>
                </a:solidFill>
              </a:rPr>
              <a:t>Домашнє завдання</a:t>
            </a:r>
            <a:r>
              <a:rPr lang="uk-UA" sz="3200" dirty="0" smtClean="0">
                <a:solidFill>
                  <a:schemeClr val="bg1"/>
                </a:solidFill>
              </a:rPr>
              <a:t>:</a:t>
            </a:r>
            <a:endParaRPr lang="uk-U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63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">
  <a:themeElements>
    <a:clrScheme name="Виконавча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Базова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737</TotalTime>
  <Words>183</Words>
  <Application>Microsoft Office PowerPoint</Application>
  <PresentationFormat>Екран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3" baseType="lpstr">
      <vt:lpstr>Calibri</vt:lpstr>
      <vt:lpstr>Cambria Math</vt:lpstr>
      <vt:lpstr>Palatino Linotype</vt:lpstr>
      <vt:lpstr>Wingdings</vt:lpstr>
      <vt:lpstr>Базова</vt:lpstr>
      <vt:lpstr>Розв’язування задач на застосування закону всесвітнього тяжіння та силу тяжіння</vt:lpstr>
      <vt:lpstr>Метод «Парад розумних думок»: Прокоментуйте</vt:lpstr>
      <vt:lpstr>Закон всесвітнього тяжіння</vt:lpstr>
      <vt:lpstr>Розвязування усних вправ:</vt:lpstr>
      <vt:lpstr>Письмове розв’язування вправ:</vt:lpstr>
      <vt:lpstr>Орбітальна станція НАСА</vt:lpstr>
      <vt:lpstr>Вплив гравітації на людину.</vt:lpstr>
      <vt:lpstr>Домашнє завдання: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Hasanko</dc:creator>
  <cp:lastModifiedBy>RePack by Diakov</cp:lastModifiedBy>
  <cp:revision>55</cp:revision>
  <dcterms:created xsi:type="dcterms:W3CDTF">2021-02-28T12:52:02Z</dcterms:created>
  <dcterms:modified xsi:type="dcterms:W3CDTF">2021-10-26T17:59:48Z</dcterms:modified>
</cp:coreProperties>
</file>