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08" r:id="rId2"/>
    <p:sldMasterId id="2147483744" r:id="rId3"/>
    <p:sldMasterId id="2147483756" r:id="rId4"/>
    <p:sldMasterId id="2147483768" r:id="rId5"/>
    <p:sldMasterId id="2147483780" r:id="rId6"/>
    <p:sldMasterId id="2147483804" r:id="rId7"/>
    <p:sldMasterId id="2147483840" r:id="rId8"/>
  </p:sldMasterIdLst>
  <p:notesMasterIdLst>
    <p:notesMasterId r:id="rId24"/>
  </p:notesMasterIdLst>
  <p:handoutMasterIdLst>
    <p:handoutMasterId r:id="rId25"/>
  </p:handoutMasterIdLst>
  <p:sldIdLst>
    <p:sldId id="256" r:id="rId9"/>
    <p:sldId id="275" r:id="rId10"/>
    <p:sldId id="269" r:id="rId11"/>
    <p:sldId id="259" r:id="rId12"/>
    <p:sldId id="271" r:id="rId13"/>
    <p:sldId id="260" r:id="rId14"/>
    <p:sldId id="261" r:id="rId15"/>
    <p:sldId id="267" r:id="rId16"/>
    <p:sldId id="265" r:id="rId17"/>
    <p:sldId id="268" r:id="rId18"/>
    <p:sldId id="263" r:id="rId19"/>
    <p:sldId id="272" r:id="rId20"/>
    <p:sldId id="273" r:id="rId21"/>
    <p:sldId id="274" r:id="rId22"/>
    <p:sldId id="26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8" autoAdjust="0"/>
    <p:restoredTop sz="98699" autoAdjust="0"/>
  </p:normalViewPr>
  <p:slideViewPr>
    <p:cSldViewPr>
      <p:cViewPr varScale="1">
        <p:scale>
          <a:sx n="42" d="100"/>
          <a:sy n="42" d="100"/>
        </p:scale>
        <p:origin x="51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3258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theme" Target="theme/theme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1421B7-AEF9-4706-894E-3036308C926F}" type="datetimeFigureOut">
              <a:rPr lang="ru-RU" smtClean="0"/>
              <a:pPr/>
              <a:t>11.10.2021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216CA-91BE-4B18-9839-D6B68B36AEE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75626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C3E71F-910E-4C67-9CAE-F811E6C43094}" type="datetimeFigureOut">
              <a:rPr lang="ru-RU" smtClean="0"/>
              <a:pPr/>
              <a:t>11.10.2021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1E0C0D-C760-4771-8DDE-E7A715BAE9AF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756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‹№›</a:t>
            </a:fld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‹№›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‹№›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‹№›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‹№›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D21D778-B565-4D7E-94D7-64010A445B68}" type="datetimeFigureOut">
              <a:rPr lang="en-US" smtClean="0"/>
              <a:pPr/>
              <a:t>10/11/2021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‹№›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‹№›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D21D778-B565-4D7E-94D7-64010A445B68}" type="datetimeFigureOut">
              <a:rPr lang="en-US" smtClean="0"/>
              <a:pPr/>
              <a:t>10/11/2021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‹№›</a:t>
            </a:fld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10/11/2021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/>
              <a:t>‹№›</a:t>
            </a:fld>
            <a:endParaRPr kumimoji="0" lang="en-US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10/11/2021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‹№›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10/11/2021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‹№›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10/11/2021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‹№›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10/11/2021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‹№›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10/11/2021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‹№›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10/11/2021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‹№›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10/11/2021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‹№›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10/11/2021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‹№›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Layout" Target="../slideLayouts/slideLayout57.xml"/><Relationship Id="rId1" Type="http://schemas.openxmlformats.org/officeDocument/2006/relationships/themeOverride" Target="../theme/themeOverrid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https://sites.google.com/site/easyphisicks/3-zakon-nutona/image004.gif?attredirects=0" TargetMode="External"/><Relationship Id="rId1" Type="http://schemas.openxmlformats.org/officeDocument/2006/relationships/slideLayout" Target="../slideLayouts/slideLayout79.xml"/><Relationship Id="rId5" Type="http://schemas.openxmlformats.org/officeDocument/2006/relationships/image" Target="../media/image18.png"/><Relationship Id="rId4" Type="http://schemas.openxmlformats.org/officeDocument/2006/relationships/hyperlink" Target="https://sites.google.com/site/easyphisicks/3-zakon-nutona/image008.gif?attredirects=0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hyperlink" Target="https://sites.google.com/site/easyphisicks/3-zakon-nutona/image016.gif?attredirects=0" TargetMode="External"/><Relationship Id="rId1" Type="http://schemas.openxmlformats.org/officeDocument/2006/relationships/slideLayout" Target="../slideLayouts/slideLayout79.xml"/><Relationship Id="rId5" Type="http://schemas.openxmlformats.org/officeDocument/2006/relationships/image" Target="../media/image20.png"/><Relationship Id="rId4" Type="http://schemas.openxmlformats.org/officeDocument/2006/relationships/hyperlink" Target="https://sites.google.com/site/easyphisicks/3-zakon-nutona/image018.png?attredirects=0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539552" y="764704"/>
            <a:ext cx="7632848" cy="5256584"/>
          </a:xfrm>
        </p:spPr>
        <p:txBody>
          <a:bodyPr>
            <a:normAutofit/>
          </a:bodyPr>
          <a:lstStyle/>
          <a:p>
            <a:r>
              <a:rPr lang="uk-UA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Інерціальні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системи </a:t>
            </a:r>
            <a:r>
              <a:rPr lang="uk-UA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відліку.Сила.Маса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b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Закони    Ньютона.</a:t>
            </a:r>
            <a:b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Фізика 10 клас</a:t>
            </a:r>
            <a:b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13.10.2021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Принцип відносності Ейнштейна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488" y="1643050"/>
            <a:ext cx="6072198" cy="5214950"/>
          </a:xfrm>
        </p:spPr>
        <p:txBody>
          <a:bodyPr>
            <a:normAutofit lnSpcReduction="10000"/>
          </a:bodyPr>
          <a:lstStyle/>
          <a:p>
            <a:pPr algn="r"/>
            <a:r>
              <a:rPr lang="uk-UA" dirty="0" smtClean="0"/>
              <a:t>Робиться припущення, що взаємодія між тілами поширюється з скінченною силою. Цей принцип лежить в основі системи відліку, створеної Ейнштейном. Як наслідок, в цій теорії поняття абсолютного </a:t>
            </a:r>
            <a:r>
              <a:rPr lang="ru-RU" dirty="0" smtClean="0"/>
              <a:t>часу немає – одна і та ж подія відбувається (триває ) різний час в різних системах відліку.</a:t>
            </a:r>
            <a:endParaRPr lang="ru-RU" dirty="0"/>
          </a:p>
        </p:txBody>
      </p:sp>
      <p:pic>
        <p:nvPicPr>
          <p:cNvPr id="32769" name="Picture 1" descr="C:\Users\TEST\Saved Games\Desktop\images-1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087270">
            <a:off x="199573" y="1776414"/>
            <a:ext cx="2973816" cy="290831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2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736"/>
            <a:ext cx="8858312" cy="5214974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uk-UA" b="1" i="1" dirty="0" smtClean="0"/>
              <a:t>Прискорення матеріальної точки прямо пропорційне силі, що на неї діє, та направлене в сторону дії цієї сили</a:t>
            </a:r>
            <a:endParaRPr lang="ru-RU" b="1" dirty="0" smtClean="0"/>
          </a:p>
          <a:p>
            <a:r>
              <a:rPr lang="uk-UA" dirty="0" smtClean="0"/>
              <a:t>Математично це формулювання може бути записано так:</a:t>
            </a:r>
          </a:p>
          <a:p>
            <a:endParaRPr lang="ru-RU" dirty="0" smtClean="0"/>
          </a:p>
          <a:p>
            <a:pPr>
              <a:buNone/>
            </a:pPr>
            <a:r>
              <a:rPr lang="uk-UA" dirty="0" smtClean="0"/>
              <a:t>     </a:t>
            </a:r>
            <a:r>
              <a:rPr lang="en-US" b="1" dirty="0" smtClean="0"/>
              <a:t>F=ma</a:t>
            </a:r>
            <a:r>
              <a:rPr lang="uk-UA" b="1" dirty="0" smtClean="0"/>
              <a:t>  </a:t>
            </a:r>
            <a:r>
              <a:rPr lang="uk-UA" dirty="0" smtClean="0"/>
              <a:t>                         </a:t>
            </a:r>
            <a:r>
              <a:rPr lang="ru-RU" dirty="0" smtClean="0"/>
              <a:t>                         </a:t>
            </a:r>
          </a:p>
          <a:p>
            <a:pPr>
              <a:buNone/>
            </a:pPr>
            <a:r>
              <a:rPr lang="ru-RU" dirty="0" smtClean="0"/>
              <a:t>                                                    </a:t>
            </a:r>
          </a:p>
          <a:p>
            <a:pPr>
              <a:buNone/>
            </a:pPr>
            <a:r>
              <a:rPr lang="uk-UA" dirty="0" smtClean="0"/>
              <a:t>     де</a:t>
            </a:r>
            <a:endParaRPr lang="ru-RU" dirty="0" smtClean="0"/>
          </a:p>
          <a:p>
            <a:pPr lvl="0">
              <a:buNone/>
            </a:pPr>
            <a:r>
              <a:rPr lang="uk-UA" b="1" dirty="0" smtClean="0"/>
              <a:t>     F</a:t>
            </a:r>
            <a:r>
              <a:rPr lang="uk-UA" dirty="0" smtClean="0"/>
              <a:t> — сила, яка діє на тіло</a:t>
            </a:r>
          </a:p>
          <a:p>
            <a:pPr lvl="0">
              <a:buNone/>
            </a:pPr>
            <a:r>
              <a:rPr lang="uk-UA" dirty="0" smtClean="0"/>
              <a:t>     </a:t>
            </a:r>
            <a:r>
              <a:rPr lang="uk-UA" b="1" dirty="0" smtClean="0"/>
              <a:t>a</a:t>
            </a:r>
            <a:r>
              <a:rPr lang="uk-UA" dirty="0" smtClean="0"/>
              <a:t> — прискорення</a:t>
            </a:r>
            <a:endParaRPr lang="ru-RU" dirty="0" smtClean="0"/>
          </a:p>
          <a:p>
            <a:pPr lvl="0">
              <a:buNone/>
            </a:pPr>
            <a:r>
              <a:rPr lang="uk-UA" i="1" dirty="0" smtClean="0"/>
              <a:t>     </a:t>
            </a:r>
            <a:r>
              <a:rPr lang="uk-UA" b="1" i="1" dirty="0" smtClean="0"/>
              <a:t>m </a:t>
            </a:r>
            <a:r>
              <a:rPr lang="en-US" b="1" dirty="0" smtClean="0"/>
              <a:t>-</a:t>
            </a:r>
            <a:r>
              <a:rPr lang="uk-UA" dirty="0" smtClean="0"/>
              <a:t>маса 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uk-UA" dirty="0" smtClean="0"/>
              <a:t>     Це рівняння фактично означає, що чим більша за абсолютним значенням сила буде прикладена до тіла, тим більшим буде його прискорення. Параметр </a:t>
            </a:r>
            <a:r>
              <a:rPr lang="uk-UA" i="1" dirty="0" smtClean="0"/>
              <a:t>m</a:t>
            </a:r>
            <a:r>
              <a:rPr lang="uk-UA" dirty="0" smtClean="0"/>
              <a:t> або маса в цьому рівнянні — це насправді коефіцієнт пропорційності, який характеризує інерційні властивості об'єкта.</a:t>
            </a:r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1122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Другий закон Ньютона: базовий закон динаміки</a:t>
            </a:r>
            <a:endParaRPr lang="ru-RU" dirty="0"/>
          </a:p>
        </p:txBody>
      </p:sp>
      <p:pic>
        <p:nvPicPr>
          <p:cNvPr id="6" name="Рисунок 5" descr="\mathbf{p}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4143380"/>
            <a:ext cx="214314" cy="28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80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800" decel="100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800" decel="100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Приклади другого закону Ньютона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7467600" cy="4525963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Приклади прояву другого закону Ньютона трапляються на кожному кроці. Електровоз розганяє потяг із тим меншим прискоренням, чим більша загальна маса потяга. </a:t>
            </a:r>
          </a:p>
          <a:p>
            <a:r>
              <a:rPr lang="uk-UA" dirty="0" smtClean="0"/>
              <a:t>Відштовхуючи з однаковою силою від берега порожній і важко навантажений човен, можна змусити перший із них рухатися з більшим прискоренням ніж другий.</a:t>
            </a:r>
          </a:p>
          <a:p>
            <a:r>
              <a:rPr lang="uk-UA" dirty="0" smtClean="0"/>
              <a:t>Як приклад застосування 2-го закону Ньютона можна розглянути вимірювання маси тіла за допомогою зважування.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FFC0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142852"/>
            <a:ext cx="7772400" cy="914400"/>
          </a:xfrm>
        </p:spPr>
        <p:txBody>
          <a:bodyPr/>
          <a:lstStyle/>
          <a:p>
            <a:r>
              <a:rPr lang="uk-UA" dirty="0" smtClean="0"/>
              <a:t>Третій закон Ньютона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85789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Коли </a:t>
            </a:r>
            <a:r>
              <a:rPr lang="ru-RU" sz="2400" dirty="0" err="1" smtClean="0"/>
              <a:t>будь-яке</a:t>
            </a:r>
            <a:r>
              <a:rPr lang="ru-RU" sz="2400" dirty="0" smtClean="0"/>
              <a:t> </a:t>
            </a:r>
            <a:r>
              <a:rPr lang="ru-RU" sz="2400" dirty="0" err="1" smtClean="0"/>
              <a:t>тіло</a:t>
            </a:r>
            <a:r>
              <a:rPr lang="ru-RU" sz="2400" dirty="0" smtClean="0"/>
              <a:t> </a:t>
            </a:r>
            <a:r>
              <a:rPr lang="ru-RU" sz="2400" dirty="0" err="1" smtClean="0"/>
              <a:t>діє</a:t>
            </a:r>
            <a:r>
              <a:rPr lang="ru-RU" sz="2400" dirty="0" smtClean="0"/>
              <a:t> на </a:t>
            </a:r>
            <a:r>
              <a:rPr lang="ru-RU" sz="2400" dirty="0" err="1" smtClean="0"/>
              <a:t>інше</a:t>
            </a:r>
            <a:r>
              <a:rPr lang="ru-RU" sz="2400" dirty="0" smtClean="0"/>
              <a:t>, відбувається не одностороння </a:t>
            </a:r>
            <a:r>
              <a:rPr lang="ru-RU" sz="2400" dirty="0" err="1" smtClean="0"/>
              <a:t>дія</a:t>
            </a:r>
            <a:r>
              <a:rPr lang="ru-RU" sz="2400" dirty="0" smtClean="0"/>
              <a:t>, а </a:t>
            </a:r>
            <a:r>
              <a:rPr lang="ru-RU" sz="2400" dirty="0" err="1" smtClean="0"/>
              <a:t>взаємодія</a:t>
            </a:r>
            <a:r>
              <a:rPr lang="ru-RU" sz="2400" dirty="0" smtClean="0"/>
              <a:t> </a:t>
            </a:r>
            <a:r>
              <a:rPr lang="ru-RU" sz="2400" dirty="0" err="1" smtClean="0"/>
              <a:t>тіл</a:t>
            </a:r>
            <a:r>
              <a:rPr lang="ru-RU" sz="2400" dirty="0" smtClean="0"/>
              <a:t>. Сили </a:t>
            </a:r>
            <a:r>
              <a:rPr lang="ru-RU" sz="2400" dirty="0" err="1" smtClean="0"/>
              <a:t>такої</a:t>
            </a:r>
            <a:r>
              <a:rPr lang="ru-RU" sz="2400" dirty="0" smtClean="0"/>
              <a:t> взаємодії між </a:t>
            </a:r>
            <a:r>
              <a:rPr lang="ru-RU" sz="2400" dirty="0" err="1" smtClean="0"/>
              <a:t>тілами</a:t>
            </a:r>
            <a:r>
              <a:rPr lang="ru-RU" sz="2400" dirty="0" smtClean="0"/>
              <a:t> мають </a:t>
            </a:r>
            <a:r>
              <a:rPr lang="ru-RU" sz="2400" dirty="0" err="1" smtClean="0"/>
              <a:t>однакову</a:t>
            </a:r>
            <a:r>
              <a:rPr lang="ru-RU" sz="2400" dirty="0" smtClean="0"/>
              <a:t> природу, з'являються і </a:t>
            </a:r>
            <a:r>
              <a:rPr lang="ru-RU" sz="2400" dirty="0" err="1" smtClean="0"/>
              <a:t>зникають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одночасно</a:t>
            </a:r>
            <a:r>
              <a:rPr lang="ru-RU" sz="2400" dirty="0" smtClean="0"/>
              <a:t>. Під час взаємодії </a:t>
            </a:r>
            <a:r>
              <a:rPr lang="ru-RU" sz="2400" dirty="0" err="1" smtClean="0"/>
              <a:t>двох</a:t>
            </a:r>
            <a:r>
              <a:rPr lang="ru-RU" sz="2400" dirty="0" smtClean="0"/>
              <a:t> </a:t>
            </a:r>
            <a:r>
              <a:rPr lang="ru-RU" sz="2400" dirty="0" err="1" smtClean="0"/>
              <a:t>тіл</a:t>
            </a:r>
            <a:r>
              <a:rPr lang="ru-RU" sz="2400" dirty="0" smtClean="0"/>
              <a:t> (рис. 9) </a:t>
            </a:r>
            <a:r>
              <a:rPr lang="ru-RU" sz="2400" dirty="0" err="1" smtClean="0"/>
              <a:t>обидва</a:t>
            </a:r>
            <a:r>
              <a:rPr lang="ru-RU" sz="2400" dirty="0" smtClean="0"/>
              <a:t> </a:t>
            </a:r>
            <a:r>
              <a:rPr lang="ru-RU" sz="2400" dirty="0" err="1" smtClean="0"/>
              <a:t>тіла</a:t>
            </a:r>
            <a:r>
              <a:rPr lang="ru-RU" sz="2400" dirty="0" smtClean="0"/>
              <a:t> </a:t>
            </a:r>
            <a:r>
              <a:rPr lang="ru-RU" sz="2400" dirty="0" err="1" smtClean="0"/>
              <a:t>набувають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прискорень</a:t>
            </a:r>
            <a:r>
              <a:rPr lang="ru-RU" sz="2400" dirty="0" smtClean="0"/>
              <a:t>, що </a:t>
            </a:r>
            <a:r>
              <a:rPr lang="ru-RU" sz="2400" dirty="0" err="1" smtClean="0"/>
              <a:t>напрямлені</a:t>
            </a:r>
            <a:r>
              <a:rPr lang="ru-RU" sz="2400" dirty="0" smtClean="0"/>
              <a:t> по </a:t>
            </a:r>
            <a:r>
              <a:rPr lang="ru-RU" sz="2400" dirty="0" err="1" smtClean="0"/>
              <a:t>одній</a:t>
            </a:r>
            <a:r>
              <a:rPr lang="ru-RU" sz="2400" dirty="0" smtClean="0"/>
              <a:t> </a:t>
            </a:r>
            <a:r>
              <a:rPr lang="ru-RU" sz="2400" dirty="0" err="1" smtClean="0"/>
              <a:t>прямій</a:t>
            </a:r>
            <a:r>
              <a:rPr lang="ru-RU" sz="2400" dirty="0" smtClean="0"/>
              <a:t> в </a:t>
            </a:r>
            <a:r>
              <a:rPr lang="ru-RU" sz="2400" dirty="0" err="1" smtClean="0"/>
              <a:t>протилежні</a:t>
            </a:r>
            <a:r>
              <a:rPr lang="ru-RU" sz="2400" dirty="0" smtClean="0"/>
              <a:t> боки.</a:t>
            </a:r>
          </a:p>
          <a:p>
            <a:endParaRPr lang="ru-RU" sz="2400" dirty="0" smtClean="0"/>
          </a:p>
          <a:p>
            <a:pPr marL="68580" indent="0">
              <a:buNone/>
            </a:pPr>
            <a:r>
              <a:rPr lang="ru-RU" dirty="0" smtClean="0"/>
              <a:t>                       </a:t>
            </a:r>
          </a:p>
          <a:p>
            <a:pPr>
              <a:buNone/>
            </a:pPr>
            <a:r>
              <a:rPr lang="ru-RU" dirty="0" smtClean="0"/>
              <a:t>   </a:t>
            </a:r>
            <a:endParaRPr lang="ru-RU" sz="2600" dirty="0" smtClean="0"/>
          </a:p>
          <a:p>
            <a:r>
              <a:rPr lang="ru-RU" sz="2600" dirty="0" err="1" smtClean="0"/>
              <a:t>Рівність</a:t>
            </a:r>
            <a:r>
              <a:rPr lang="ru-RU" sz="2600" dirty="0" smtClean="0"/>
              <a:t> (10) </a:t>
            </a:r>
            <a:r>
              <a:rPr lang="ru-RU" sz="2600" dirty="0" err="1" smtClean="0"/>
              <a:t>виражає</a:t>
            </a:r>
            <a:r>
              <a:rPr lang="ru-RU" sz="2600" dirty="0" smtClean="0"/>
              <a:t> </a:t>
            </a:r>
            <a:r>
              <a:rPr lang="ru-RU" sz="2600" dirty="0" err="1" smtClean="0"/>
              <a:t>третій</a:t>
            </a:r>
            <a:r>
              <a:rPr lang="ru-RU" sz="2600" dirty="0" smtClean="0"/>
              <a:t> закон Ньютона: </a:t>
            </a:r>
            <a:r>
              <a:rPr lang="ru-RU" sz="2600" dirty="0" err="1" smtClean="0"/>
              <a:t>тіла</a:t>
            </a:r>
            <a:r>
              <a:rPr lang="ru-RU" sz="2600" dirty="0" smtClean="0"/>
              <a:t> </a:t>
            </a:r>
            <a:r>
              <a:rPr lang="ru-RU" sz="2600" dirty="0" err="1" smtClean="0"/>
              <a:t>взаємодіють</a:t>
            </a:r>
            <a:r>
              <a:rPr lang="ru-RU" sz="2600" dirty="0" smtClean="0"/>
              <a:t> одне з одним із силами, </a:t>
            </a:r>
            <a:r>
              <a:rPr lang="ru-RU" sz="2600" dirty="0" err="1" smtClean="0"/>
              <a:t>однаковими</a:t>
            </a:r>
            <a:r>
              <a:rPr lang="ru-RU" sz="2600" dirty="0" smtClean="0"/>
              <a:t> за модулем і </a:t>
            </a:r>
            <a:r>
              <a:rPr lang="ru-RU" sz="2600" dirty="0" err="1" smtClean="0"/>
              <a:t>протилежними</a:t>
            </a:r>
            <a:r>
              <a:rPr lang="ru-RU" sz="2600" dirty="0" smtClean="0"/>
              <a:t> за </a:t>
            </a:r>
            <a:r>
              <a:rPr lang="ru-RU" sz="2600" dirty="0" err="1" smtClean="0"/>
              <a:t>напрямом</a:t>
            </a:r>
            <a:r>
              <a:rPr lang="ru-RU" sz="2600" dirty="0" smtClean="0"/>
              <a:t> та </a:t>
            </a:r>
            <a:r>
              <a:rPr lang="ru-RU" sz="2600" dirty="0" err="1" smtClean="0"/>
              <a:t>напрямленими</a:t>
            </a:r>
            <a:r>
              <a:rPr lang="ru-RU" sz="2600" dirty="0" smtClean="0"/>
              <a:t> </a:t>
            </a:r>
            <a:r>
              <a:rPr lang="ru-RU" sz="2600" dirty="0" err="1" smtClean="0"/>
              <a:t>вздовж</a:t>
            </a:r>
            <a:r>
              <a:rPr lang="ru-RU" sz="2600" dirty="0" smtClean="0"/>
              <a:t> </a:t>
            </a:r>
            <a:r>
              <a:rPr lang="ru-RU" sz="2600" dirty="0" err="1" smtClean="0"/>
              <a:t>однієї</a:t>
            </a:r>
            <a:r>
              <a:rPr lang="ru-RU" sz="2600" dirty="0" smtClean="0"/>
              <a:t> </a:t>
            </a:r>
            <a:r>
              <a:rPr lang="ru-RU" sz="2600" dirty="0" err="1" smtClean="0"/>
              <a:t>прямої</a:t>
            </a:r>
            <a:r>
              <a:rPr lang="ru-RU" sz="2600" dirty="0" smtClean="0"/>
              <a:t>.</a:t>
            </a:r>
          </a:p>
          <a:p>
            <a:endParaRPr lang="ru-RU" dirty="0" smtClean="0"/>
          </a:p>
        </p:txBody>
      </p:sp>
      <p:pic>
        <p:nvPicPr>
          <p:cNvPr id="5" name="Рисунок 4" descr="https://sites.google.com/site/easyphisicks/_/rsrc/1323984164620/3-zakon-nutona/image004.gif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54442" y="3071810"/>
            <a:ext cx="1317358" cy="927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s://sites.google.com/site/easyphisicks/_/rsrc/1323984187878/3-zakon-nutona/image008.gif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71918" y="3071810"/>
            <a:ext cx="1643074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DCEBF5"/>
            </a:gs>
            <a:gs pos="8000">
              <a:srgbClr val="83A7C3"/>
            </a:gs>
            <a:gs pos="13000">
              <a:srgbClr val="768FB9"/>
            </a:gs>
            <a:gs pos="21001">
              <a:srgbClr val="83A7C3"/>
            </a:gs>
            <a:gs pos="52000">
              <a:srgbClr val="FFFFFF"/>
            </a:gs>
            <a:gs pos="56000">
              <a:srgbClr val="9C6563"/>
            </a:gs>
            <a:gs pos="58000">
              <a:srgbClr val="80302D"/>
            </a:gs>
            <a:gs pos="71001">
              <a:srgbClr val="C0524E"/>
            </a:gs>
            <a:gs pos="94000">
              <a:srgbClr val="EBDAD4"/>
            </a:gs>
            <a:gs pos="100000">
              <a:srgbClr val="55261C"/>
            </a:gs>
          </a:gsLst>
          <a:lin ang="2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329642" cy="1069298"/>
          </a:xfrm>
        </p:spPr>
        <p:txBody>
          <a:bodyPr/>
          <a:lstStyle/>
          <a:p>
            <a:r>
              <a:rPr lang="ru-RU" sz="3600" b="1" i="1" dirty="0" err="1" smtClean="0"/>
              <a:t>Приклади</a:t>
            </a:r>
            <a:r>
              <a:rPr lang="ru-RU" sz="3600" b="1" i="1" dirty="0" smtClean="0"/>
              <a:t>, що </a:t>
            </a:r>
            <a:r>
              <a:rPr lang="ru-RU" sz="3600" b="1" i="1" dirty="0" err="1" smtClean="0"/>
              <a:t>ілюструють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третій</a:t>
            </a:r>
            <a:r>
              <a:rPr lang="ru-RU" sz="3600" b="1" i="1" dirty="0" smtClean="0"/>
              <a:t> закон Ньютона</a:t>
            </a:r>
            <a:endParaRPr lang="ru-RU" sz="36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85784" y="1071546"/>
            <a:ext cx="9429784" cy="4929222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err="1" smtClean="0"/>
              <a:t>Візьмемо</a:t>
            </a:r>
            <a:r>
              <a:rPr lang="ru-RU" b="1" dirty="0" smtClean="0"/>
              <a:t> в руки два </a:t>
            </a:r>
            <a:r>
              <a:rPr lang="ru-RU" b="1" dirty="0" err="1" smtClean="0"/>
              <a:t>однакові</a:t>
            </a:r>
            <a:r>
              <a:rPr lang="ru-RU" b="1" dirty="0" smtClean="0"/>
              <a:t> </a:t>
            </a:r>
            <a:r>
              <a:rPr lang="ru-RU" b="1" dirty="0" err="1" smtClean="0"/>
              <a:t>динамометри</a:t>
            </a:r>
            <a:r>
              <a:rPr lang="ru-RU" b="1" dirty="0" smtClean="0"/>
              <a:t>, </a:t>
            </a:r>
            <a:r>
              <a:rPr lang="ru-RU" b="1" dirty="0" err="1" smtClean="0"/>
              <a:t>зчепимо</a:t>
            </a:r>
            <a:r>
              <a:rPr lang="ru-RU" b="1" dirty="0" smtClean="0"/>
              <a:t> їх </a:t>
            </a:r>
            <a:r>
              <a:rPr lang="ru-RU" b="1" dirty="0" err="1" smtClean="0"/>
              <a:t>гачками</a:t>
            </a:r>
            <a:r>
              <a:rPr lang="ru-RU" b="1" dirty="0" smtClean="0"/>
              <a:t> і </a:t>
            </a:r>
            <a:r>
              <a:rPr lang="ru-RU" b="1" dirty="0" err="1" smtClean="0"/>
              <a:t>будемо</a:t>
            </a:r>
            <a:r>
              <a:rPr lang="ru-RU" b="1" dirty="0" smtClean="0"/>
              <a:t> </a:t>
            </a:r>
            <a:r>
              <a:rPr lang="ru-RU" b="1" dirty="0" err="1" smtClean="0"/>
              <a:t>тягти</a:t>
            </a:r>
            <a:r>
              <a:rPr lang="ru-RU" b="1" dirty="0" smtClean="0"/>
              <a:t> в різні боки (рис.10). </a:t>
            </a:r>
            <a:r>
              <a:rPr lang="ru-RU" b="1" dirty="0" err="1" smtClean="0"/>
              <a:t>Обидва</a:t>
            </a:r>
            <a:r>
              <a:rPr lang="ru-RU" b="1" dirty="0" smtClean="0"/>
              <a:t> </a:t>
            </a:r>
            <a:r>
              <a:rPr lang="ru-RU" b="1" dirty="0" err="1" smtClean="0"/>
              <a:t>динамометри</a:t>
            </a:r>
            <a:r>
              <a:rPr lang="ru-RU" b="1" dirty="0" smtClean="0"/>
              <a:t> </a:t>
            </a:r>
            <a:r>
              <a:rPr lang="ru-RU" b="1" dirty="0" err="1" smtClean="0"/>
              <a:t>покажуть</a:t>
            </a:r>
            <a:r>
              <a:rPr lang="ru-RU" b="1" dirty="0" smtClean="0"/>
              <a:t> </a:t>
            </a:r>
            <a:r>
              <a:rPr lang="ru-RU" b="1" dirty="0" err="1" smtClean="0"/>
              <a:t>однакові</a:t>
            </a:r>
            <a:r>
              <a:rPr lang="ru-RU" b="1" dirty="0" smtClean="0"/>
              <a:t> за модулем сили натягу, тобто</a:t>
            </a:r>
          </a:p>
          <a:p>
            <a:r>
              <a:rPr lang="ru-RU" b="1" dirty="0" smtClean="0"/>
              <a:t> </a:t>
            </a:r>
            <a:r>
              <a:rPr lang="ru-RU" b="1" dirty="0" err="1" smtClean="0"/>
              <a:t>Поставимо</a:t>
            </a:r>
            <a:r>
              <a:rPr lang="ru-RU" b="1" dirty="0" smtClean="0"/>
              <a:t> на </a:t>
            </a:r>
            <a:r>
              <a:rPr lang="ru-RU" b="1" dirty="0" err="1" smtClean="0"/>
              <a:t>горизонтальну</a:t>
            </a:r>
            <a:r>
              <a:rPr lang="ru-RU" b="1" dirty="0" smtClean="0"/>
              <a:t> </a:t>
            </a:r>
            <a:r>
              <a:rPr lang="ru-RU" b="1" dirty="0" err="1" smtClean="0"/>
              <a:t>поверхню</a:t>
            </a:r>
            <a:r>
              <a:rPr lang="ru-RU" b="1" dirty="0" smtClean="0"/>
              <a:t> два </a:t>
            </a:r>
            <a:r>
              <a:rPr lang="ru-RU" b="1" dirty="0" err="1" smtClean="0"/>
              <a:t>однакові</a:t>
            </a:r>
            <a:r>
              <a:rPr lang="ru-RU" b="1" dirty="0" smtClean="0"/>
              <a:t> </a:t>
            </a:r>
            <a:r>
              <a:rPr lang="ru-RU" b="1" dirty="0" err="1" smtClean="0"/>
              <a:t>візки</a:t>
            </a:r>
            <a:r>
              <a:rPr lang="ru-RU" b="1" dirty="0" smtClean="0"/>
              <a:t> і за допомогою </a:t>
            </a:r>
            <a:r>
              <a:rPr lang="ru-RU" b="1" dirty="0" err="1" smtClean="0"/>
              <a:t>двох</a:t>
            </a:r>
            <a:r>
              <a:rPr lang="ru-RU" b="1" dirty="0" smtClean="0"/>
              <a:t> </a:t>
            </a:r>
            <a:r>
              <a:rPr lang="ru-RU" b="1" dirty="0" err="1" smtClean="0"/>
              <a:t>однакових</a:t>
            </a:r>
            <a:r>
              <a:rPr lang="ru-RU" b="1" dirty="0" smtClean="0"/>
              <a:t> </a:t>
            </a:r>
            <a:r>
              <a:rPr lang="ru-RU" b="1" dirty="0" err="1" smtClean="0"/>
              <a:t>динамометрів</a:t>
            </a:r>
            <a:r>
              <a:rPr lang="ru-RU" b="1" dirty="0" smtClean="0"/>
              <a:t> </a:t>
            </a:r>
            <a:r>
              <a:rPr lang="ru-RU" b="1" dirty="0" err="1" smtClean="0"/>
              <a:t>прикріпимо</a:t>
            </a:r>
            <a:r>
              <a:rPr lang="ru-RU" b="1" dirty="0" smtClean="0"/>
              <a:t> їх до </a:t>
            </a:r>
            <a:r>
              <a:rPr lang="ru-RU" b="1" dirty="0" err="1" smtClean="0"/>
              <a:t>вертикальних</a:t>
            </a:r>
            <a:r>
              <a:rPr lang="ru-RU" b="1" dirty="0" smtClean="0"/>
              <a:t> </a:t>
            </a:r>
            <a:r>
              <a:rPr lang="ru-RU" b="1" dirty="0" err="1" smtClean="0"/>
              <a:t>стояків</a:t>
            </a:r>
            <a:r>
              <a:rPr lang="ru-RU" b="1" dirty="0" smtClean="0"/>
              <a:t>. На один </a:t>
            </a:r>
            <a:r>
              <a:rPr lang="ru-RU" b="1" dirty="0" err="1" smtClean="0"/>
              <a:t>візок</a:t>
            </a:r>
            <a:r>
              <a:rPr lang="ru-RU" b="1" dirty="0" smtClean="0"/>
              <a:t> </a:t>
            </a:r>
            <a:r>
              <a:rPr lang="ru-RU" b="1" dirty="0" err="1" smtClean="0"/>
              <a:t>покладемо</a:t>
            </a:r>
            <a:r>
              <a:rPr lang="ru-RU" b="1" dirty="0" smtClean="0"/>
              <a:t> кусок </a:t>
            </a:r>
            <a:r>
              <a:rPr lang="ru-RU" b="1" dirty="0" err="1" smtClean="0"/>
              <a:t>металу</a:t>
            </a:r>
            <a:r>
              <a:rPr lang="ru-RU" b="1" dirty="0" smtClean="0"/>
              <a:t>, а на </a:t>
            </a:r>
            <a:r>
              <a:rPr lang="ru-RU" b="1" dirty="0" err="1" smtClean="0"/>
              <a:t>другий</a:t>
            </a:r>
            <a:r>
              <a:rPr lang="ru-RU" b="1" dirty="0" smtClean="0"/>
              <a:t> -</a:t>
            </a:r>
            <a:r>
              <a:rPr lang="ru-RU" b="1" dirty="0" err="1" smtClean="0"/>
              <a:t>магніт</a:t>
            </a:r>
            <a:r>
              <a:rPr lang="ru-RU" b="1" dirty="0" smtClean="0"/>
              <a:t> (рис.11). </a:t>
            </a:r>
            <a:r>
              <a:rPr lang="ru-RU" b="1" dirty="0" err="1" smtClean="0"/>
              <a:t>Обидва</a:t>
            </a:r>
            <a:r>
              <a:rPr lang="ru-RU" b="1" dirty="0" smtClean="0"/>
              <a:t> </a:t>
            </a:r>
            <a:r>
              <a:rPr lang="ru-RU" b="1" dirty="0" err="1" smtClean="0"/>
              <a:t>візки</a:t>
            </a:r>
            <a:r>
              <a:rPr lang="ru-RU" b="1" dirty="0" smtClean="0"/>
              <a:t> </a:t>
            </a:r>
            <a:r>
              <a:rPr lang="ru-RU" b="1" dirty="0" err="1" smtClean="0"/>
              <a:t>рушать</a:t>
            </a:r>
            <a:r>
              <a:rPr lang="ru-RU" b="1" dirty="0" smtClean="0"/>
              <a:t> </a:t>
            </a:r>
            <a:r>
              <a:rPr lang="ru-RU" b="1" dirty="0" err="1" smtClean="0"/>
              <a:t>назустріч</a:t>
            </a:r>
            <a:r>
              <a:rPr lang="ru-RU" b="1" dirty="0" smtClean="0"/>
              <a:t> один одному й </a:t>
            </a:r>
            <a:r>
              <a:rPr lang="ru-RU" b="1" dirty="0" err="1" smtClean="0"/>
              <a:t>обидва</a:t>
            </a:r>
            <a:r>
              <a:rPr lang="ru-RU" b="1" dirty="0" smtClean="0"/>
              <a:t> </a:t>
            </a:r>
            <a:r>
              <a:rPr lang="ru-RU" b="1" dirty="0" err="1" smtClean="0"/>
              <a:t>динамометри</a:t>
            </a:r>
            <a:r>
              <a:rPr lang="ru-RU" b="1" dirty="0" smtClean="0"/>
              <a:t> </a:t>
            </a:r>
            <a:r>
              <a:rPr lang="ru-RU" b="1" dirty="0" err="1" smtClean="0"/>
              <a:t>покажуть</a:t>
            </a:r>
            <a:r>
              <a:rPr lang="ru-RU" b="1" dirty="0" smtClean="0"/>
              <a:t> </a:t>
            </a:r>
            <a:r>
              <a:rPr lang="ru-RU" b="1" dirty="0" err="1" smtClean="0"/>
              <a:t>однакові</a:t>
            </a:r>
            <a:r>
              <a:rPr lang="ru-RU" b="1" dirty="0" smtClean="0"/>
              <a:t> сили взаємодії, тобто </a:t>
            </a:r>
          </a:p>
          <a:p>
            <a:r>
              <a:rPr lang="ru-RU" b="1" dirty="0" smtClean="0"/>
              <a:t>Тобто, з </a:t>
            </a:r>
            <a:r>
              <a:rPr lang="ru-RU" b="1" dirty="0" err="1" smtClean="0"/>
              <a:t>якою</a:t>
            </a:r>
            <a:r>
              <a:rPr lang="ru-RU" b="1" dirty="0" smtClean="0"/>
              <a:t> силою </a:t>
            </a:r>
            <a:r>
              <a:rPr lang="ru-RU" b="1" dirty="0" err="1" smtClean="0"/>
              <a:t>магніт</a:t>
            </a:r>
            <a:r>
              <a:rPr lang="ru-RU" b="1" dirty="0" smtClean="0"/>
              <a:t> </a:t>
            </a:r>
            <a:r>
              <a:rPr lang="ru-RU" b="1" dirty="0" err="1" smtClean="0"/>
              <a:t>притягує</a:t>
            </a:r>
            <a:r>
              <a:rPr lang="ru-RU" b="1" dirty="0" smtClean="0"/>
              <a:t> кусок </a:t>
            </a:r>
            <a:r>
              <a:rPr lang="ru-RU" b="1" dirty="0" err="1" smtClean="0"/>
              <a:t>металу</a:t>
            </a:r>
            <a:r>
              <a:rPr lang="ru-RU" b="1" dirty="0" smtClean="0"/>
              <a:t>, з такою ж силою і метал </a:t>
            </a:r>
            <a:r>
              <a:rPr lang="ru-RU" b="1" dirty="0" err="1" smtClean="0"/>
              <a:t>притягає</a:t>
            </a:r>
            <a:r>
              <a:rPr lang="ru-RU" b="1" dirty="0" smtClean="0"/>
              <a:t> до себе </a:t>
            </a:r>
            <a:r>
              <a:rPr lang="ru-RU" b="1" dirty="0" err="1" smtClean="0"/>
              <a:t>магніт</a:t>
            </a:r>
            <a:r>
              <a:rPr lang="ru-RU" b="1" dirty="0" smtClean="0"/>
              <a:t>. </a:t>
            </a:r>
          </a:p>
          <a:p>
            <a:r>
              <a:rPr lang="ru-RU" b="1" dirty="0" smtClean="0"/>
              <a:t> </a:t>
            </a:r>
            <a:r>
              <a:rPr lang="ru-RU" b="1" dirty="0" err="1" smtClean="0"/>
              <a:t>Приклади</a:t>
            </a:r>
            <a:r>
              <a:rPr lang="ru-RU" b="1" dirty="0" smtClean="0"/>
              <a:t> </a:t>
            </a:r>
            <a:r>
              <a:rPr lang="ru-RU" b="1" dirty="0" err="1" smtClean="0"/>
              <a:t>показують</a:t>
            </a:r>
            <a:r>
              <a:rPr lang="ru-RU" b="1" dirty="0" smtClean="0"/>
              <a:t>, що </a:t>
            </a:r>
            <a:r>
              <a:rPr lang="ru-RU" b="1" dirty="0" err="1" smtClean="0"/>
              <a:t>третій</a:t>
            </a:r>
            <a:r>
              <a:rPr lang="ru-RU" b="1" dirty="0" smtClean="0"/>
              <a:t> закон Ньютона </a:t>
            </a:r>
            <a:r>
              <a:rPr lang="ru-RU" b="1" dirty="0" err="1" smtClean="0"/>
              <a:t>виконується</a:t>
            </a:r>
            <a:r>
              <a:rPr lang="ru-RU" b="1" dirty="0" smtClean="0"/>
              <a:t> як у </a:t>
            </a:r>
            <a:r>
              <a:rPr lang="ru-RU" b="1" dirty="0" err="1" smtClean="0"/>
              <a:t>разі</a:t>
            </a:r>
            <a:r>
              <a:rPr lang="ru-RU" b="1" dirty="0" smtClean="0"/>
              <a:t> взаємодії </a:t>
            </a:r>
            <a:r>
              <a:rPr lang="ru-RU" b="1" dirty="0" err="1" smtClean="0"/>
              <a:t>безпосередньо</a:t>
            </a:r>
            <a:r>
              <a:rPr lang="ru-RU" b="1" dirty="0" smtClean="0"/>
              <a:t> </a:t>
            </a:r>
            <a:r>
              <a:rPr lang="ru-RU" b="1" dirty="0" err="1" smtClean="0"/>
              <a:t>контактуючих</a:t>
            </a:r>
            <a:r>
              <a:rPr lang="ru-RU" b="1" dirty="0" smtClean="0"/>
              <a:t> </a:t>
            </a:r>
            <a:r>
              <a:rPr lang="ru-RU" b="1" dirty="0" err="1" smtClean="0"/>
              <a:t>тіл</a:t>
            </a:r>
            <a:r>
              <a:rPr lang="ru-RU" b="1" dirty="0" smtClean="0"/>
              <a:t>, так і у </a:t>
            </a:r>
            <a:r>
              <a:rPr lang="ru-RU" b="1" dirty="0" err="1" smtClean="0"/>
              <a:t>разі</a:t>
            </a:r>
            <a:r>
              <a:rPr lang="ru-RU" b="1" dirty="0" smtClean="0"/>
              <a:t> взаємодії </a:t>
            </a:r>
            <a:r>
              <a:rPr lang="ru-RU" b="1" dirty="0" err="1" smtClean="0"/>
              <a:t>тіл</a:t>
            </a:r>
            <a:r>
              <a:rPr lang="ru-RU" b="1" dirty="0" smtClean="0"/>
              <a:t> </a:t>
            </a:r>
            <a:r>
              <a:rPr lang="ru-RU" b="1" dirty="0" err="1" smtClean="0"/>
              <a:t>завдяки</a:t>
            </a:r>
            <a:r>
              <a:rPr lang="ru-RU" b="1" dirty="0" smtClean="0"/>
              <a:t> </a:t>
            </a:r>
            <a:r>
              <a:rPr lang="ru-RU" b="1" dirty="0" err="1" smtClean="0"/>
              <a:t>наявності</a:t>
            </a:r>
            <a:r>
              <a:rPr lang="ru-RU" b="1" dirty="0" smtClean="0"/>
              <a:t> </a:t>
            </a:r>
            <a:r>
              <a:rPr lang="ru-RU" b="1" dirty="0" err="1" smtClean="0"/>
              <a:t>магнітного</a:t>
            </a:r>
            <a:r>
              <a:rPr lang="ru-RU" b="1" dirty="0" smtClean="0"/>
              <a:t> поля. </a:t>
            </a:r>
            <a:r>
              <a:rPr lang="ru-RU" b="1" dirty="0" err="1" smtClean="0"/>
              <a:t>Найпростішим</a:t>
            </a:r>
            <a:r>
              <a:rPr lang="ru-RU" b="1" dirty="0" smtClean="0"/>
              <a:t> буде таке </a:t>
            </a:r>
            <a:r>
              <a:rPr lang="ru-RU" b="1" dirty="0" err="1" smtClean="0"/>
              <a:t>формулювання</a:t>
            </a:r>
            <a:r>
              <a:rPr lang="ru-RU" b="1" dirty="0" smtClean="0"/>
              <a:t> </a:t>
            </a:r>
            <a:r>
              <a:rPr lang="ru-RU" b="1" dirty="0" err="1" smtClean="0"/>
              <a:t>третього</a:t>
            </a:r>
            <a:r>
              <a:rPr lang="ru-RU" b="1" dirty="0" smtClean="0"/>
              <a:t> закону Ньютона: </a:t>
            </a:r>
            <a:r>
              <a:rPr lang="ru-RU" b="1" dirty="0" err="1" smtClean="0"/>
              <a:t>дія</a:t>
            </a:r>
            <a:r>
              <a:rPr lang="ru-RU" b="1" dirty="0" smtClean="0"/>
              <a:t> </a:t>
            </a:r>
            <a:r>
              <a:rPr lang="ru-RU" b="1" dirty="0" err="1" smtClean="0"/>
              <a:t>дорівнює</a:t>
            </a:r>
            <a:r>
              <a:rPr lang="ru-RU" b="1" dirty="0" smtClean="0"/>
              <a:t> </a:t>
            </a:r>
            <a:r>
              <a:rPr lang="ru-RU" b="1" dirty="0" err="1" smtClean="0"/>
              <a:t>протидії</a:t>
            </a:r>
            <a:r>
              <a:rPr lang="ru-RU" b="1" dirty="0" smtClean="0"/>
              <a:t>.</a:t>
            </a:r>
          </a:p>
          <a:p>
            <a:endParaRPr lang="ru-RU" b="1" dirty="0"/>
          </a:p>
        </p:txBody>
      </p:sp>
      <p:pic>
        <p:nvPicPr>
          <p:cNvPr id="4" name="Рисунок 3" descr="https://sites.google.com/site/easyphisicks/_/rsrc/1323984467610/3-zakon-nutona/image016.gif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1643050"/>
            <a:ext cx="819151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s://sites.google.com/site/easyphisicks/_/rsrc/1323984467610/3-zakon-nutona/image016.gif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3429000"/>
            <a:ext cx="785818" cy="28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s://sites.google.com/site/easyphisicks/_/rsrc/1323984626018/3-zakon-nutona/image018.png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28926" y="5643578"/>
            <a:ext cx="6072230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500"/>
                            </p:stCondLst>
                            <p:childTnLst>
                              <p:par>
                                <p:cTn id="31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857364"/>
            <a:ext cx="8643966" cy="2357454"/>
          </a:xfrm>
        </p:spPr>
        <p:txBody>
          <a:bodyPr>
            <a:prstTxWarp prst="textDeflate">
              <a:avLst/>
            </a:prstTxWarp>
            <a:normAutofit/>
          </a:bodyPr>
          <a:lstStyle/>
          <a:p>
            <a:r>
              <a:rPr lang="uk-UA" sz="8000" dirty="0" smtClean="0"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Дякую за увагу !</a:t>
            </a:r>
            <a:endParaRPr lang="ru-RU" sz="8000" dirty="0"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78408" lvl="3" indent="0">
              <a:buNone/>
            </a:pPr>
            <a:r>
              <a:rPr lang="uk-UA" sz="2800" dirty="0" smtClean="0">
                <a:solidFill>
                  <a:schemeClr val="bg1">
                    <a:lumMod val="10000"/>
                    <a:lumOff val="90000"/>
                  </a:schemeClr>
                </a:solidFill>
              </a:rPr>
              <a:t>Сьогодні ми починаєм вивчати динаміку</a:t>
            </a:r>
          </a:p>
          <a:p>
            <a:pPr marL="978408" lvl="3" indent="0">
              <a:buNone/>
            </a:pPr>
            <a:r>
              <a:rPr lang="uk-UA" sz="2800" dirty="0" smtClean="0">
                <a:solidFill>
                  <a:schemeClr val="bg1">
                    <a:lumMod val="10000"/>
                    <a:lumOff val="90000"/>
                  </a:schemeClr>
                </a:solidFill>
              </a:rPr>
              <a:t>Переглянувши презентацію, запишіть у зошит всі закони Ньютона</a:t>
            </a:r>
          </a:p>
          <a:p>
            <a:pPr marL="978408" lvl="3" indent="0">
              <a:buNone/>
            </a:pPr>
            <a:r>
              <a:rPr lang="uk-UA" sz="2800" dirty="0" smtClean="0">
                <a:solidFill>
                  <a:schemeClr val="bg1">
                    <a:lumMod val="10000"/>
                    <a:lumOff val="90000"/>
                  </a:schemeClr>
                </a:solidFill>
              </a:rPr>
              <a:t>Зверніть увагу на прояви  законів у житті</a:t>
            </a:r>
          </a:p>
          <a:p>
            <a:pPr marL="978408" lvl="3" indent="0">
              <a:buNone/>
            </a:pPr>
            <a:r>
              <a:rPr lang="uk-UA" sz="2800" b="1" dirty="0" smtClean="0">
                <a:solidFill>
                  <a:schemeClr val="bg1">
                    <a:lumMod val="10000"/>
                    <a:lumOff val="90000"/>
                  </a:schemeClr>
                </a:solidFill>
              </a:rPr>
              <a:t>Домашнє завдання :</a:t>
            </a:r>
          </a:p>
          <a:p>
            <a:pPr marL="978408" lvl="3" indent="0">
              <a:buNone/>
            </a:pPr>
            <a:r>
              <a:rPr lang="uk-UA" sz="2800" b="1" dirty="0" smtClean="0">
                <a:solidFill>
                  <a:schemeClr val="bg1">
                    <a:lumMod val="10000"/>
                    <a:lumOff val="90000"/>
                  </a:schemeClr>
                </a:solidFill>
              </a:rPr>
              <a:t>Опрацювати параграф </a:t>
            </a:r>
            <a:r>
              <a:rPr lang="uk-UA" sz="2800" dirty="0" smtClean="0">
                <a:solidFill>
                  <a:schemeClr val="bg1">
                    <a:lumMod val="10000"/>
                    <a:lumOff val="90000"/>
                  </a:schemeClr>
                </a:solidFill>
              </a:rPr>
              <a:t>9,10</a:t>
            </a:r>
          </a:p>
          <a:p>
            <a:pPr marL="978408" lvl="3" indent="0">
              <a:buNone/>
            </a:pPr>
            <a:r>
              <a:rPr lang="uk-UA" sz="2800" dirty="0" smtClean="0">
                <a:solidFill>
                  <a:schemeClr val="bg1">
                    <a:lumMod val="10000"/>
                    <a:lumOff val="90000"/>
                  </a:schemeClr>
                </a:solidFill>
              </a:rPr>
              <a:t>Вправа 9(1,2)</a:t>
            </a:r>
          </a:p>
          <a:p>
            <a:pPr marL="978408" lvl="3" indent="0">
              <a:buNone/>
            </a:pPr>
            <a:r>
              <a:rPr lang="uk-UA" sz="2800" dirty="0" smtClean="0">
                <a:solidFill>
                  <a:schemeClr val="bg1">
                    <a:lumMod val="10000"/>
                    <a:lumOff val="90000"/>
                  </a:schemeClr>
                </a:solidFill>
              </a:rPr>
              <a:t>Вправа 10 (дві задачі на вибір)</a:t>
            </a:r>
            <a:endParaRPr lang="uk-UA" sz="2800" dirty="0">
              <a:solidFill>
                <a:schemeClr val="bg1">
                  <a:lumMod val="10000"/>
                  <a:lumOff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111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Ісаак ньютон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298"/>
            <a:ext cx="6572264" cy="5357850"/>
          </a:xfrm>
        </p:spPr>
        <p:txBody>
          <a:bodyPr>
            <a:normAutofit fontScale="92500"/>
          </a:bodyPr>
          <a:lstStyle/>
          <a:p>
            <a:r>
              <a:rPr lang="uk-UA" dirty="0" smtClean="0"/>
              <a:t>Ісаак Ньютон – видатний англійський вчений, який заклав основи сучасного природознавства, творець класичної фізики. Його наукові праці належать до механіки, оптики, астрономії, математики. Сформулював основні закони механіки</a:t>
            </a:r>
            <a:r>
              <a:rPr lang="ru-RU" dirty="0" smtClean="0"/>
              <a:t>, відкрив корпускулярну теорію світла, розробив диференціальне та інтаргральне числення.</a:t>
            </a:r>
            <a:endParaRPr lang="uk-UA" dirty="0" smtClean="0"/>
          </a:p>
        </p:txBody>
      </p:sp>
      <p:pic>
        <p:nvPicPr>
          <p:cNvPr id="31745" name="Picture 1" descr="C:\Users\TEST\Saved Games\Desktop\images-3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475717">
            <a:off x="6329731" y="1104823"/>
            <a:ext cx="2337971" cy="321471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1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7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686800" cy="838200"/>
          </a:xfrm>
        </p:spPr>
        <p:txBody>
          <a:bodyPr/>
          <a:lstStyle/>
          <a:p>
            <a:r>
              <a:rPr lang="uk-UA" dirty="0" smtClean="0"/>
              <a:t>Важливість законів Ньютона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7215206" cy="5929354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 Закони Ньютона разом з його ж законом всесвітнього тяжіння та апаратом математичного аналізу вперше в свій час надали загальне та кількісне пояснення широкому спектру фізичних явищ, починаючи з особливостей руху маятника та закінчуючи орбітами Місяця та планет. Закон збереження імпульсу, який Ньютон вивів як наслідок своїх другого та третього законів, також став першим з відомих законом збереження.</a:t>
            </a:r>
            <a:endParaRPr lang="ru-RU" dirty="0" smtClean="0"/>
          </a:p>
          <a:p>
            <a:r>
              <a:rPr lang="uk-UA" dirty="0" smtClean="0"/>
              <a:t>Закони Ньютона піддавались експериментальній перевірці протягом більш як двохсот років. Для масштабів від 10</a:t>
            </a:r>
            <a:r>
              <a:rPr lang="uk-UA" baseline="30000" dirty="0" smtClean="0"/>
              <a:t>-6</a:t>
            </a:r>
            <a:r>
              <a:rPr lang="uk-UA" dirty="0" smtClean="0"/>
              <a:t> метра на швидкостях від 0 до 100 000 000 м/с вони дають задовільні результати. Але спеціальна теорія відносності Ейнштейна внесла свої корективи в закони Ньютона, розширивши в такому модифікованому вигляді сферу їхнього застосування, хоча для нерелятивістських фізичних об'єктів вигляд модифікованих законів Ньютона стає звичним.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738865">
            <a:off x="7008153" y="2356676"/>
            <a:ext cx="2179920" cy="164307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Приклад 1-го закону Ньютона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8992" y="1935480"/>
            <a:ext cx="5257808" cy="4922520"/>
          </a:xfrm>
        </p:spPr>
        <p:txBody>
          <a:bodyPr/>
          <a:lstStyle/>
          <a:p>
            <a:r>
              <a:rPr lang="uk-UA" dirty="0" smtClean="0"/>
              <a:t>З життєвого досвіду відомо, що причиною зміни швидкості тіла, тобто причиною прискорення, є дія іншого тіла. Наприклад, шайба починає рухатись по льоду під дією ключки; ця шайба зупиняється через деякий час від дії на неї сили тертя об лід</a:t>
            </a:r>
            <a:endParaRPr lang="ru-RU" dirty="0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669327">
            <a:off x="239962" y="2746623"/>
            <a:ext cx="3214698" cy="223242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uk-UA" dirty="0" smtClean="0"/>
              <a:t>Перший закон Ньютона</a:t>
            </a:r>
            <a:endParaRPr lang="ru-RU" dirty="0"/>
          </a:p>
        </p:txBody>
      </p:sp>
      <p:sp>
        <p:nvSpPr>
          <p:cNvPr id="4" name="Місце для вмісту 2"/>
          <p:cNvSpPr>
            <a:spLocks noGrp="1"/>
          </p:cNvSpPr>
          <p:nvPr>
            <p:ph idx="1"/>
          </p:nvPr>
        </p:nvSpPr>
        <p:spPr>
          <a:xfrm>
            <a:off x="0" y="1142984"/>
            <a:ext cx="8786842" cy="5166376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Існують такі системи відліку, відносно яких тіло зберігає стан спокою чи прямолінійно та рівномірно рухається, якщо на нього не діють інші тіла або дія інших тіл скомпенсована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dirty="0" smtClean="0"/>
          </a:p>
          <a:p>
            <a:pPr fontAlgn="auto">
              <a:spcAft>
                <a:spcPts val="0"/>
              </a:spcAft>
              <a:buNone/>
              <a:defRPr/>
            </a:pPr>
            <a:endParaRPr lang="uk-UA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4143380"/>
            <a:ext cx="6357982" cy="168874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700"/>
                            </p:stCondLst>
                            <p:childTnLst>
                              <p:par>
                                <p:cTn id="11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700"/>
                            </p:stCondLst>
                            <p:childTnLst>
                              <p:par>
                                <p:cTn id="2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7467600" cy="1143000"/>
          </a:xfrm>
        </p:spPr>
        <p:txBody>
          <a:bodyPr/>
          <a:lstStyle/>
          <a:p>
            <a:pPr algn="ctr"/>
            <a:r>
              <a:rPr lang="uk-UA" dirty="0" smtClean="0"/>
              <a:t>ІНЕРЦІЯ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6786578" cy="5786454"/>
          </a:xfrm>
        </p:spPr>
        <p:txBody>
          <a:bodyPr>
            <a:normAutofit fontScale="85000" lnSpcReduction="20000"/>
          </a:bodyPr>
          <a:lstStyle/>
          <a:p>
            <a:r>
              <a:rPr lang="ru-RU" b="1" i="1" dirty="0" smtClean="0"/>
              <a:t> </a:t>
            </a:r>
            <a:r>
              <a:rPr lang="ru-RU" b="1" i="1" dirty="0" err="1" smtClean="0"/>
              <a:t>Інерція</a:t>
            </a:r>
            <a:r>
              <a:rPr lang="ru-RU" b="1" i="1" dirty="0" smtClean="0"/>
              <a:t> </a:t>
            </a:r>
            <a:r>
              <a:rPr lang="ru-RU" dirty="0" smtClean="0"/>
              <a:t>– це явище </a:t>
            </a:r>
            <a:r>
              <a:rPr lang="ru-RU" dirty="0" err="1" smtClean="0"/>
              <a:t>збереження</a:t>
            </a:r>
            <a:r>
              <a:rPr lang="ru-RU" dirty="0" smtClean="0"/>
              <a:t> </a:t>
            </a:r>
            <a:r>
              <a:rPr lang="ru-RU" dirty="0" err="1" smtClean="0"/>
              <a:t>тілами</a:t>
            </a:r>
            <a:r>
              <a:rPr lang="ru-RU" dirty="0" smtClean="0"/>
              <a:t> сталої </a:t>
            </a:r>
            <a:r>
              <a:rPr lang="ru-RU" dirty="0" err="1" smtClean="0"/>
              <a:t>швидкості</a:t>
            </a:r>
            <a:r>
              <a:rPr lang="ru-RU" dirty="0" smtClean="0"/>
              <a:t>, коли на них не </a:t>
            </a:r>
            <a:r>
              <a:rPr lang="ru-RU" dirty="0" err="1" smtClean="0"/>
              <a:t>діють</a:t>
            </a:r>
            <a:r>
              <a:rPr lang="ru-RU" dirty="0" smtClean="0"/>
              <a:t> інші </a:t>
            </a:r>
            <a:r>
              <a:rPr lang="ru-RU" dirty="0" err="1" smtClean="0"/>
              <a:t>тіла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 Полягає  </a:t>
            </a:r>
            <a:r>
              <a:rPr lang="ru-RU" dirty="0" err="1" smtClean="0"/>
              <a:t>дане</a:t>
            </a:r>
            <a:r>
              <a:rPr lang="ru-RU" dirty="0" smtClean="0"/>
              <a:t> явище у тому, що для 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швидкості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 </a:t>
            </a:r>
            <a:r>
              <a:rPr lang="ru-RU" dirty="0" err="1" smtClean="0"/>
              <a:t>потрібен</a:t>
            </a:r>
            <a:r>
              <a:rPr lang="ru-RU" dirty="0" smtClean="0"/>
              <a:t> </a:t>
            </a:r>
            <a:r>
              <a:rPr lang="ru-RU" dirty="0" err="1" smtClean="0"/>
              <a:t>певний</a:t>
            </a:r>
            <a:r>
              <a:rPr lang="ru-RU" dirty="0" smtClean="0"/>
              <a:t> час. </a:t>
            </a:r>
            <a:r>
              <a:rPr lang="ru-RU" dirty="0" err="1" smtClean="0"/>
              <a:t>Інерцію</a:t>
            </a:r>
            <a:r>
              <a:rPr lang="ru-RU" dirty="0" smtClean="0"/>
              <a:t> не можна </a:t>
            </a:r>
            <a:r>
              <a:rPr lang="ru-RU" dirty="0" err="1" smtClean="0"/>
              <a:t>виміряти</a:t>
            </a:r>
            <a:r>
              <a:rPr lang="ru-RU" dirty="0" smtClean="0"/>
              <a:t>, її можна лише спостерігати, або </a:t>
            </a:r>
            <a:r>
              <a:rPr lang="ru-RU" dirty="0" err="1" smtClean="0"/>
              <a:t>відтворити</a:t>
            </a:r>
            <a:r>
              <a:rPr lang="ru-RU" dirty="0" smtClean="0"/>
              <a:t>. </a:t>
            </a:r>
            <a:r>
              <a:rPr lang="ru-RU" dirty="0" err="1" smtClean="0"/>
              <a:t>Зауважимо</a:t>
            </a:r>
            <a:r>
              <a:rPr lang="ru-RU" dirty="0" smtClean="0"/>
              <a:t>, що в </a:t>
            </a:r>
            <a:r>
              <a:rPr lang="ru-RU" dirty="0" err="1" smtClean="0"/>
              <a:t>земних</a:t>
            </a:r>
            <a:r>
              <a:rPr lang="ru-RU" dirty="0" smtClean="0"/>
              <a:t> </a:t>
            </a:r>
            <a:r>
              <a:rPr lang="ru-RU" dirty="0" err="1" smtClean="0"/>
              <a:t>умовах</a:t>
            </a:r>
            <a:r>
              <a:rPr lang="ru-RU" dirty="0" smtClean="0"/>
              <a:t> не можна створити </a:t>
            </a:r>
            <a:r>
              <a:rPr lang="ru-RU" dirty="0" err="1" smtClean="0"/>
              <a:t>обставини</a:t>
            </a:r>
            <a:r>
              <a:rPr lang="ru-RU" dirty="0" smtClean="0"/>
              <a:t>, за яких на </a:t>
            </a:r>
            <a:r>
              <a:rPr lang="ru-RU" dirty="0" err="1" smtClean="0"/>
              <a:t>тіло</a:t>
            </a:r>
            <a:r>
              <a:rPr lang="ru-RU" dirty="0" smtClean="0"/>
              <a:t> не </a:t>
            </a:r>
            <a:r>
              <a:rPr lang="ru-RU" dirty="0" err="1" smtClean="0"/>
              <a:t>діють</a:t>
            </a:r>
            <a:r>
              <a:rPr lang="ru-RU" dirty="0" smtClean="0"/>
              <a:t> сили, </a:t>
            </a:r>
            <a:r>
              <a:rPr lang="ru-RU" dirty="0" err="1" smtClean="0"/>
              <a:t>адже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існує </a:t>
            </a:r>
            <a:r>
              <a:rPr lang="ru-RU" dirty="0" err="1" smtClean="0"/>
              <a:t>земне</a:t>
            </a:r>
            <a:r>
              <a:rPr lang="ru-RU" dirty="0" smtClean="0"/>
              <a:t> </a:t>
            </a:r>
            <a:r>
              <a:rPr lang="ru-RU" dirty="0" err="1" smtClean="0"/>
              <a:t>тяжіння</a:t>
            </a:r>
            <a:r>
              <a:rPr lang="ru-RU" dirty="0" smtClean="0"/>
              <a:t>, сила опору </a:t>
            </a:r>
            <a:r>
              <a:rPr lang="ru-RU" dirty="0" err="1" smtClean="0"/>
              <a:t>рухові</a:t>
            </a:r>
            <a:r>
              <a:rPr lang="ru-RU" dirty="0" smtClean="0"/>
              <a:t> тощо. Ми </a:t>
            </a:r>
            <a:r>
              <a:rPr lang="ru-RU" dirty="0" err="1" smtClean="0"/>
              <a:t>можемо</a:t>
            </a:r>
            <a:r>
              <a:rPr lang="ru-RU" dirty="0" smtClean="0"/>
              <a:t> лише </a:t>
            </a:r>
            <a:r>
              <a:rPr lang="ru-RU" dirty="0" err="1" smtClean="0"/>
              <a:t>уявити</a:t>
            </a:r>
            <a:r>
              <a:rPr lang="ru-RU" dirty="0" smtClean="0"/>
              <a:t>, що </a:t>
            </a:r>
            <a:r>
              <a:rPr lang="ru-RU" dirty="0" err="1" smtClean="0"/>
              <a:t>десь</a:t>
            </a:r>
            <a:r>
              <a:rPr lang="ru-RU" dirty="0" smtClean="0"/>
              <a:t> далеко від </a:t>
            </a:r>
            <a:r>
              <a:rPr lang="ru-RU" dirty="0" err="1" smtClean="0"/>
              <a:t>зір</a:t>
            </a:r>
            <a:r>
              <a:rPr lang="ru-RU" dirty="0" smtClean="0"/>
              <a:t> у </a:t>
            </a:r>
            <a:r>
              <a:rPr lang="ru-RU" dirty="0" err="1" smtClean="0"/>
              <a:t>космічному</a:t>
            </a:r>
            <a:r>
              <a:rPr lang="ru-RU" dirty="0" smtClean="0"/>
              <a:t> </a:t>
            </a:r>
            <a:r>
              <a:rPr lang="ru-RU" dirty="0" err="1" smtClean="0"/>
              <a:t>просторі</a:t>
            </a:r>
            <a:r>
              <a:rPr lang="ru-RU" dirty="0" smtClean="0"/>
              <a:t>  </a:t>
            </a:r>
            <a:r>
              <a:rPr lang="ru-RU" dirty="0" err="1" smtClean="0"/>
              <a:t>рухається</a:t>
            </a:r>
            <a:r>
              <a:rPr lang="ru-RU" dirty="0" smtClean="0"/>
              <a:t>  </a:t>
            </a:r>
            <a:r>
              <a:rPr lang="ru-RU" dirty="0" err="1" smtClean="0"/>
              <a:t>тіло</a:t>
            </a:r>
            <a:r>
              <a:rPr lang="ru-RU" dirty="0" smtClean="0"/>
              <a:t>,  на  яке </a:t>
            </a:r>
            <a:r>
              <a:rPr lang="ru-RU" dirty="0" err="1" smtClean="0"/>
              <a:t>діють</a:t>
            </a:r>
            <a:r>
              <a:rPr lang="ru-RU" dirty="0" smtClean="0"/>
              <a:t>  настільки  </a:t>
            </a:r>
            <a:r>
              <a:rPr lang="ru-RU" dirty="0" err="1" smtClean="0"/>
              <a:t>малі</a:t>
            </a:r>
            <a:r>
              <a:rPr lang="ru-RU" dirty="0" smtClean="0"/>
              <a:t> сили, що  ними  можна </a:t>
            </a:r>
            <a:r>
              <a:rPr lang="ru-RU" dirty="0" err="1" smtClean="0"/>
              <a:t>знехтувати</a:t>
            </a:r>
            <a:r>
              <a:rPr lang="ru-RU" dirty="0" smtClean="0"/>
              <a:t>.</a:t>
            </a:r>
            <a:endPara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Інерційні системи відліку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20624" lvl="2" indent="-384048">
              <a:buClr>
                <a:schemeClr val="accent1"/>
              </a:buClr>
              <a:buSzPct val="80000"/>
              <a:buFont typeface="Wingdings 2"/>
              <a:buChar char=""/>
            </a:pPr>
            <a:r>
              <a:rPr lang="uk-UA" dirty="0" smtClean="0"/>
              <a:t>Системи відліку відносно яких тіло перебуває в стані спокою або прямолінійного рівномірного руху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3" y="3000372"/>
            <a:ext cx="3318179" cy="27146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2928934"/>
            <a:ext cx="3436119" cy="28575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Принцип відносності Галілея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0200"/>
            <a:ext cx="5500694" cy="5257800"/>
          </a:xfrm>
        </p:spPr>
        <p:txBody>
          <a:bodyPr>
            <a:noAutofit/>
          </a:bodyPr>
          <a:lstStyle/>
          <a:p>
            <a:r>
              <a:rPr lang="uk-UA" sz="3000" dirty="0" smtClean="0"/>
              <a:t>У всіх інерційних систем відліку усі фізичні явища протікають однаково при однакових початкових умовах</a:t>
            </a:r>
            <a:r>
              <a:rPr lang="ru-RU" sz="3000" dirty="0" smtClean="0"/>
              <a:t>.</a:t>
            </a:r>
          </a:p>
          <a:p>
            <a:r>
              <a:rPr lang="uk-UA" sz="3000" dirty="0" smtClean="0"/>
              <a:t>Цей принцип лежить в основі класичної механіки ,   з нього також випливає, що час абсолютний – він протікає у будь-якій системі відліку</a:t>
            </a:r>
            <a:r>
              <a:rPr lang="uk-UA" sz="2800" dirty="0" smtClean="0"/>
              <a:t>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609886">
            <a:off x="5694195" y="1605200"/>
            <a:ext cx="3143249" cy="375367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theme/theme1.xml><?xml version="1.0" encoding="utf-8"?>
<a:theme xmlns:a="http://schemas.openxmlformats.org/drawingml/2006/main" name="Поток">
  <a:themeElements>
    <a:clrScheme name="Другая 137">
      <a:dk1>
        <a:srgbClr val="AB0042"/>
      </a:dk1>
      <a:lt1>
        <a:srgbClr val="550021"/>
      </a:lt1>
      <a:dk2>
        <a:srgbClr val="0186BB"/>
      </a:dk2>
      <a:lt2>
        <a:srgbClr val="FF3382"/>
      </a:lt2>
      <a:accent1>
        <a:srgbClr val="4E003F"/>
      </a:accent1>
      <a:accent2>
        <a:srgbClr val="FF0000"/>
      </a:accent2>
      <a:accent3>
        <a:srgbClr val="FF6566"/>
      </a:accent3>
      <a:accent4>
        <a:srgbClr val="3C3C3C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рек">
  <a:themeElements>
    <a:clrScheme name="Другая 138">
      <a:dk1>
        <a:sysClr val="windowText" lastClr="000000"/>
      </a:dk1>
      <a:lt1>
        <a:srgbClr val="FA72E7"/>
      </a:lt1>
      <a:dk2>
        <a:srgbClr val="0C0C0C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Апекс">
  <a:themeElements>
    <a:clrScheme name="Другая 139">
      <a:dk1>
        <a:sysClr val="windowText" lastClr="000000"/>
      </a:dk1>
      <a:lt1>
        <a:srgbClr val="0C0C0C"/>
      </a:lt1>
      <a:dk2>
        <a:srgbClr val="28C2CA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хническая">
  <a:themeElements>
    <a:clrScheme name="Другая 109">
      <a:dk1>
        <a:srgbClr val="683B06"/>
      </a:dk1>
      <a:lt1>
        <a:srgbClr val="543E78"/>
      </a:lt1>
      <a:dk2>
        <a:srgbClr val="FFC000"/>
      </a:dk2>
      <a:lt2>
        <a:srgbClr val="161911"/>
      </a:lt2>
      <a:accent1>
        <a:srgbClr val="DBE1D3"/>
      </a:accent1>
      <a:accent2>
        <a:srgbClr val="7153A0"/>
      </a:accent2>
      <a:accent3>
        <a:srgbClr val="4E74A3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Открытая">
  <a:themeElements>
    <a:clrScheme name="Другая 66">
      <a:dk1>
        <a:sysClr val="windowText" lastClr="000000"/>
      </a:dk1>
      <a:lt1>
        <a:srgbClr val="079FCA"/>
      </a:lt1>
      <a:dk2>
        <a:srgbClr val="0C0C0C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Литейная">
  <a:themeElements>
    <a:clrScheme name="Другая 143">
      <a:dk1>
        <a:sysClr val="windowText" lastClr="000000"/>
      </a:dk1>
      <a:lt1>
        <a:srgbClr val="F4E7ED"/>
      </a:lt1>
      <a:dk2>
        <a:srgbClr val="FF0B0D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_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Метро">
  <a:themeElements>
    <a:clrScheme name="Другая 155">
      <a:dk1>
        <a:srgbClr val="AB0042"/>
      </a:dk1>
      <a:lt1>
        <a:srgbClr val="181818"/>
      </a:lt1>
      <a:dk2>
        <a:srgbClr val="0186BB"/>
      </a:dk2>
      <a:lt2>
        <a:srgbClr val="00194F"/>
      </a:lt2>
      <a:accent1>
        <a:srgbClr val="4E003F"/>
      </a:accent1>
      <a:accent2>
        <a:srgbClr val="FF0000"/>
      </a:accent2>
      <a:accent3>
        <a:srgbClr val="FF6566"/>
      </a:accent3>
      <a:accent4>
        <a:srgbClr val="3C3C3C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Другая 138">
    <a:dk1>
      <a:sysClr val="windowText" lastClr="000000"/>
    </a:dk1>
    <a:lt1>
      <a:srgbClr val="FA72E7"/>
    </a:lt1>
    <a:dk2>
      <a:srgbClr val="0C0C0C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ppt/theme/themeOverride2.xml><?xml version="1.0" encoding="utf-8"?>
<a:themeOverride xmlns:a="http://schemas.openxmlformats.org/drawingml/2006/main">
  <a:clrScheme name="Другая 68">
    <a:dk1>
      <a:sysClr val="windowText" lastClr="000000"/>
    </a:dk1>
    <a:lt1>
      <a:srgbClr val="0C0C0C"/>
    </a:lt1>
    <a:dk2>
      <a:srgbClr val="50D3F8"/>
    </a:dk2>
    <a:lt2>
      <a:srgbClr val="DBF5F9"/>
    </a:lt2>
    <a:accent1>
      <a:srgbClr val="248D7B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444</TotalTime>
  <Words>571</Words>
  <Application>Microsoft Office PowerPoint</Application>
  <PresentationFormat>Екран (4:3)</PresentationFormat>
  <Paragraphs>56</Paragraphs>
  <Slides>15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17</vt:i4>
      </vt:variant>
      <vt:variant>
        <vt:lpstr>Тема</vt:lpstr>
      </vt:variant>
      <vt:variant>
        <vt:i4>8</vt:i4>
      </vt:variant>
      <vt:variant>
        <vt:lpstr>Заголовки слайдів</vt:lpstr>
      </vt:variant>
      <vt:variant>
        <vt:i4>15</vt:i4>
      </vt:variant>
    </vt:vector>
  </HeadingPairs>
  <TitlesOfParts>
    <vt:vector size="40" baseType="lpstr">
      <vt:lpstr>Arial</vt:lpstr>
      <vt:lpstr>Book Antiqua</vt:lpstr>
      <vt:lpstr>Calibri</vt:lpstr>
      <vt:lpstr>Cambria</vt:lpstr>
      <vt:lpstr>Consolas</vt:lpstr>
      <vt:lpstr>Constantia</vt:lpstr>
      <vt:lpstr>Corbel</vt:lpstr>
      <vt:lpstr>Franklin Gothic Book</vt:lpstr>
      <vt:lpstr>Franklin Gothic Medium</vt:lpstr>
      <vt:lpstr>Lucida Sans</vt:lpstr>
      <vt:lpstr>Lucida Sans Unicode</vt:lpstr>
      <vt:lpstr>Rockwell</vt:lpstr>
      <vt:lpstr>Times New Roman</vt:lpstr>
      <vt:lpstr>Verdana</vt:lpstr>
      <vt:lpstr>Wingdings</vt:lpstr>
      <vt:lpstr>Wingdings 2</vt:lpstr>
      <vt:lpstr>Wingdings 3</vt:lpstr>
      <vt:lpstr>Поток</vt:lpstr>
      <vt:lpstr>Трек</vt:lpstr>
      <vt:lpstr>Апекс</vt:lpstr>
      <vt:lpstr>Техническая</vt:lpstr>
      <vt:lpstr>Открытая</vt:lpstr>
      <vt:lpstr>Литейная</vt:lpstr>
      <vt:lpstr>1_Открытая</vt:lpstr>
      <vt:lpstr>Метро</vt:lpstr>
      <vt:lpstr>Інерціальні системи відліку.Сила.Маса. Закони    Ньютона.  Фізика 10 клас 13.10.2021 .</vt:lpstr>
      <vt:lpstr>Завдання </vt:lpstr>
      <vt:lpstr>Ісаак ньютон</vt:lpstr>
      <vt:lpstr>Важливість законів Ньютона</vt:lpstr>
      <vt:lpstr>Приклад 1-го закону Ньютона</vt:lpstr>
      <vt:lpstr>Перший закон Ньютона</vt:lpstr>
      <vt:lpstr>ІНЕРЦІЯ</vt:lpstr>
      <vt:lpstr>Інерційні системи відліку</vt:lpstr>
      <vt:lpstr>Принцип відносності Галілея</vt:lpstr>
      <vt:lpstr>Принцип відносності Ейнштейна</vt:lpstr>
      <vt:lpstr>Другий закон Ньютона: базовий закон динаміки</vt:lpstr>
      <vt:lpstr>Приклади другого закону Ньютона</vt:lpstr>
      <vt:lpstr>Третій закон Ньютона</vt:lpstr>
      <vt:lpstr>Приклади, що ілюструють третій закон Ньютона</vt:lpstr>
      <vt:lpstr>Дякую за увагу !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TEST</dc:creator>
  <cp:lastModifiedBy>RePack by Diakov</cp:lastModifiedBy>
  <cp:revision>52</cp:revision>
  <dcterms:created xsi:type="dcterms:W3CDTF">2012-12-22T08:55:14Z</dcterms:created>
  <dcterms:modified xsi:type="dcterms:W3CDTF">2021-10-11T11:05:50Z</dcterms:modified>
</cp:coreProperties>
</file>